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2C7-0A5B-F5CF-33AF-B159890F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CB36-00E9-9F6F-0026-C03D27C6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1EC2-E8FC-DBFD-424C-C0204B2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0F4B-B9C0-27B8-80BA-0312C01B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653-9A99-53AF-28FC-4ECCE42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3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EA6F-197D-96D3-E7F4-0F09649F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0D08D-9C00-748C-7D69-EA1D9007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E4F4-FA5D-A084-D8EB-1F0D8C05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E116-A931-DED9-42A6-EDE35FF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065B-B916-5BDE-E042-F00044A5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26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F50C0-5D5F-39E6-A1D3-E7C4AFB1F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86CC3-BC93-5039-0802-9C2ACC95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2932-C0A3-22C7-2B13-BEC4DB32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4AA-37C0-CDF3-D163-32FE7ACC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0F55-404C-5184-ACA5-078BD19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50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546E-F8FB-DA71-C52A-517B015B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42A3-2F10-522E-494B-510BA06B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2DEC-8753-3A8C-3D47-168CA85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9311-76BD-BE28-ED8E-D3FFACE1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9743-C64E-77E1-077C-2768DFC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1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BE90-840F-FFF3-1F1A-B21E5745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F62A-29EF-56BC-C3D6-4BDD5B5A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B6D5-ECF9-A37E-26A9-FD484FC9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665B-6F1D-C464-30AA-A81A7590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DFAF-6B34-84FD-4E4D-C9014520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98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307F-A481-25F5-AD5F-F02FA5CF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1E61-DA09-CFE3-7CF8-95396059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7BC8-6D0A-6DB0-BB0B-0D7C722E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B004-0B96-54DD-ED70-3CF162D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1C84-4B66-F4B6-5F46-AA13CDE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D014-0A56-C3AD-D165-3B7528FE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28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4F4E-FDD0-2242-DD4F-9B351AD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DA5D-5896-C2C2-6AF9-328EB0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E6947-4BB8-3A1F-C589-BC0C5F56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F3F21-775E-DF9E-2CF6-00BACB2B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81025-CAF2-9C3D-4793-70B25323D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9DF58-319B-2FB9-9D16-1DF55C4B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2201A-5E5D-DEAA-B5DC-8E8D440A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7D1AB-6BA4-E8C4-0A4B-F40C5A9F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1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2901-6173-3C96-57F2-B6DDAF7A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DFDA5-BCE6-3BA9-0EF1-C2D78678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8D3C-CE97-E469-C56E-2760DD84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F3AA-58A4-6748-6809-A6C903DD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4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B9E7-F77D-A8AD-EBC9-5A1395CA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93D7-39A4-313A-478A-C3E22B54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2483-6946-43C6-7628-8CE456F6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3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509F-2AEA-5B98-3C24-7E844A30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3F46-6847-0304-EA4B-73F90CED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5D63-EE70-74B6-E4BC-DFEB814F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7FB5-23C6-945D-FD64-D11AF7C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87CB-747A-16F3-9D63-E2D21FF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A804-163E-DB6A-991F-D5BF8BA2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9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D59D-13BF-62A6-7FDA-4A34D9C3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927CB-751D-4F2F-870D-270A001FC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3F94F-B45B-478F-10D4-74BB150E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F3F0-B324-5C33-463F-BBEA638A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B65A-419D-0789-1711-C94207E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E33-2223-5029-76B5-C00B13BA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3A193-115C-BE6F-E3E8-353805F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6072D-B062-CFF9-24BF-80D625C5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000D-6609-2EDF-6299-25305D2FF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F6A7-3D22-4FB5-9AC0-E455C0700DC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78B-F6A9-2B82-9A98-92B29DADE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5947-4068-66DF-5B19-A3D8422B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6AA-2FD1-425C-9C6F-17956CC6E7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5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E26-2320-422F-8999-5E3F1611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Articulation Points</a:t>
            </a:r>
            <a:br>
              <a:rPr lang="en-AU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Point of Pronunciation </a:t>
            </a:r>
            <a:b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77EAD-7E92-7108-7957-AF345E390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25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58FB-D2BB-59C3-1BDB-A81DC9A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ur-PK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B.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وَسَطُ الحَلْق -</a:t>
            </a:r>
            <a:r>
              <a:rPr lang="en-AU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wasat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halq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: the middle of the throat</a:t>
            </a:r>
            <a:b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EBFA-54F0-CCE7-C898-AF81FE31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400" dirty="0">
                <a:effectLst/>
                <a:latin typeface="Arial Rounded MT Bold" panose="020F0704030504030204" pitchFamily="34" charset="0"/>
              </a:rPr>
              <a:t>This area is situated at the pharynx, near the glottis. The letters ‘</a:t>
            </a:r>
            <a:r>
              <a:rPr lang="en-AU" sz="2400" dirty="0" err="1">
                <a:effectLst/>
                <a:latin typeface="Arial Rounded MT Bold" panose="020F0704030504030204" pitchFamily="34" charset="0"/>
              </a:rPr>
              <a:t>ayn</a:t>
            </a:r>
            <a:r>
              <a:rPr lang="en-AU" sz="24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ur-PK" sz="2400" dirty="0">
                <a:effectLst/>
                <a:latin typeface="Arial Rounded MT Bold" panose="020F0704030504030204" pitchFamily="34" charset="0"/>
              </a:rPr>
              <a:t>ع </a:t>
            </a:r>
            <a:r>
              <a:rPr lang="en-AU" sz="2400" dirty="0">
                <a:effectLst/>
                <a:latin typeface="Arial Rounded MT Bold" panose="020F0704030504030204" pitchFamily="34" charset="0"/>
              </a:rPr>
              <a:t>and </a:t>
            </a:r>
            <a:r>
              <a:rPr lang="en-AU" sz="2400" dirty="0" err="1">
                <a:effectLst/>
                <a:latin typeface="Arial Rounded MT Bold" panose="020F0704030504030204" pitchFamily="34" charset="0"/>
              </a:rPr>
              <a:t>Hâ</a:t>
            </a:r>
            <a:r>
              <a:rPr lang="en-AU" sz="24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ur-PK" sz="2400" dirty="0">
                <a:effectLst/>
                <a:latin typeface="Arial Rounded MT Bold" panose="020F0704030504030204" pitchFamily="34" charset="0"/>
              </a:rPr>
              <a:t>ح </a:t>
            </a:r>
            <a:r>
              <a:rPr lang="en-AU" sz="2400" dirty="0">
                <a:effectLst/>
                <a:latin typeface="Arial Rounded MT Bold" panose="020F0704030504030204" pitchFamily="34" charset="0"/>
              </a:rPr>
              <a:t>are articulated from this location.</a:t>
            </a:r>
          </a:p>
          <a:p>
            <a:pPr algn="just"/>
            <a:r>
              <a:rPr lang="en-AU" sz="2400" dirty="0">
                <a:effectLst/>
                <a:latin typeface="Arial Rounded MT Bold" panose="020F0704030504030204" pitchFamily="34" charset="0"/>
              </a:rPr>
              <a:t>Examples:</a:t>
            </a:r>
          </a:p>
          <a:p>
            <a:pPr algn="ctr"/>
            <a:r>
              <a:rPr lang="ur-PK" sz="2400" dirty="0">
                <a:effectLst/>
                <a:latin typeface="Arial Rounded MT Bold" panose="020F0704030504030204" pitchFamily="34" charset="0"/>
              </a:rPr>
              <a:t>إِيَّاكَ نَ</a:t>
            </a:r>
            <a:r>
              <a:rPr lang="ur-PK" sz="24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عْ</a:t>
            </a:r>
            <a:r>
              <a:rPr lang="ur-PK" sz="2400" dirty="0">
                <a:effectLst/>
                <a:latin typeface="Arial Rounded MT Bold" panose="020F0704030504030204" pitchFamily="34" charset="0"/>
              </a:rPr>
              <a:t>بُدُ وَإِيَّاكَ نَسْتَ</a:t>
            </a:r>
            <a:r>
              <a:rPr lang="ur-PK" sz="24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عِ</a:t>
            </a:r>
            <a:r>
              <a:rPr lang="ur-PK" sz="2400" dirty="0">
                <a:effectLst/>
                <a:latin typeface="Arial Rounded MT Bold" panose="020F0704030504030204" pitchFamily="34" charset="0"/>
              </a:rPr>
              <a:t>ينُ</a:t>
            </a:r>
          </a:p>
          <a:p>
            <a:pPr algn="ctr"/>
            <a:r>
              <a:rPr lang="en-AU" sz="2400" i="1" dirty="0">
                <a:effectLst/>
                <a:latin typeface="Arial Rounded MT Bold" panose="020F0704030504030204" pitchFamily="34" charset="0"/>
              </a:rPr>
              <a:t>It is You we worship, and You we ask for help.</a:t>
            </a:r>
            <a:r>
              <a:rPr lang="en-AU" sz="2400" dirty="0">
                <a:effectLst/>
                <a:latin typeface="Arial Rounded MT Bold" panose="020F0704030504030204" pitchFamily="34" charset="0"/>
              </a:rPr>
              <a:t> (1:5)</a:t>
            </a:r>
          </a:p>
          <a:p>
            <a:pPr algn="ctr"/>
            <a:r>
              <a:rPr lang="ur-PK" sz="2400" dirty="0">
                <a:effectLst/>
                <a:latin typeface="Arial Rounded MT Bold" panose="020F0704030504030204" pitchFamily="34" charset="0"/>
              </a:rPr>
              <a:t>بِسْمِ اللَّـهِ الرَّ</a:t>
            </a:r>
            <a:r>
              <a:rPr lang="ur-PK" sz="24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حْ</a:t>
            </a:r>
            <a:r>
              <a:rPr lang="ur-PK" sz="2400" dirty="0">
                <a:effectLst/>
                <a:latin typeface="Arial Rounded MT Bold" panose="020F0704030504030204" pitchFamily="34" charset="0"/>
              </a:rPr>
              <a:t>مَـٰنِ الرَّحِيمِ</a:t>
            </a:r>
          </a:p>
          <a:p>
            <a:r>
              <a:rPr lang="en-AU" sz="24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 the name of Allah, the Entirely Merciful, the Especially Merciful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  <a:endParaRPr lang="en-AU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0230-294E-02F3-064F-4F106312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r-PK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أَدْنَى الحَلْق -</a:t>
            </a:r>
            <a:r>
              <a:rPr lang="en-AU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adnâ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halq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: the entrance to the throat</a:t>
            </a:r>
            <a:br>
              <a:rPr lang="en-AU" b="1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EE1B-B5DD-54CE-296E-3EB84A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AU" sz="2000" dirty="0">
                <a:effectLst/>
                <a:latin typeface="Arial Rounded MT Bold" panose="020F0704030504030204" pitchFamily="34" charset="0"/>
              </a:rPr>
              <a:t>This section is nearer to the mouth. The letters </a:t>
            </a:r>
            <a:r>
              <a:rPr lang="en-AU" sz="2000" dirty="0" err="1">
                <a:effectLst/>
                <a:latin typeface="Arial Rounded MT Bold" panose="020F0704030504030204" pitchFamily="34" charset="0"/>
              </a:rPr>
              <a:t>ghayn</a:t>
            </a:r>
            <a:r>
              <a:rPr lang="en-AU" sz="20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ur-PK" sz="2000" dirty="0">
                <a:effectLst/>
                <a:latin typeface="Arial Rounded MT Bold" panose="020F0704030504030204" pitchFamily="34" charset="0"/>
              </a:rPr>
              <a:t>غ </a:t>
            </a:r>
            <a:r>
              <a:rPr lang="en-AU" sz="2000" dirty="0">
                <a:effectLst/>
                <a:latin typeface="Arial Rounded MT Bold" panose="020F0704030504030204" pitchFamily="34" charset="0"/>
              </a:rPr>
              <a:t>and </a:t>
            </a:r>
            <a:r>
              <a:rPr lang="en-AU" sz="2000" dirty="0" err="1">
                <a:effectLst/>
                <a:latin typeface="Arial Rounded MT Bold" panose="020F0704030504030204" pitchFamily="34" charset="0"/>
              </a:rPr>
              <a:t>khâ</a:t>
            </a:r>
            <a:r>
              <a:rPr lang="en-AU" sz="20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ur-PK" sz="2000" dirty="0">
                <a:effectLst/>
                <a:latin typeface="Arial Rounded MT Bold" panose="020F0704030504030204" pitchFamily="34" charset="0"/>
              </a:rPr>
              <a:t>خ </a:t>
            </a:r>
            <a:r>
              <a:rPr lang="en-AU" sz="2000" dirty="0">
                <a:effectLst/>
                <a:latin typeface="Arial Rounded MT Bold" panose="020F0704030504030204" pitchFamily="34" charset="0"/>
              </a:rPr>
              <a:t>originate from this point.</a:t>
            </a:r>
          </a:p>
          <a:p>
            <a:pPr algn="just"/>
            <a:r>
              <a:rPr lang="en-AU" sz="2000" dirty="0">
                <a:effectLst/>
                <a:latin typeface="Arial Rounded MT Bold" panose="020F0704030504030204" pitchFamily="34" charset="0"/>
              </a:rPr>
              <a:t>Examples:</a:t>
            </a:r>
            <a:endParaRPr lang="ur-PK" sz="2000" dirty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صِرَاطَ الَّذِينَ أَنْعَمْتَ عَلَيْهِمْ </a:t>
            </a:r>
            <a:r>
              <a:rPr lang="ur-PK" sz="20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غَ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يْرِ الْمَ</a:t>
            </a:r>
            <a:r>
              <a:rPr lang="ur-PK" sz="20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غْ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ضُوبِ عَلَيْهِمْ وَلَا الضَّالِّينَ</a:t>
            </a: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en-AU" sz="2000" i="1" dirty="0">
                <a:effectLst/>
                <a:latin typeface="Arial Rounded MT Bold" panose="020F0704030504030204" pitchFamily="34" charset="0"/>
              </a:rPr>
              <a:t>The path of those upon whom You have bestowed favour, not of those who have evoked [Your] anger or of those who are astray.</a:t>
            </a:r>
            <a:r>
              <a:rPr lang="en-AU" sz="2000" dirty="0">
                <a:effectLst/>
                <a:latin typeface="Arial Rounded MT Bold" panose="020F0704030504030204" pitchFamily="34" charset="0"/>
              </a:rPr>
              <a:t> (1:7)</a:t>
            </a:r>
          </a:p>
          <a:p>
            <a:pPr algn="ctr"/>
            <a:r>
              <a:rPr lang="ur-PK" sz="2000" dirty="0">
                <a:effectLst/>
                <a:latin typeface="Arial Rounded MT Bold" panose="020F0704030504030204" pitchFamily="34" charset="0"/>
              </a:rPr>
              <a:t>وَهُمْ فِيهَا </a:t>
            </a:r>
            <a:r>
              <a:rPr lang="ur-PK" sz="20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خَ</a:t>
            </a:r>
            <a:r>
              <a:rPr lang="ur-PK" sz="2000" dirty="0">
                <a:effectLst/>
                <a:latin typeface="Arial Rounded MT Bold" panose="020F0704030504030204" pitchFamily="34" charset="0"/>
              </a:rPr>
              <a:t>الِدُونَ</a:t>
            </a:r>
          </a:p>
          <a:p>
            <a:pPr algn="ctr"/>
            <a:r>
              <a:rPr lang="en-AU" sz="20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and they will abide therein eternally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 (2:25)</a:t>
            </a: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Note: The letters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غ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خ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require emphasis, as they are strong letters. This entails a fuller mouth resonance when pronouncing them.</a:t>
            </a:r>
          </a:p>
          <a:p>
            <a:pPr algn="ctr"/>
            <a:endParaRPr lang="ur-PK" sz="2000" dirty="0"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br>
              <a:rPr lang="en-AU" sz="2000" dirty="0">
                <a:effectLst/>
                <a:latin typeface="Arial Rounded MT Bold" panose="020F0704030504030204" pitchFamily="34" charset="0"/>
              </a:rPr>
            </a:br>
            <a:endParaRPr lang="en-A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5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EE80-E625-FCF5-ED63-F5D7ECEE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 Throat</a:t>
            </a:r>
            <a:b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5B81-C37B-7C39-A38D-3AD2254D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The throat’s farthest point and its distance from the chest( 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ء/ ه)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The middle of the throat (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ع/ح)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The lowest part of the throat (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غ/خ)</a:t>
            </a:r>
          </a:p>
          <a:p>
            <a:br>
              <a:rPr lang="ur-PK" dirty="0">
                <a:latin typeface="Arial Rounded MT Bold" panose="020F0704030504030204" pitchFamily="34" charset="0"/>
              </a:rPr>
            </a:br>
            <a:endParaRPr lang="en-A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07A-D360-EDC8-29DD-26C75BDF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Articulation: 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مخرج</a:t>
            </a: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0CCB-7CD8-7978-1FDF-CCCC5801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 Arabic, this point of articulation is termed ‘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makhraj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’ (</a:t>
            </a:r>
            <a:r>
              <a:rPr lang="ur-PK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مَخْرَج), 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with its plural being ‘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makharij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’</a:t>
            </a:r>
            <a:r>
              <a:rPr lang="ur-PK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مَخَارِج</a:t>
            </a:r>
          </a:p>
          <a:p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term stems from the Arabic root </a:t>
            </a:r>
            <a:r>
              <a:rPr lang="ur-PK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خَرجَ, 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translating to “he exited.”</a:t>
            </a:r>
            <a:endParaRPr lang="ur-PK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AU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There are 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17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makharij</a:t>
            </a:r>
            <a:r>
              <a:rPr lang="en-AU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endParaRPr lang="en-A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3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E4F26-C562-90F4-4F8E-77D82D89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624840"/>
            <a:ext cx="7162800" cy="5288279"/>
          </a:xfrm>
        </p:spPr>
      </p:pic>
    </p:spTree>
    <p:extLst>
      <p:ext uri="{BB962C8B-B14F-4D97-AF65-F5344CB8AC3E}">
        <p14:creationId xmlns:p14="http://schemas.microsoft.com/office/powerpoint/2010/main" val="289349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0315-7B62-7796-C6DC-2551374A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Principal Articulation Points of Arabic Letters</a:t>
            </a:r>
            <a:b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DEDD-1DE7-9DDE-FF71-5755B956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17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makhârij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can be categorized into five primary phonation locations:</a:t>
            </a:r>
            <a:endParaRPr lang="en-AU" sz="2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oral cavity (or inner space of the mouth)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الجَوف: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For these letters, there isn’t a specific point of origin; rather, the location is approximated.</a:t>
            </a:r>
          </a:p>
          <a:p>
            <a:pPr marL="0" indent="0" algn="just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other four distinct articulation points 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makharij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) are:</a:t>
            </a:r>
          </a:p>
          <a:p>
            <a:pPr algn="just">
              <a:buFont typeface="+mj-lt"/>
              <a:buAutoNum type="arabicPeriod" startAt="2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throat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الحَلْق</a:t>
            </a:r>
          </a:p>
          <a:p>
            <a:pPr algn="just">
              <a:buFont typeface="+mj-lt"/>
              <a:buAutoNum type="arabicPeriod" startAt="2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tongue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اللِّسان</a:t>
            </a:r>
          </a:p>
          <a:p>
            <a:pPr algn="just">
              <a:buFont typeface="+mj-lt"/>
              <a:buAutoNum type="arabicPeriod" startAt="2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lips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الشَّفَتانِ</a:t>
            </a:r>
          </a:p>
          <a:p>
            <a:pPr algn="just">
              <a:buFont typeface="+mj-lt"/>
              <a:buAutoNum type="arabicPeriod" startAt="2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nasal passage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الخَيْشُوم”</a:t>
            </a:r>
          </a:p>
          <a:p>
            <a:endParaRPr lang="en-A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2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913D-AE2B-559D-A499-2F0CFA3A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1. The oral cavity - </a:t>
            </a:r>
            <a:r>
              <a:rPr lang="ur-PK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الجَوف</a:t>
            </a:r>
            <a:br>
              <a:rPr lang="ur-PK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4697-3E0F-70DD-3AAD-81DFAA4B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Al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Jawf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– 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الجَوف: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Refers to the oral cavity or inner space of the mouth. From this region emanate the elongation letters, namely:</a:t>
            </a:r>
          </a:p>
          <a:p>
            <a:pPr algn="l"/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ا,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producing the sound “a” when it has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and is preceded by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fatha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و,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producing the sound “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oo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” when it has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and is preceded by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damma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ي,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producing the sound “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” when it has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and is preceded by a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kasra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These letters are highlighted in the Holy Qur’an in the following verse segment:</a:t>
            </a:r>
            <a:endParaRPr lang="ur-PK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marL="0" indent="0" algn="just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تِلْكَ مِنْ أَنبَاءِ الْغَيْبِ نُ</a:t>
            </a:r>
            <a:r>
              <a:rPr lang="ur-PK" sz="20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و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حِ</a:t>
            </a:r>
            <a:r>
              <a:rPr lang="ur-PK" sz="20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ي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هَ</a:t>
            </a:r>
            <a:r>
              <a:rPr lang="ur-PK" sz="20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ا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إِلَيْكَ</a:t>
            </a:r>
          </a:p>
          <a:p>
            <a:pPr algn="ctr"/>
            <a:r>
              <a:rPr lang="en-AU" sz="20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That is from the news of the unseen which We reveal to you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(11:49)</a:t>
            </a:r>
          </a:p>
          <a:p>
            <a:endParaRPr lang="en-A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A518-362F-ACBE-D7FF-75B328E4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552123"/>
          </a:xfrm>
        </p:spPr>
        <p:txBody>
          <a:bodyPr>
            <a:normAutofit/>
          </a:bodyPr>
          <a:lstStyle/>
          <a:p>
            <a:pPr algn="just"/>
            <a:endParaRPr lang="ur-PK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letters emanating from the al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jawf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(inner space of the mouth) are unrestricted in their pronunciation, with the sound ceasing only when one’s breath runs out.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exact articulation point for these letters is more generalized rather than specific, as they rely heavily on airflow.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just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They are also referred to as al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huruf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al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hawa’iyya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–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الحُرُوفُ الهَوَائِيَّة,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which alludes to their airy nature.</a:t>
            </a:r>
          </a:p>
          <a:p>
            <a:pPr algn="just"/>
            <a:r>
              <a:rPr lang="en-AU" sz="20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Note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It’s crucial to remember that these three letters (alif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ا,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wâw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و,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yâ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ي)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should exclusively be pronounced from the mouth; the nasal passage doesn’t play a role in their articulation.</a:t>
            </a:r>
          </a:p>
          <a:p>
            <a:endParaRPr lang="en-A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2A14-27BB-9D1A-16D4-A42C2013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Al </a:t>
            </a:r>
            <a:r>
              <a:rPr lang="en-AU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Jawf</a:t>
            </a:r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(The empty space in the mouth and throat)</a:t>
            </a:r>
            <a:b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CBA-0C52-D9AC-4F70-D6E862A3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The empty space in the mouth and throat is a major area and an articulation point at the same time. The three Madd (lengthened) letters originate from this general area, and these letters are:</a:t>
            </a:r>
          </a:p>
          <a:p>
            <a:pPr algn="l" fontAlgn="base"/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• Waw (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و) </a:t>
            </a: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Sakinah preceded by a </a:t>
            </a:r>
            <a:r>
              <a:rPr lang="en-AU" b="0" i="0" dirty="0" err="1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Dhammah</a:t>
            </a:r>
            <a:b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• Yaa (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ي) </a:t>
            </a: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Sakinah preceded by a </a:t>
            </a:r>
            <a:r>
              <a:rPr lang="en-AU" b="0" i="0" dirty="0" err="1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Kasrah</a:t>
            </a:r>
            <a:b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• Alif (</a:t>
            </a:r>
            <a:r>
              <a:rPr lang="ur-PK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أ) </a:t>
            </a:r>
            <a:r>
              <a:rPr lang="en-AU" b="0" i="0" dirty="0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preceded by a </a:t>
            </a:r>
            <a:r>
              <a:rPr lang="en-AU" b="0" i="0" dirty="0" err="1">
                <a:solidFill>
                  <a:srgbClr val="262626"/>
                </a:solidFill>
                <a:effectLst/>
                <a:latin typeface="Arial Rounded MT Bold" panose="020F0704030504030204" pitchFamily="34" charset="0"/>
              </a:rPr>
              <a:t>Fathah</a:t>
            </a:r>
            <a:endParaRPr lang="en-AU" b="0" i="0" dirty="0">
              <a:solidFill>
                <a:srgbClr val="262626"/>
              </a:solidFill>
              <a:effectLst/>
              <a:latin typeface="Arial Rounded MT Bold" panose="020F0704030504030204" pitchFamily="34" charset="0"/>
            </a:endParaRPr>
          </a:p>
          <a:p>
            <a:endParaRPr lang="en-A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4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7D78-BEA5-B719-5933-08A4C306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2. The throat - </a:t>
            </a:r>
            <a:r>
              <a:rPr lang="ur-PK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الحَلْق</a:t>
            </a:r>
            <a:endParaRPr lang="en-AU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2846-E404-576C-17C4-C2A42E5B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The throat includes 3 exit points: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أَقْصَى الحَلْق –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aqsâ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halq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the back of the throat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وَسَطُ الحَلْق – 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wasat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halq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the middle of the throat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r-PK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أَدْنَى الحَلْق –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adnâ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halq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the entrance to the throat.  </a:t>
            </a:r>
          </a:p>
          <a:p>
            <a:pPr marL="0" indent="0" algn="l">
              <a:buNone/>
            </a:pPr>
            <a:endParaRPr lang="en-AU" sz="20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en-AU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2FF7-FCFA-471B-4757-3EDE75CF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ur-PK" sz="3200" b="1" dirty="0">
                <a:effectLst/>
                <a:latin typeface="Arial Rounded MT Bold" panose="020F0704030504030204" pitchFamily="34" charset="0"/>
              </a:rPr>
            </a:br>
            <a:r>
              <a:rPr lang="en-AU" sz="3200" b="1" dirty="0">
                <a:effectLst/>
                <a:latin typeface="Arial Rounded MT Bold" panose="020F0704030504030204" pitchFamily="34" charset="0"/>
              </a:rPr>
              <a:t>A. </a:t>
            </a:r>
            <a:r>
              <a:rPr lang="en-AU" sz="3200" b="1" dirty="0" err="1">
                <a:effectLst/>
                <a:latin typeface="Arial Rounded MT Bold" panose="020F0704030504030204" pitchFamily="34" charset="0"/>
              </a:rPr>
              <a:t>Adnâ</a:t>
            </a:r>
            <a:r>
              <a:rPr lang="en-AU" sz="3200" b="1" dirty="0">
                <a:effectLst/>
                <a:latin typeface="Arial Rounded MT Bold" panose="020F0704030504030204" pitchFamily="34" charset="0"/>
              </a:rPr>
              <a:t> al-</a:t>
            </a:r>
            <a:r>
              <a:rPr lang="en-AU" sz="3200" b="1" dirty="0" err="1">
                <a:effectLst/>
                <a:latin typeface="Arial Rounded MT Bold" panose="020F0704030504030204" pitchFamily="34" charset="0"/>
              </a:rPr>
              <a:t>halq</a:t>
            </a:r>
            <a:r>
              <a:rPr lang="en-AU" sz="3200" b="1" dirty="0">
                <a:effectLst/>
                <a:latin typeface="Arial Rounded MT Bold" panose="020F0704030504030204" pitchFamily="34" charset="0"/>
              </a:rPr>
              <a:t> - </a:t>
            </a:r>
            <a:r>
              <a:rPr lang="ur-PK" sz="3200" b="1" dirty="0">
                <a:effectLst/>
                <a:latin typeface="Arial Rounded MT Bold" panose="020F0704030504030204" pitchFamily="34" charset="0"/>
              </a:rPr>
              <a:t>أَقْصَى الحَلْق: </a:t>
            </a:r>
            <a:r>
              <a:rPr lang="en-AU" sz="3200" b="1" dirty="0">
                <a:effectLst/>
                <a:latin typeface="Arial Rounded MT Bold" panose="020F0704030504030204" pitchFamily="34" charset="0"/>
              </a:rPr>
              <a:t>The innermost part or the entrance of the throat</a:t>
            </a:r>
            <a:br>
              <a:rPr lang="en-AU" sz="3200" b="1" dirty="0">
                <a:effectLst/>
                <a:latin typeface="Arial Rounded MT Bold" panose="020F0704030504030204" pitchFamily="34" charset="0"/>
              </a:rPr>
            </a:br>
            <a:endParaRPr lang="en-AU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0CA6-977F-B5A8-6BB1-9D003CC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dirty="0">
                <a:effectLst/>
                <a:latin typeface="Arial Rounded MT Bold" panose="020F0704030504030204" pitchFamily="34" charset="0"/>
              </a:rPr>
              <a:t>This area corresponds to the region around the larynx. From this location, two letters are articulated: the hamza </a:t>
            </a:r>
            <a:r>
              <a:rPr lang="ur-PK" dirty="0">
                <a:effectLst/>
                <a:latin typeface="Arial Rounded MT Bold" panose="020F0704030504030204" pitchFamily="34" charset="0"/>
              </a:rPr>
              <a:t>ء </a:t>
            </a:r>
            <a:r>
              <a:rPr lang="en-AU" dirty="0">
                <a:effectLst/>
                <a:latin typeface="Arial Rounded MT Bold" panose="020F0704030504030204" pitchFamily="34" charset="0"/>
              </a:rPr>
              <a:t>and the </a:t>
            </a:r>
            <a:r>
              <a:rPr lang="en-AU" dirty="0" err="1">
                <a:effectLst/>
                <a:latin typeface="Arial Rounded MT Bold" panose="020F0704030504030204" pitchFamily="34" charset="0"/>
              </a:rPr>
              <a:t>hâ</a:t>
            </a:r>
            <a:r>
              <a:rPr lang="en-AU" dirty="0">
                <a:effectLst/>
                <a:latin typeface="Arial Rounded MT Bold" panose="020F0704030504030204" pitchFamily="34" charset="0"/>
              </a:rPr>
              <a:t> </a:t>
            </a:r>
            <a:r>
              <a:rPr lang="ur-PK" dirty="0">
                <a:effectLst/>
                <a:latin typeface="Arial Rounded MT Bold" panose="020F0704030504030204" pitchFamily="34" charset="0"/>
              </a:rPr>
              <a:t>ه.</a:t>
            </a:r>
          </a:p>
          <a:p>
            <a:pPr algn="just"/>
            <a:r>
              <a:rPr lang="en-AU" dirty="0">
                <a:effectLst/>
                <a:latin typeface="Arial Rounded MT Bold" panose="020F0704030504030204" pitchFamily="34" charset="0"/>
              </a:rPr>
              <a:t>Examples:</a:t>
            </a:r>
          </a:p>
          <a:p>
            <a:pPr algn="ctr"/>
            <a:r>
              <a:rPr lang="ur-PK" dirty="0">
                <a:effectLst/>
                <a:latin typeface="Arial Rounded MT Bold" panose="020F0704030504030204" pitchFamily="34" charset="0"/>
              </a:rPr>
              <a:t>قُلْ </a:t>
            </a:r>
            <a:r>
              <a:rPr lang="ur-PK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هُ</a:t>
            </a:r>
            <a:r>
              <a:rPr lang="ur-PK" dirty="0">
                <a:effectLst/>
                <a:latin typeface="Arial Rounded MT Bold" panose="020F0704030504030204" pitchFamily="34" charset="0"/>
              </a:rPr>
              <a:t>وَ اللَّـهُ أَحَدٌ</a:t>
            </a:r>
          </a:p>
          <a:p>
            <a:pPr algn="ctr"/>
            <a:r>
              <a:rPr lang="en-AU" i="1" dirty="0">
                <a:effectLst/>
                <a:latin typeface="Arial Rounded MT Bold" panose="020F0704030504030204" pitchFamily="34" charset="0"/>
              </a:rPr>
              <a:t>Say, “He is Allah, [who is] One</a:t>
            </a:r>
            <a:endParaRPr lang="en-AU" dirty="0">
              <a:effectLst/>
              <a:latin typeface="Arial Rounded MT Bold" panose="020F0704030504030204" pitchFamily="34" charset="0"/>
            </a:endParaRPr>
          </a:p>
          <a:p>
            <a:endParaRPr lang="en-A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826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Articulation Points Point of Pronunciation  Lecture No. 4</vt:lpstr>
      <vt:lpstr>Articulation: مخرج</vt:lpstr>
      <vt:lpstr>PowerPoint Presentation</vt:lpstr>
      <vt:lpstr>Principal Articulation Points of Arabic Letters </vt:lpstr>
      <vt:lpstr>1. The oral cavity - الجَوف </vt:lpstr>
      <vt:lpstr>PowerPoint Presentation</vt:lpstr>
      <vt:lpstr>Al Jawf (The empty space in the mouth and throat) </vt:lpstr>
      <vt:lpstr>2. The throat - الحَلْق</vt:lpstr>
      <vt:lpstr> A. Adnâ al-halq - أَقْصَى الحَلْق: The innermost part or the entrance of the throat </vt:lpstr>
      <vt:lpstr> B. وَسَطُ الحَلْق -wasat al-halq : the middle of the throat </vt:lpstr>
      <vt:lpstr>أَدْنَى الحَلْق -adnâ al-halq: the entrance to the throat </vt:lpstr>
      <vt:lpstr>The Throat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Articulation Points Point of Pronunciation  Lecture No. 4</dc:title>
  <dc:creator>Haier</dc:creator>
  <cp:lastModifiedBy>Haier</cp:lastModifiedBy>
  <cp:revision>41</cp:revision>
  <dcterms:created xsi:type="dcterms:W3CDTF">2023-10-08T18:53:18Z</dcterms:created>
  <dcterms:modified xsi:type="dcterms:W3CDTF">2023-10-22T21:20:04Z</dcterms:modified>
</cp:coreProperties>
</file>