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1" r:id="rId6"/>
    <p:sldId id="262" r:id="rId7"/>
    <p:sldId id="271" r:id="rId8"/>
    <p:sldId id="257" r:id="rId9"/>
    <p:sldId id="258" r:id="rId10"/>
    <p:sldId id="264" r:id="rId11"/>
    <p:sldId id="272"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9E71-717D-8878-42E1-1D327A93C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ED622-2D30-CE40-B9F7-3EF076B81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5B6313-02F5-0BD9-E605-7581FBA03B9C}"/>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5" name="Footer Placeholder 4">
            <a:extLst>
              <a:ext uri="{FF2B5EF4-FFF2-40B4-BE49-F238E27FC236}">
                <a16:creationId xmlns:a16="http://schemas.microsoft.com/office/drawing/2014/main" id="{627FE07D-405B-AB64-0DDC-9835C519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45712-624C-4683-0EA5-C48C397CA312}"/>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322601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300F-11F6-A9D1-1B74-BDB5307BB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5B625-7240-CBDB-4D02-B77B7583F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7E871-D90B-DA41-F9BE-0B1DD13A9655}"/>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5" name="Footer Placeholder 4">
            <a:extLst>
              <a:ext uri="{FF2B5EF4-FFF2-40B4-BE49-F238E27FC236}">
                <a16:creationId xmlns:a16="http://schemas.microsoft.com/office/drawing/2014/main" id="{A59B2865-24B3-231A-2F60-ABDD9404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6251C-4603-9A57-5C33-BE01718C64BE}"/>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102740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B4502-C5B5-8128-49AA-C22F341038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9FA702-6ED4-1BDD-F242-BA5DEB40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C49CB-F2A8-8A7D-32B7-5A3B45045F5F}"/>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5" name="Footer Placeholder 4">
            <a:extLst>
              <a:ext uri="{FF2B5EF4-FFF2-40B4-BE49-F238E27FC236}">
                <a16:creationId xmlns:a16="http://schemas.microsoft.com/office/drawing/2014/main" id="{4D3D8688-A6B3-4B13-CDA3-A49300128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E46D7-216D-5A0B-1B3D-95C72BBD4CD1}"/>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361208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8FC4-8A66-DA6B-C959-0241B7C61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90950-4445-5F34-AC61-258B84452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B348-90DB-7AB9-2D24-656E6B408421}"/>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5" name="Footer Placeholder 4">
            <a:extLst>
              <a:ext uri="{FF2B5EF4-FFF2-40B4-BE49-F238E27FC236}">
                <a16:creationId xmlns:a16="http://schemas.microsoft.com/office/drawing/2014/main" id="{6601421F-5A75-CA2A-9709-FCF6B5885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4D529-BEF5-479B-893C-2CF80E835A92}"/>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58795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5757-7019-09A3-C9E7-0262573AC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1AFBF-FD10-9636-197A-9C8461D61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FA7585-0760-D6FB-21CA-A8EFCC5925A9}"/>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5" name="Footer Placeholder 4">
            <a:extLst>
              <a:ext uri="{FF2B5EF4-FFF2-40B4-BE49-F238E27FC236}">
                <a16:creationId xmlns:a16="http://schemas.microsoft.com/office/drawing/2014/main" id="{B3D4955E-5433-B155-31F8-4B2097BEB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3FBF2-3A03-C624-D901-1440E4688167}"/>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176020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D625-92E9-6A0E-3887-672081977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C4CD1-B407-F7C7-EA59-7BA26E630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B301E-598B-94F9-16C6-471AC61A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693C49-EFEE-770F-8BAB-D1FB7F76F14F}"/>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6" name="Footer Placeholder 5">
            <a:extLst>
              <a:ext uri="{FF2B5EF4-FFF2-40B4-BE49-F238E27FC236}">
                <a16:creationId xmlns:a16="http://schemas.microsoft.com/office/drawing/2014/main" id="{36386862-C56D-89DE-2F4C-AB9F83C98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21DBE-2476-9848-337B-C0978A4D5AC7}"/>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246254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80CA-417D-CE3E-D4AA-9CEA2DBD75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45BD4D-67F2-DBA3-34F5-AE5EBF0F2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A2C890-AB12-7852-2B22-24567BCD8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D8DC2-588D-6C8C-C292-72BA9D68B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ADF55-2AF9-BAC8-57BE-07147658F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057F0-EA82-143E-0B37-8159B1A13E82}"/>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8" name="Footer Placeholder 7">
            <a:extLst>
              <a:ext uri="{FF2B5EF4-FFF2-40B4-BE49-F238E27FC236}">
                <a16:creationId xmlns:a16="http://schemas.microsoft.com/office/drawing/2014/main" id="{F579D9AF-7A3B-0069-086C-5BABF95C22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1A9BC-3982-2E45-A92D-BDD4A3497150}"/>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98645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D5A8-8479-7FF7-3789-5A759AA465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D3B76-2F63-7900-5A9F-E3D7D5038413}"/>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4" name="Footer Placeholder 3">
            <a:extLst>
              <a:ext uri="{FF2B5EF4-FFF2-40B4-BE49-F238E27FC236}">
                <a16:creationId xmlns:a16="http://schemas.microsoft.com/office/drawing/2014/main" id="{DFE9A884-4EED-4C3F-25F4-14F5D5CF94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26A14-CB32-AA4A-3001-D434E83A3406}"/>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78134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BAE67-24D0-2CBD-0B0F-D5B91B04476E}"/>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3" name="Footer Placeholder 2">
            <a:extLst>
              <a:ext uri="{FF2B5EF4-FFF2-40B4-BE49-F238E27FC236}">
                <a16:creationId xmlns:a16="http://schemas.microsoft.com/office/drawing/2014/main" id="{A7F28C33-339C-7B95-9C85-C8F6CA269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B2C868-5983-1FAB-855A-A5876E6D589A}"/>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414718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4D33-F5DE-F283-2692-CF46941B9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3A6C9D-DD13-0C7C-732B-8FAFF6D3E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220C62-B27D-C380-AF92-40D78511D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F3B77-A76B-039B-2540-6147CB8DA971}"/>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6" name="Footer Placeholder 5">
            <a:extLst>
              <a:ext uri="{FF2B5EF4-FFF2-40B4-BE49-F238E27FC236}">
                <a16:creationId xmlns:a16="http://schemas.microsoft.com/office/drawing/2014/main" id="{77D08BF6-2E03-659F-E8AE-B62D84E3F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59DBA-77DF-887C-B35C-960AA2C1189B}"/>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34675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7EE7-A02E-E446-147A-B641DB7DB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7F2279-27D7-5E48-C1A6-B52A672276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E00EF-276B-366E-601D-DB8799A55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A171D-5728-A3CE-8E44-639939609DE6}"/>
              </a:ext>
            </a:extLst>
          </p:cNvPr>
          <p:cNvSpPr>
            <a:spLocks noGrp="1"/>
          </p:cNvSpPr>
          <p:nvPr>
            <p:ph type="dt" sz="half" idx="10"/>
          </p:nvPr>
        </p:nvSpPr>
        <p:spPr/>
        <p:txBody>
          <a:bodyPr/>
          <a:lstStyle/>
          <a:p>
            <a:fld id="{17D050F5-8FA1-42F1-A49A-05414C5818B9}" type="datetimeFigureOut">
              <a:rPr lang="en-US" smtClean="0"/>
              <a:t>9/19/2023</a:t>
            </a:fld>
            <a:endParaRPr lang="en-US"/>
          </a:p>
        </p:txBody>
      </p:sp>
      <p:sp>
        <p:nvSpPr>
          <p:cNvPr id="6" name="Footer Placeholder 5">
            <a:extLst>
              <a:ext uri="{FF2B5EF4-FFF2-40B4-BE49-F238E27FC236}">
                <a16:creationId xmlns:a16="http://schemas.microsoft.com/office/drawing/2014/main" id="{0B2A286A-BBD6-685F-212D-38C0BBC9C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47DCB-B990-6C09-102D-8E0D7D19CF48}"/>
              </a:ext>
            </a:extLst>
          </p:cNvPr>
          <p:cNvSpPr>
            <a:spLocks noGrp="1"/>
          </p:cNvSpPr>
          <p:nvPr>
            <p:ph type="sldNum" sz="quarter" idx="12"/>
          </p:nvPr>
        </p:nvSpPr>
        <p:spPr/>
        <p:txBody>
          <a:bodyPr/>
          <a:lstStyle/>
          <a:p>
            <a:fld id="{CED661F5-DCBF-425A-A560-931B92EB3A8F}" type="slidenum">
              <a:rPr lang="en-US" smtClean="0"/>
              <a:t>‹#›</a:t>
            </a:fld>
            <a:endParaRPr lang="en-US"/>
          </a:p>
        </p:txBody>
      </p:sp>
    </p:spTree>
    <p:extLst>
      <p:ext uri="{BB962C8B-B14F-4D97-AF65-F5344CB8AC3E}">
        <p14:creationId xmlns:p14="http://schemas.microsoft.com/office/powerpoint/2010/main" val="20369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40FB2-B857-7AF9-6600-E7ADD1978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7A485-E171-8E28-CAE1-8BAA05D2D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40A7D-399B-2A81-4359-B51803F5B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050F5-8FA1-42F1-A49A-05414C5818B9}" type="datetimeFigureOut">
              <a:rPr lang="en-US" smtClean="0"/>
              <a:t>9/19/2023</a:t>
            </a:fld>
            <a:endParaRPr lang="en-US"/>
          </a:p>
        </p:txBody>
      </p:sp>
      <p:sp>
        <p:nvSpPr>
          <p:cNvPr id="5" name="Footer Placeholder 4">
            <a:extLst>
              <a:ext uri="{FF2B5EF4-FFF2-40B4-BE49-F238E27FC236}">
                <a16:creationId xmlns:a16="http://schemas.microsoft.com/office/drawing/2014/main" id="{9D743CD4-D0D7-BF6D-9104-0DEC7DFFD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FBFEB5-9AB7-AFA5-B6CA-E5D43F4AA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661F5-DCBF-425A-A560-931B92EB3A8F}" type="slidenum">
              <a:rPr lang="en-US" smtClean="0"/>
              <a:t>‹#›</a:t>
            </a:fld>
            <a:endParaRPr lang="en-US"/>
          </a:p>
        </p:txBody>
      </p:sp>
    </p:spTree>
    <p:extLst>
      <p:ext uri="{BB962C8B-B14F-4D97-AF65-F5344CB8AC3E}">
        <p14:creationId xmlns:p14="http://schemas.microsoft.com/office/powerpoint/2010/main" val="13396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B568-B580-9C53-6E5A-FF0CEF24FA31}"/>
              </a:ext>
            </a:extLst>
          </p:cNvPr>
          <p:cNvSpPr>
            <a:spLocks noGrp="1"/>
          </p:cNvSpPr>
          <p:nvPr>
            <p:ph type="ctrTitle"/>
          </p:nvPr>
        </p:nvSpPr>
        <p:spPr/>
        <p:txBody>
          <a:bodyPr>
            <a:normAutofit/>
          </a:bodyPr>
          <a:lstStyle/>
          <a:p>
            <a:r>
              <a:rPr lang="en-US" sz="4800" dirty="0">
                <a:solidFill>
                  <a:schemeClr val="accent1"/>
                </a:solidFill>
                <a:latin typeface="Arial Rounded MT Bold" panose="020F0704030504030204" pitchFamily="34" charset="0"/>
                <a:cs typeface="Times New Roman" panose="02020603050405020304" pitchFamily="18" charset="0"/>
              </a:rPr>
              <a:t>Introduction and Importance  of </a:t>
            </a:r>
            <a:r>
              <a:rPr lang="en-US" sz="4800" dirty="0" err="1">
                <a:solidFill>
                  <a:schemeClr val="accent1"/>
                </a:solidFill>
                <a:latin typeface="Arial Rounded MT Bold" panose="020F0704030504030204" pitchFamily="34" charset="0"/>
                <a:cs typeface="Times New Roman" panose="02020603050405020304" pitchFamily="18" charset="0"/>
              </a:rPr>
              <a:t>Tjaweed</a:t>
            </a:r>
            <a:br>
              <a:rPr lang="en-US" sz="4800" dirty="0">
                <a:solidFill>
                  <a:schemeClr val="accent1"/>
                </a:solidFill>
                <a:latin typeface="Arial Rounded MT Bold" panose="020F0704030504030204" pitchFamily="34" charset="0"/>
                <a:cs typeface="Times New Roman" panose="02020603050405020304" pitchFamily="18" charset="0"/>
              </a:rPr>
            </a:br>
            <a:r>
              <a:rPr lang="en-US" sz="4800" dirty="0">
                <a:solidFill>
                  <a:schemeClr val="accent1"/>
                </a:solidFill>
                <a:latin typeface="Arial Rounded MT Bold" panose="020F0704030504030204" pitchFamily="34" charset="0"/>
                <a:cs typeface="Times New Roman" panose="02020603050405020304" pitchFamily="18" charset="0"/>
              </a:rPr>
              <a:t>Lecture No. 1</a:t>
            </a:r>
          </a:p>
        </p:txBody>
      </p:sp>
      <p:sp>
        <p:nvSpPr>
          <p:cNvPr id="3" name="Subtitle 2">
            <a:extLst>
              <a:ext uri="{FF2B5EF4-FFF2-40B4-BE49-F238E27FC236}">
                <a16:creationId xmlns:a16="http://schemas.microsoft.com/office/drawing/2014/main" id="{4CB280F4-8F22-07B8-F4B9-F3555E73E4DA}"/>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Prepared by: Miss Saboor Fatima</a:t>
            </a:r>
          </a:p>
          <a:p>
            <a:r>
              <a:rPr lang="en-US" dirty="0">
                <a:latin typeface="Times New Roman" panose="02020603050405020304" pitchFamily="18" charset="0"/>
                <a:cs typeface="Times New Roman" panose="02020603050405020304" pitchFamily="18" charset="0"/>
              </a:rPr>
              <a:t>Senior </a:t>
            </a:r>
            <a:r>
              <a:rPr lang="en-US" dirty="0" err="1">
                <a:latin typeface="Times New Roman" panose="02020603050405020304" pitchFamily="18" charset="0"/>
                <a:cs typeface="Times New Roman" panose="02020603050405020304" pitchFamily="18" charset="0"/>
              </a:rPr>
              <a:t>Lectu</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Bahria University, Karachi Campus</a:t>
            </a:r>
          </a:p>
        </p:txBody>
      </p:sp>
    </p:spTree>
    <p:extLst>
      <p:ext uri="{BB962C8B-B14F-4D97-AF65-F5344CB8AC3E}">
        <p14:creationId xmlns:p14="http://schemas.microsoft.com/office/powerpoint/2010/main" val="251499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2CE7-B00E-572A-B74D-651F93A081CB}"/>
              </a:ext>
            </a:extLst>
          </p:cNvPr>
          <p:cNvSpPr>
            <a:spLocks noGrp="1"/>
          </p:cNvSpPr>
          <p:nvPr>
            <p:ph type="title"/>
          </p:nvPr>
        </p:nvSpPr>
        <p:spPr>
          <a:xfrm>
            <a:off x="838200" y="365126"/>
            <a:ext cx="10515600" cy="1387474"/>
          </a:xfrm>
        </p:spPr>
        <p:txBody>
          <a:bodyPr>
            <a:normAutofit/>
          </a:bodyPr>
          <a:lstStyle/>
          <a:p>
            <a:r>
              <a:rPr lang="en-US" sz="4400" b="1" dirty="0">
                <a:solidFill>
                  <a:schemeClr val="accent1"/>
                </a:solidFill>
                <a:effectLst/>
                <a:latin typeface="Arial Rounded MT Bold" panose="020F0704030504030204" pitchFamily="34" charset="0"/>
                <a:ea typeface="Times New Roman" panose="02020603050405020304" pitchFamily="18" charset="0"/>
                <a:cs typeface="Times New Roman" panose="02020603050405020304" pitchFamily="18" charset="0"/>
              </a:rPr>
              <a:t>Reasons For Setting </a:t>
            </a:r>
            <a:r>
              <a:rPr lang="en-US" sz="4400" b="1" dirty="0" err="1">
                <a:solidFill>
                  <a:schemeClr val="accent1"/>
                </a:solidFill>
                <a:effectLst/>
                <a:latin typeface="Arial Rounded MT Bold" panose="020F0704030504030204" pitchFamily="34" charset="0"/>
                <a:ea typeface="Times New Roman" panose="02020603050405020304" pitchFamily="18" charset="0"/>
                <a:cs typeface="Times New Roman" panose="02020603050405020304" pitchFamily="18" charset="0"/>
              </a:rPr>
              <a:t>Tajweed</a:t>
            </a:r>
            <a:r>
              <a:rPr lang="en-US" sz="4400" b="1" dirty="0">
                <a:solidFill>
                  <a:schemeClr val="accent1"/>
                </a:solidFill>
                <a:effectLst/>
                <a:latin typeface="Arial Rounded MT Bold" panose="020F0704030504030204" pitchFamily="34" charset="0"/>
                <a:ea typeface="Times New Roman" panose="02020603050405020304" pitchFamily="18" charset="0"/>
                <a:cs typeface="Times New Roman" panose="02020603050405020304" pitchFamily="18" charset="0"/>
              </a:rPr>
              <a:t> Rules</a:t>
            </a:r>
            <a:br>
              <a:rPr lang="en-US" sz="4400" b="1" dirty="0">
                <a:solidFill>
                  <a:schemeClr val="accent1"/>
                </a:solidFill>
                <a:effectLst/>
                <a:latin typeface="Arial Rounded MT Bold" panose="020F0704030504030204" pitchFamily="34" charset="0"/>
                <a:ea typeface="Times New Roman" panose="02020603050405020304" pitchFamily="18" charset="0"/>
                <a:cs typeface="Times New Roman" panose="02020603050405020304" pitchFamily="18" charset="0"/>
              </a:rPr>
            </a:br>
            <a:endParaRPr lang="en-US" dirty="0">
              <a:solidFill>
                <a:schemeClr val="accent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11D5659-AE84-514B-FF6E-23F95074AB61}"/>
              </a:ext>
            </a:extLst>
          </p:cNvPr>
          <p:cNvSpPr>
            <a:spLocks noGrp="1"/>
          </p:cNvSpPr>
          <p:nvPr>
            <p:ph idx="1"/>
          </p:nvPr>
        </p:nvSpPr>
        <p:spPr>
          <a:xfrm>
            <a:off x="838200" y="942109"/>
            <a:ext cx="10515600" cy="5444836"/>
          </a:xfrm>
        </p:spPr>
        <p:txBody>
          <a:bodyPr>
            <a:normAutofit/>
          </a:bodyPr>
          <a:lstStyle/>
          <a:p>
            <a:pPr marL="0" marR="0" algn="just">
              <a:spcBef>
                <a:spcPts val="0"/>
              </a:spcBef>
              <a:spcAft>
                <a:spcPts val="0"/>
              </a:spcAft>
            </a:pPr>
            <a:endParaRPr lang="en-US" sz="2400" dirty="0">
              <a:solidFill>
                <a:srgbClr val="000000"/>
              </a:solidFill>
              <a:effectLst/>
              <a:latin typeface="Bodoni MT" panose="02070603080606020203" pitchFamily="18" charset="0"/>
              <a:ea typeface="Times New Roman" panose="02020603050405020304" pitchFamily="18" charset="0"/>
            </a:endParaRPr>
          </a:p>
          <a:p>
            <a:pPr marL="0" marR="0" algn="just">
              <a:spcBef>
                <a:spcPts val="0"/>
              </a:spcBef>
              <a:spcAft>
                <a:spcPts val="0"/>
              </a:spcAft>
            </a:pPr>
            <a:endParaRPr lang="en-US" sz="2400" dirty="0">
              <a:solidFill>
                <a:srgbClr val="000000"/>
              </a:solidFill>
              <a:latin typeface="Bodoni MT" panose="02070603080606020203" pitchFamily="18" charset="0"/>
              <a:ea typeface="Times New Roman" panose="02020603050405020304" pitchFamily="18" charset="0"/>
            </a:endParaRPr>
          </a:p>
          <a:p>
            <a:pPr marL="0" marR="0" algn="just">
              <a:spcBef>
                <a:spcPts val="0"/>
              </a:spcBef>
              <a:spcAft>
                <a:spcPts val="0"/>
              </a:spcAft>
            </a:pPr>
            <a:endParaRPr lang="en-US" sz="2400" dirty="0">
              <a:solidFill>
                <a:srgbClr val="000000"/>
              </a:solidFill>
              <a:effectLst/>
              <a:latin typeface="Bodoni MT" panose="02070603080606020203" pitchFamily="18" charset="0"/>
              <a:ea typeface="Times New Roman" panose="02020603050405020304" pitchFamily="18" charset="0"/>
            </a:endParaRPr>
          </a:p>
          <a:p>
            <a:pPr marL="0" marR="0" algn="just">
              <a:spcBef>
                <a:spcPts val="0"/>
              </a:spcBef>
              <a:spcAft>
                <a:spcPts val="0"/>
              </a:spcAft>
            </a:pPr>
            <a:endParaRPr lang="en-US" sz="2400" dirty="0">
              <a:solidFill>
                <a:srgbClr val="000000"/>
              </a:solidFill>
              <a:latin typeface="Bodoni MT" panose="02070603080606020203" pitchFamily="18" charset="0"/>
              <a:ea typeface="Times New Roman" panose="02020603050405020304" pitchFamily="18" charset="0"/>
            </a:endParaRPr>
          </a:p>
          <a:p>
            <a:pPr marL="0" marR="0" algn="just">
              <a:spcBef>
                <a:spcPts val="0"/>
              </a:spcBef>
              <a:spcAft>
                <a:spcPts val="0"/>
              </a:spcAft>
            </a:pPr>
            <a:r>
              <a:rPr lang="en-US" sz="2400" dirty="0" err="1">
                <a:solidFill>
                  <a:srgbClr val="000000"/>
                </a:solidFill>
                <a:effectLst/>
                <a:latin typeface="Bodoni MT" panose="02070603080606020203" pitchFamily="18" charset="0"/>
                <a:ea typeface="Times New Roman" panose="02020603050405020304" pitchFamily="18" charset="0"/>
              </a:rPr>
              <a:t>Tajweed</a:t>
            </a:r>
            <a:r>
              <a:rPr lang="en-US" sz="2400" dirty="0">
                <a:solidFill>
                  <a:srgbClr val="000000"/>
                </a:solidFill>
                <a:effectLst/>
                <a:latin typeface="Bodoni MT" panose="02070603080606020203" pitchFamily="18" charset="0"/>
                <a:ea typeface="Times New Roman" panose="02020603050405020304" pitchFamily="18" charset="0"/>
              </a:rPr>
              <a:t> rules help incorrect recitation of the Quran. It makes sure that every letter has been given its due right. Undoubtedly, recitation of the Quran should be done with dedication and precision. Some of the reasons for setting </a:t>
            </a:r>
            <a:r>
              <a:rPr lang="en-US" sz="2400" dirty="0" err="1">
                <a:solidFill>
                  <a:srgbClr val="000000"/>
                </a:solidFill>
                <a:effectLst/>
                <a:latin typeface="Bodoni MT" panose="02070603080606020203" pitchFamily="18" charset="0"/>
                <a:ea typeface="Times New Roman" panose="02020603050405020304" pitchFamily="18" charset="0"/>
              </a:rPr>
              <a:t>Tajweed</a:t>
            </a:r>
            <a:r>
              <a:rPr lang="en-US" sz="2400" dirty="0">
                <a:solidFill>
                  <a:srgbClr val="000000"/>
                </a:solidFill>
                <a:effectLst/>
                <a:latin typeface="Bodoni MT" panose="02070603080606020203" pitchFamily="18" charset="0"/>
                <a:ea typeface="Times New Roman" panose="02020603050405020304" pitchFamily="18" charset="0"/>
              </a:rPr>
              <a:t> rules for the Quran recitation are:</a:t>
            </a:r>
            <a:endParaRPr lang="en-US" sz="2400" dirty="0">
              <a:effectLst/>
              <a:latin typeface="Bodoni MT" panose="02070603080606020203" pitchFamily="18" charset="0"/>
              <a:ea typeface="Times New Roman" panose="02020603050405020304" pitchFamily="18" charset="0"/>
            </a:endParaRPr>
          </a:p>
          <a:p>
            <a:pPr marL="0" marR="0" lvl="0" indent="0" algn="just">
              <a:lnSpc>
                <a:spcPct val="107000"/>
              </a:lnSpc>
              <a:spcBef>
                <a:spcPts val="0"/>
              </a:spcBef>
              <a:spcAft>
                <a:spcPts val="0"/>
              </a:spcAft>
              <a:buSzPts val="1000"/>
              <a:buNone/>
              <a:tabLst>
                <a:tab pos="457200" algn="l"/>
              </a:tabLst>
            </a:pPr>
            <a:endParaRPr lang="en-US" sz="2400" b="1" u="sng" dirty="0">
              <a:solidFill>
                <a:srgbClr val="000000"/>
              </a:solidFill>
              <a:effectLst/>
              <a:latin typeface="Bodoni MT" panose="02070603080606020203" pitchFamily="18" charset="0"/>
              <a:ea typeface="Calibri" panose="020F0502020204030204" pitchFamily="34" charset="0"/>
              <a:cs typeface="Arial" panose="020B0604020202020204" pitchFamily="34" charset="0"/>
            </a:endParaRPr>
          </a:p>
          <a:p>
            <a:pPr marL="0" marR="0" lvl="0" indent="0" algn="just">
              <a:lnSpc>
                <a:spcPct val="107000"/>
              </a:lnSpc>
              <a:spcBef>
                <a:spcPts val="0"/>
              </a:spcBef>
              <a:spcAft>
                <a:spcPts val="0"/>
              </a:spcAft>
              <a:buSzPts val="1000"/>
              <a:buNone/>
              <a:tabLst>
                <a:tab pos="457200" algn="l"/>
              </a:tabLst>
            </a:pPr>
            <a:r>
              <a:rPr lang="en-US" sz="2400" dirty="0">
                <a:solidFill>
                  <a:srgbClr val="000000"/>
                </a:solidFill>
                <a:effectLst/>
                <a:latin typeface="Bodoni MT" panose="02070603080606020203" pitchFamily="18" charset="0"/>
                <a:ea typeface="Times New Roman" panose="02020603050405020304" pitchFamily="18" charset="0"/>
              </a:rPr>
              <a:t>.</a:t>
            </a:r>
            <a:endParaRPr lang="en-US" sz="2400" dirty="0">
              <a:effectLst/>
              <a:latin typeface="Bodoni MT" panose="02070603080606020203" pitchFamily="18" charset="0"/>
              <a:ea typeface="Times New Roman" panose="02020603050405020304" pitchFamily="18" charset="0"/>
            </a:endParaRPr>
          </a:p>
          <a:p>
            <a:endParaRPr lang="en-US" sz="3600" dirty="0">
              <a:latin typeface="Bodoni MT" panose="02070603080606020203" pitchFamily="18" charset="0"/>
            </a:endParaRPr>
          </a:p>
        </p:txBody>
      </p:sp>
    </p:spTree>
    <p:extLst>
      <p:ext uri="{BB962C8B-B14F-4D97-AF65-F5344CB8AC3E}">
        <p14:creationId xmlns:p14="http://schemas.microsoft.com/office/powerpoint/2010/main" val="209109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C5809-2709-B6DC-B5D8-9CB64A491146}"/>
              </a:ext>
            </a:extLst>
          </p:cNvPr>
          <p:cNvSpPr>
            <a:spLocks noGrp="1"/>
          </p:cNvSpPr>
          <p:nvPr>
            <p:ph idx="1"/>
          </p:nvPr>
        </p:nvSpPr>
        <p:spPr>
          <a:xfrm>
            <a:off x="838200" y="502920"/>
            <a:ext cx="10515600" cy="5674043"/>
          </a:xfrm>
        </p:spPr>
        <p:txBody>
          <a:bodyPr>
            <a:normAutofit fontScale="77500" lnSpcReduction="20000"/>
          </a:bodyPr>
          <a:lstStyle/>
          <a:p>
            <a:pPr marL="0" marR="0" lvl="0" indent="0" algn="just">
              <a:lnSpc>
                <a:spcPct val="107000"/>
              </a:lnSpc>
              <a:spcBef>
                <a:spcPts val="0"/>
              </a:spcBef>
              <a:spcAft>
                <a:spcPts val="0"/>
              </a:spcAft>
              <a:buSzPts val="1000"/>
              <a:buNone/>
              <a:tabLst>
                <a:tab pos="457200" algn="l"/>
              </a:tabLst>
            </a:pPr>
            <a:r>
              <a:rPr lang="en-US" sz="2800" b="1" u="sng" dirty="0">
                <a:solidFill>
                  <a:srgbClr val="000000"/>
                </a:solidFill>
                <a:effectLst/>
                <a:latin typeface="Bodoni MT" panose="02070603080606020203" pitchFamily="18" charset="0"/>
                <a:ea typeface="Calibri" panose="020F0502020204030204" pitchFamily="34" charset="0"/>
                <a:cs typeface="Arial" panose="020B0604020202020204" pitchFamily="34" charset="0"/>
              </a:rPr>
              <a:t>Avoiding mistakes</a:t>
            </a:r>
            <a:endParaRPr lang="en-US" sz="2800" dirty="0">
              <a:effectLst/>
              <a:latin typeface="Bodoni MT" panose="02070603080606020203" pitchFamily="18" charset="0"/>
              <a:ea typeface="Calibri" panose="020F0502020204030204" pitchFamily="34" charset="0"/>
              <a:cs typeface="Arial" panose="020B0604020202020204" pitchFamily="34" charset="0"/>
            </a:endParaRPr>
          </a:p>
          <a:p>
            <a:pPr marL="0" marR="0" algn="just">
              <a:spcBef>
                <a:spcPts val="0"/>
              </a:spcBef>
              <a:spcAft>
                <a:spcPts val="0"/>
              </a:spcAft>
            </a:pPr>
            <a:r>
              <a:rPr lang="en-US" sz="2800" dirty="0">
                <a:solidFill>
                  <a:srgbClr val="000000"/>
                </a:solidFill>
                <a:effectLst/>
                <a:latin typeface="Bodoni MT" panose="02070603080606020203" pitchFamily="18" charset="0"/>
                <a:ea typeface="Times New Roman" panose="02020603050405020304" pitchFamily="18" charset="0"/>
              </a:rPr>
              <a:t>The recitation of the Quran should be devoid of any mistakes. And applying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rules of the Quran helps in avoiding mistakes. It is important to teach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rules to kids at a younger age. It allows them to recite the Quran efficiently.</a:t>
            </a:r>
          </a:p>
          <a:p>
            <a:pPr marL="0" marR="0" algn="just">
              <a:spcBef>
                <a:spcPts val="0"/>
              </a:spcBef>
              <a:spcAft>
                <a:spcPts val="0"/>
              </a:spcAft>
            </a:pPr>
            <a:endParaRPr lang="en-US" sz="2800" dirty="0">
              <a:effectLst/>
              <a:latin typeface="Bodoni MT" panose="02070603080606020203" pitchFamily="18" charset="0"/>
              <a:ea typeface="Times New Roman" panose="02020603050405020304" pitchFamily="18" charset="0"/>
            </a:endParaRPr>
          </a:p>
          <a:p>
            <a:pPr marL="0" marR="0" lvl="0" indent="0" algn="just">
              <a:lnSpc>
                <a:spcPct val="107000"/>
              </a:lnSpc>
              <a:spcBef>
                <a:spcPts val="0"/>
              </a:spcBef>
              <a:spcAft>
                <a:spcPts val="0"/>
              </a:spcAft>
              <a:buSzPts val="1000"/>
              <a:buNone/>
              <a:tabLst>
                <a:tab pos="457200" algn="l"/>
              </a:tabLst>
            </a:pPr>
            <a:r>
              <a:rPr lang="en-US" sz="2800" b="1" u="sng" dirty="0">
                <a:solidFill>
                  <a:srgbClr val="000000"/>
                </a:solidFill>
                <a:effectLst/>
                <a:latin typeface="Bodoni MT" panose="02070603080606020203" pitchFamily="18" charset="0"/>
                <a:ea typeface="Calibri" panose="020F0502020204030204" pitchFamily="34" charset="0"/>
                <a:cs typeface="Arial" panose="020B0604020202020204" pitchFamily="34" charset="0"/>
              </a:rPr>
              <a:t>Correct Interpretation of the verses</a:t>
            </a:r>
            <a:endParaRPr lang="en-US" sz="2800" dirty="0">
              <a:effectLst/>
              <a:latin typeface="Bodoni MT" panose="02070603080606020203" pitchFamily="18" charset="0"/>
              <a:ea typeface="Calibri" panose="020F0502020204030204" pitchFamily="34" charset="0"/>
              <a:cs typeface="Arial" panose="020B0604020202020204" pitchFamily="34" charset="0"/>
            </a:endParaRPr>
          </a:p>
          <a:p>
            <a:pPr marL="0" marR="0" algn="just">
              <a:spcBef>
                <a:spcPts val="0"/>
              </a:spcBef>
              <a:spcAft>
                <a:spcPts val="0"/>
              </a:spcAft>
            </a:pPr>
            <a:r>
              <a:rPr lang="en-US" sz="2800" dirty="0">
                <a:solidFill>
                  <a:srgbClr val="000000"/>
                </a:solidFill>
                <a:effectLst/>
                <a:latin typeface="Bodoni MT" panose="02070603080606020203" pitchFamily="18" charset="0"/>
                <a:ea typeface="Times New Roman" panose="02020603050405020304" pitchFamily="18" charset="0"/>
              </a:rPr>
              <a:t>This is one of the main reasons to learn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rules. The start, stop, and pause signs should be practiced thoroughly to bring out the correct meanings of every verse.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rules help in determining when to take a breath or continue recitation to convey the right meaning during the Quran recitation.</a:t>
            </a:r>
          </a:p>
          <a:p>
            <a:pPr marL="0" marR="0" algn="just">
              <a:spcBef>
                <a:spcPts val="0"/>
              </a:spcBef>
              <a:spcAft>
                <a:spcPts val="0"/>
              </a:spcAft>
            </a:pPr>
            <a:endParaRPr lang="en-US" sz="2800" dirty="0">
              <a:effectLst/>
              <a:latin typeface="Bodoni MT" panose="02070603080606020203" pitchFamily="18" charset="0"/>
              <a:ea typeface="Times New Roman" panose="02020603050405020304" pitchFamily="18" charset="0"/>
            </a:endParaRPr>
          </a:p>
          <a:p>
            <a:pPr marL="0" marR="0" lvl="0" indent="0" algn="just">
              <a:lnSpc>
                <a:spcPct val="107000"/>
              </a:lnSpc>
              <a:spcBef>
                <a:spcPts val="0"/>
              </a:spcBef>
              <a:spcAft>
                <a:spcPts val="0"/>
              </a:spcAft>
              <a:buSzPts val="1000"/>
              <a:buNone/>
              <a:tabLst>
                <a:tab pos="457200" algn="l"/>
              </a:tabLst>
            </a:pPr>
            <a:r>
              <a:rPr lang="en-US" sz="2800" b="1" u="sng" dirty="0">
                <a:solidFill>
                  <a:srgbClr val="000000"/>
                </a:solidFill>
                <a:effectLst/>
                <a:latin typeface="Bodoni MT" panose="02070603080606020203" pitchFamily="18" charset="0"/>
                <a:ea typeface="Calibri" panose="020F0502020204030204" pitchFamily="34" charset="0"/>
                <a:cs typeface="Arial" panose="020B0604020202020204" pitchFamily="34" charset="0"/>
              </a:rPr>
              <a:t>A better understanding of the Quran</a:t>
            </a:r>
            <a:endParaRPr lang="en-US" sz="2800" dirty="0">
              <a:effectLst/>
              <a:latin typeface="Bodoni MT" panose="02070603080606020203" pitchFamily="18" charset="0"/>
              <a:ea typeface="Calibri" panose="020F0502020204030204" pitchFamily="34" charset="0"/>
              <a:cs typeface="Arial" panose="020B0604020202020204" pitchFamily="34" charset="0"/>
            </a:endParaRPr>
          </a:p>
          <a:p>
            <a:pPr marL="0" marR="0" algn="just">
              <a:spcBef>
                <a:spcPts val="0"/>
              </a:spcBef>
              <a:spcAft>
                <a:spcPts val="0"/>
              </a:spcAft>
            </a:pPr>
            <a:r>
              <a:rPr lang="en-US" sz="2800" dirty="0">
                <a:solidFill>
                  <a:srgbClr val="000000"/>
                </a:solidFill>
                <a:effectLst/>
                <a:latin typeface="Bodoni MT" panose="02070603080606020203" pitchFamily="18" charset="0"/>
                <a:ea typeface="Times New Roman" panose="02020603050405020304" pitchFamily="18" charset="0"/>
              </a:rPr>
              <a:t>The holy Quran is printed with different signs of the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 And if the reciter is not aware about it, then he/she may feel uneasy or confused while reciting it. Hence, one should be well versed with the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rules while reciting the Quran, especially from the hard copy.</a:t>
            </a:r>
          </a:p>
          <a:p>
            <a:pPr marL="0" marR="0" algn="just">
              <a:spcBef>
                <a:spcPts val="0"/>
              </a:spcBef>
              <a:spcAft>
                <a:spcPts val="0"/>
              </a:spcAft>
            </a:pPr>
            <a:endParaRPr lang="en-US" sz="2800" b="1" u="sng" dirty="0">
              <a:solidFill>
                <a:srgbClr val="000000"/>
              </a:solidFill>
              <a:effectLst/>
              <a:latin typeface="Bodoni MT" panose="02070603080606020203" pitchFamily="18" charset="0"/>
              <a:ea typeface="Calibri" panose="020F0502020204030204" pitchFamily="34" charset="0"/>
              <a:cs typeface="Arial" panose="020B0604020202020204" pitchFamily="34" charset="0"/>
            </a:endParaRPr>
          </a:p>
          <a:p>
            <a:pPr marL="0" marR="0" indent="0" algn="just">
              <a:spcBef>
                <a:spcPts val="0"/>
              </a:spcBef>
              <a:spcAft>
                <a:spcPts val="0"/>
              </a:spcAft>
              <a:buNone/>
            </a:pPr>
            <a:r>
              <a:rPr lang="en-US" sz="2800" b="1" u="sng" dirty="0">
                <a:solidFill>
                  <a:srgbClr val="000000"/>
                </a:solidFill>
                <a:effectLst/>
                <a:latin typeface="Bodoni MT" panose="02070603080606020203" pitchFamily="18" charset="0"/>
                <a:ea typeface="Calibri" panose="020F0502020204030204" pitchFamily="34" charset="0"/>
                <a:cs typeface="Arial" panose="020B0604020202020204" pitchFamily="34" charset="0"/>
              </a:rPr>
              <a:t>Pronunciation and Phonetics</a:t>
            </a:r>
            <a:endParaRPr lang="en-US" sz="2800" dirty="0">
              <a:effectLst/>
              <a:latin typeface="Bodoni MT" panose="02070603080606020203" pitchFamily="18" charset="0"/>
              <a:ea typeface="Calibri" panose="020F0502020204030204" pitchFamily="34" charset="0"/>
              <a:cs typeface="Arial" panose="020B0604020202020204" pitchFamily="34" charset="0"/>
            </a:endParaRPr>
          </a:p>
          <a:p>
            <a:pPr marL="0" marR="0" algn="just">
              <a:spcBef>
                <a:spcPts val="0"/>
              </a:spcBef>
              <a:spcAft>
                <a:spcPts val="0"/>
              </a:spcAft>
            </a:pPr>
            <a:r>
              <a:rPr lang="en-US" sz="2800" dirty="0">
                <a:solidFill>
                  <a:srgbClr val="000000"/>
                </a:solidFill>
                <a:effectLst/>
                <a:latin typeface="Bodoni MT" panose="02070603080606020203" pitchFamily="18" charset="0"/>
                <a:ea typeface="Times New Roman" panose="02020603050405020304" pitchFamily="18" charset="0"/>
              </a:rPr>
              <a:t>Each Arabic letter has a different pronunciation and sound. In fact, the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rules also divide each letter on the basis of tongue touch and the part of the throat from which the sound is made. Hence, the </a:t>
            </a:r>
            <a:r>
              <a:rPr lang="en-US" sz="2800" dirty="0" err="1">
                <a:solidFill>
                  <a:srgbClr val="000000"/>
                </a:solidFill>
                <a:effectLst/>
                <a:latin typeface="Bodoni MT" panose="02070603080606020203" pitchFamily="18" charset="0"/>
                <a:ea typeface="Times New Roman" panose="02020603050405020304" pitchFamily="18" charset="0"/>
              </a:rPr>
              <a:t>Tajweed</a:t>
            </a:r>
            <a:r>
              <a:rPr lang="en-US" sz="2800" dirty="0">
                <a:solidFill>
                  <a:srgbClr val="000000"/>
                </a:solidFill>
                <a:effectLst/>
                <a:latin typeface="Bodoni MT" panose="02070603080606020203" pitchFamily="18" charset="0"/>
                <a:ea typeface="Times New Roman" panose="02020603050405020304" pitchFamily="18" charset="0"/>
              </a:rPr>
              <a:t> rule helps in understanding each letter singularly or combined</a:t>
            </a:r>
            <a:endParaRPr lang="en-US" dirty="0"/>
          </a:p>
        </p:txBody>
      </p:sp>
    </p:spTree>
    <p:extLst>
      <p:ext uri="{BB962C8B-B14F-4D97-AF65-F5344CB8AC3E}">
        <p14:creationId xmlns:p14="http://schemas.microsoft.com/office/powerpoint/2010/main" val="79772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0A1C-DC03-81BA-6F4D-80FEE54E4BCF}"/>
              </a:ext>
            </a:extLst>
          </p:cNvPr>
          <p:cNvSpPr>
            <a:spLocks noGrp="1"/>
          </p:cNvSpPr>
          <p:nvPr>
            <p:ph type="title"/>
          </p:nvPr>
        </p:nvSpPr>
        <p:spPr/>
        <p:txBody>
          <a:bodyPr>
            <a:normAutofit fontScale="90000"/>
          </a:bodyPr>
          <a:lstStyle/>
          <a:p>
            <a:r>
              <a:rPr lang="en-US" sz="3200" b="1" dirty="0">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The Obligation of </a:t>
            </a:r>
            <a:r>
              <a:rPr lang="en-US" sz="3200" b="1" dirty="0" err="1">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Tajweed</a:t>
            </a:r>
            <a:br>
              <a:rPr lang="en-US" sz="3200" dirty="0">
                <a:solidFill>
                  <a:schemeClr val="accent1"/>
                </a:solidFill>
                <a:effectLst/>
                <a:latin typeface="Arial Rounded MT Bold" panose="020F0704030504030204" pitchFamily="34" charset="0"/>
                <a:ea typeface="Calibri" panose="020F0502020204030204" pitchFamily="34" charset="0"/>
                <a:cs typeface="Arial" panose="020B0604020202020204" pitchFamily="34" charset="0"/>
              </a:rPr>
            </a:br>
            <a:endParaRPr lang="en-US" sz="6000" dirty="0">
              <a:solidFill>
                <a:schemeClr val="accent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236CEE3-76F4-C1C0-F8B4-8B822C3AEBA5}"/>
              </a:ext>
            </a:extLst>
          </p:cNvPr>
          <p:cNvSpPr>
            <a:spLocks noGrp="1"/>
          </p:cNvSpPr>
          <p:nvPr>
            <p:ph idx="1"/>
          </p:nvPr>
        </p:nvSpPr>
        <p:spPr/>
        <p:txBody>
          <a:bodyPr/>
          <a:lstStyle/>
          <a:p>
            <a:r>
              <a:rPr lang="en-US" sz="1800" dirty="0">
                <a:solidFill>
                  <a:srgbClr val="000000"/>
                </a:solidFill>
                <a:effectLst/>
                <a:latin typeface="Arial Rounded MT Bold" panose="020F0704030504030204" pitchFamily="34" charset="0"/>
                <a:ea typeface="Times New Roman" panose="02020603050405020304" pitchFamily="18" charset="0"/>
              </a:rPr>
              <a:t>The proofs that the scholars bring to show the obligation of </a:t>
            </a:r>
            <a:r>
              <a:rPr lang="en-US" sz="1800"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Times New Roman" panose="02020603050405020304" pitchFamily="18" charset="0"/>
              </a:rPr>
              <a:t> is that Allah says in the Qur’an</a:t>
            </a:r>
          </a:p>
          <a:p>
            <a:endParaRPr lang="en-US" sz="1800" dirty="0">
              <a:solidFill>
                <a:srgbClr val="000000"/>
              </a:solidFill>
              <a:latin typeface="Arial Rounded MT Bold" panose="020F0704030504030204" pitchFamily="34" charset="0"/>
            </a:endParaRPr>
          </a:p>
          <a:p>
            <a:r>
              <a:rPr lang="en-US" sz="1800" dirty="0">
                <a:solidFill>
                  <a:srgbClr val="000000"/>
                </a:solidFill>
                <a:effectLst/>
                <a:latin typeface="Arial Rounded MT Bold" panose="020F0704030504030204" pitchFamily="34" charset="0"/>
                <a:ea typeface="Times New Roman" panose="02020603050405020304" pitchFamily="18" charset="0"/>
              </a:rPr>
              <a:t>The meaning of which is: ‘And recite the Qur’an (aloud) in a (slow and melodious) style (</a:t>
            </a:r>
            <a:r>
              <a:rPr lang="en-US" sz="1800" dirty="0" err="1">
                <a:solidFill>
                  <a:srgbClr val="000000"/>
                </a:solidFill>
                <a:effectLst/>
                <a:latin typeface="Arial Rounded MT Bold" panose="020F0704030504030204" pitchFamily="34" charset="0"/>
                <a:ea typeface="Times New Roman" panose="02020603050405020304" pitchFamily="18" charset="0"/>
              </a:rPr>
              <a:t>Tarteela</a:t>
            </a:r>
            <a:r>
              <a:rPr lang="en-US" sz="1800" dirty="0">
                <a:solidFill>
                  <a:srgbClr val="000000"/>
                </a:solidFill>
                <a:effectLst/>
                <a:latin typeface="Arial Rounded MT Bold" panose="020F0704030504030204" pitchFamily="34" charset="0"/>
                <a:ea typeface="Times New Roman" panose="02020603050405020304" pitchFamily="18" charset="0"/>
              </a:rPr>
              <a:t>)’ (Surah </a:t>
            </a:r>
            <a:r>
              <a:rPr lang="en-US" sz="1800" dirty="0" err="1">
                <a:solidFill>
                  <a:srgbClr val="000000"/>
                </a:solidFill>
                <a:effectLst/>
                <a:latin typeface="Arial Rounded MT Bold" panose="020F0704030504030204" pitchFamily="34" charset="0"/>
                <a:ea typeface="Times New Roman" panose="02020603050405020304" pitchFamily="18" charset="0"/>
              </a:rPr>
              <a:t>Muzzammil</a:t>
            </a:r>
            <a:r>
              <a:rPr lang="en-US" sz="1800" dirty="0">
                <a:solidFill>
                  <a:srgbClr val="000000"/>
                </a:solidFill>
                <a:effectLst/>
                <a:latin typeface="Arial Rounded MT Bold" panose="020F0704030504030204" pitchFamily="34" charset="0"/>
                <a:ea typeface="Times New Roman" panose="02020603050405020304" pitchFamily="18" charset="0"/>
              </a:rPr>
              <a:t>, Ayah 4) Ali ibn Abi Talib (RA) said in the explanation of this ayah: “at-</a:t>
            </a:r>
            <a:r>
              <a:rPr lang="en-US" sz="1800" dirty="0" err="1">
                <a:solidFill>
                  <a:srgbClr val="000000"/>
                </a:solidFill>
                <a:effectLst/>
                <a:latin typeface="Arial Rounded MT Bold" panose="020F0704030504030204" pitchFamily="34" charset="0"/>
                <a:ea typeface="Times New Roman" panose="02020603050405020304" pitchFamily="18" charset="0"/>
              </a:rPr>
              <a:t>Tarteel</a:t>
            </a:r>
            <a:r>
              <a:rPr lang="en-US" sz="1800" dirty="0">
                <a:solidFill>
                  <a:srgbClr val="000000"/>
                </a:solidFill>
                <a:effectLst/>
                <a:latin typeface="Arial Rounded MT Bold" panose="020F0704030504030204" pitchFamily="34" charset="0"/>
                <a:ea typeface="Times New Roman" panose="02020603050405020304" pitchFamily="18" charset="0"/>
              </a:rPr>
              <a:t> is </a:t>
            </a:r>
            <a:r>
              <a:rPr lang="en-US" sz="1800"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Times New Roman" panose="02020603050405020304" pitchFamily="18" charset="0"/>
              </a:rPr>
              <a:t> of the letters and knowing where to stop (correctly)”.[An-</a:t>
            </a:r>
            <a:r>
              <a:rPr lang="en-US" sz="1800" dirty="0" err="1">
                <a:solidFill>
                  <a:srgbClr val="000000"/>
                </a:solidFill>
                <a:effectLst/>
                <a:latin typeface="Arial Rounded MT Bold" panose="020F0704030504030204" pitchFamily="34" charset="0"/>
                <a:ea typeface="Times New Roman" panose="02020603050405020304" pitchFamily="18" charset="0"/>
              </a:rPr>
              <a:t>Nashr</a:t>
            </a:r>
            <a:r>
              <a:rPr lang="en-US" sz="1800" dirty="0">
                <a:solidFill>
                  <a:srgbClr val="000000"/>
                </a:solidFill>
                <a:effectLst/>
                <a:latin typeface="Arial Rounded MT Bold" panose="020F0704030504030204" pitchFamily="34" charset="0"/>
                <a:ea typeface="Times New Roman" panose="02020603050405020304" pitchFamily="18" charset="0"/>
              </a:rPr>
              <a:t> of Ibn Al-</a:t>
            </a:r>
            <a:r>
              <a:rPr lang="en-US" sz="1800" dirty="0" err="1">
                <a:solidFill>
                  <a:srgbClr val="000000"/>
                </a:solidFill>
                <a:effectLst/>
                <a:latin typeface="Arial Rounded MT Bold" panose="020F0704030504030204" pitchFamily="34" charset="0"/>
                <a:ea typeface="Times New Roman" panose="02020603050405020304" pitchFamily="18" charset="0"/>
              </a:rPr>
              <a:t>Jazaree</a:t>
            </a:r>
            <a:r>
              <a:rPr lang="en-US" sz="1800" dirty="0">
                <a:solidFill>
                  <a:srgbClr val="000000"/>
                </a:solidFill>
                <a:effectLst/>
                <a:latin typeface="Arial Rounded MT Bold" panose="020F0704030504030204" pitchFamily="34" charset="0"/>
                <a:ea typeface="Times New Roman" panose="02020603050405020304" pitchFamily="18" charset="0"/>
              </a:rPr>
              <a:t> 209:1]. And of the right of reciting correctly is reciting it the way it was revealed. </a:t>
            </a:r>
          </a:p>
          <a:p>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Umm </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Salamah</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was asked about the recitation of the Prophet (SAW) and she described it as a recitation ‘clearly- distinguished letter by letter’.[</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Tirmidhi</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a:t>
            </a:r>
            <a:endParaRPr lang="en-US" sz="1800" dirty="0">
              <a:effectLst/>
              <a:latin typeface="Arial Rounded MT Bold" panose="020F0704030504030204" pitchFamily="34" charset="0"/>
              <a:ea typeface="Calibri" panose="020F0502020204030204" pitchFamily="34" charset="0"/>
              <a:cs typeface="Arial" panose="020B0604020202020204" pitchFamily="34" charset="0"/>
            </a:endParaRP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317036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905C1-80A4-1690-F6F8-9356FA3CFD9E}"/>
              </a:ext>
            </a:extLst>
          </p:cNvPr>
          <p:cNvSpPr>
            <a:spLocks noGrp="1"/>
          </p:cNvSpPr>
          <p:nvPr>
            <p:ph idx="1"/>
          </p:nvPr>
        </p:nvSpPr>
        <p:spPr>
          <a:xfrm>
            <a:off x="838200" y="777240"/>
            <a:ext cx="10515600" cy="5399723"/>
          </a:xfrm>
        </p:spPr>
        <p:txBody>
          <a:bodyPr>
            <a:normAutofit/>
          </a:bodyPr>
          <a:lstStyle/>
          <a:p>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Sa’eed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bin Mansoor relates in his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Sunan</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that a man was reciting the Qur’an to Abdullah bin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Mas’ood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and he recited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Innamas</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Sadaqaatu</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Lil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Fuqara-i</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Wal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Masaakeen</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so Ibn Masood said: “This was not how the Messenger of Allah (SAW) recited it to me!” So the man asked, “How did he read it to you oh Aba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Abdur</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-Rahman?” So he said “Lil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Fuqaraaaa-i</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Wal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Masaakeen</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he elongated the word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Fuqaraa</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and the knowledge of the different lengths of elongation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Mudood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is also from the rules of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r>
              <a:rPr lang="en-US" sz="2400" dirty="0">
                <a:solidFill>
                  <a:srgbClr val="000000"/>
                </a:solidFill>
                <a:effectLst/>
                <a:latin typeface="Arial Rounded MT Bold" panose="020F0704030504030204" pitchFamily="34" charset="0"/>
                <a:ea typeface="Times New Roman" panose="02020603050405020304" pitchFamily="18" charset="0"/>
              </a:rPr>
              <a:t>Ibn al-</a:t>
            </a:r>
            <a:r>
              <a:rPr lang="en-US" sz="2400" dirty="0" err="1">
                <a:solidFill>
                  <a:srgbClr val="000000"/>
                </a:solidFill>
                <a:effectLst/>
                <a:latin typeface="Arial Rounded MT Bold" panose="020F0704030504030204" pitchFamily="34" charset="0"/>
                <a:ea typeface="Times New Roman" panose="02020603050405020304" pitchFamily="18" charset="0"/>
              </a:rPr>
              <a:t>Jazari</a:t>
            </a:r>
            <a:r>
              <a:rPr lang="en-US" sz="2400" dirty="0">
                <a:solidFill>
                  <a:srgbClr val="000000"/>
                </a:solidFill>
                <a:effectLst/>
                <a:latin typeface="Arial Rounded MT Bold" panose="020F0704030504030204" pitchFamily="34" charset="0"/>
                <a:ea typeface="Times New Roman" panose="02020603050405020304" pitchFamily="18" charset="0"/>
              </a:rPr>
              <a:t> (may </a:t>
            </a:r>
            <a:r>
              <a:rPr lang="en-US" sz="2400" dirty="0" err="1">
                <a:solidFill>
                  <a:srgbClr val="000000"/>
                </a:solidFill>
                <a:effectLst/>
                <a:latin typeface="Arial Rounded MT Bold" panose="020F0704030504030204" pitchFamily="34" charset="0"/>
                <a:ea typeface="Times New Roman" panose="02020603050405020304" pitchFamily="18" charset="0"/>
              </a:rPr>
              <a:t>Allaah</a:t>
            </a:r>
            <a:r>
              <a:rPr lang="en-US" sz="2400" dirty="0">
                <a:solidFill>
                  <a:srgbClr val="000000"/>
                </a:solidFill>
                <a:effectLst/>
                <a:latin typeface="Arial Rounded MT Bold" panose="020F0704030504030204" pitchFamily="34" charset="0"/>
                <a:ea typeface="Times New Roman" panose="02020603050405020304" pitchFamily="18" charset="0"/>
              </a:rPr>
              <a:t> have mercy on him) said: Whoever is able to read the words of Allah with correct Arabic pronunciation but he deliberately pronounces it incorrectly like a non-Arab, out of arrogance, stubbornness, and complacency, or because he is too proud to go to a scholar who could help him to correct his pronunciation, is undoubtedly falling short and sinning and being dishonest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96249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20D27-E0AD-09E7-B59D-9D4D6097440F}"/>
              </a:ext>
            </a:extLst>
          </p:cNvPr>
          <p:cNvSpPr>
            <a:spLocks noGrp="1"/>
          </p:cNvSpPr>
          <p:nvPr>
            <p:ph idx="1"/>
          </p:nvPr>
        </p:nvSpPr>
        <p:spPr>
          <a:xfrm>
            <a:off x="838200" y="1600200"/>
            <a:ext cx="10515600" cy="4576763"/>
          </a:xfrm>
        </p:spPr>
        <p:txBody>
          <a:bodyPr/>
          <a:lstStyle/>
          <a:p>
            <a:endPar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endParaRPr>
          </a:p>
          <a:p>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It is not permissible for anyone to deliberately change any letter of it when he is able to pronounce it correctly. This is a kind of mistake which is a sin. If a person finds it difficult to pronounce the letters correctly – such as people in whose language some of the Arabic letters, such as </a:t>
            </a:r>
            <a:r>
              <a:rPr lang="ar-SA"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ذ, ظ</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and </a:t>
            </a:r>
            <a:r>
              <a:rPr lang="ar-SA"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خ</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do not exist – they have to try to learn the correct pronunciation, but if they are unable to master it then they are excused, but their example should not be followed, and they should be called upon to strive their hardest to learn and correct their pronunciation. And none of them should lead the prayer unless he is leading others like him who cannot pronounce well either.</a:t>
            </a:r>
            <a:endParaRPr lang="en-US" sz="1800" dirty="0">
              <a:effectLst/>
              <a:latin typeface="Arial Rounded MT Bold" panose="020F0704030504030204" pitchFamily="34" charset="0"/>
              <a:ea typeface="Calibri" panose="020F0502020204030204" pitchFamily="34" charset="0"/>
              <a:cs typeface="Arial" panose="020B0604020202020204" pitchFamily="34" charset="0"/>
            </a:endParaRP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162835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31BE-452F-7E34-50E9-0F11B7852959}"/>
              </a:ext>
            </a:extLst>
          </p:cNvPr>
          <p:cNvSpPr>
            <a:spLocks noGrp="1"/>
          </p:cNvSpPr>
          <p:nvPr>
            <p:ph type="title"/>
          </p:nvPr>
        </p:nvSpPr>
        <p:spPr/>
        <p:txBody>
          <a:bodyPr/>
          <a:lstStyle/>
          <a:p>
            <a:r>
              <a:rPr lang="en-US" sz="4400" b="1" dirty="0">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Mistakes in </a:t>
            </a:r>
            <a:r>
              <a:rPr lang="en-US" sz="4400" b="1" dirty="0" err="1">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Tajweed</a:t>
            </a:r>
            <a:endParaRPr lang="en-US" dirty="0">
              <a:solidFill>
                <a:schemeClr val="accent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CC75504-5DC0-04F0-7E51-A15D53AA8B02}"/>
              </a:ext>
            </a:extLst>
          </p:cNvPr>
          <p:cNvSpPr>
            <a:spLocks noGrp="1"/>
          </p:cNvSpPr>
          <p:nvPr>
            <p:ph idx="1"/>
          </p:nvPr>
        </p:nvSpPr>
        <p:spPr/>
        <p:txBody>
          <a:bodyPr/>
          <a:lstStyle/>
          <a:p>
            <a:pPr marL="0" marR="0">
              <a:lnSpc>
                <a:spcPct val="107000"/>
              </a:lnSpc>
              <a:spcBef>
                <a:spcPts val="0"/>
              </a:spcBef>
              <a:spcAft>
                <a:spcPts val="0"/>
              </a:spcAft>
            </a:pPr>
            <a:endPar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The scholars have divided the types of mistakes one might fall into when reciting the Qur’an into two types:</a:t>
            </a:r>
            <a:b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b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1.Clear mistakes and</a:t>
            </a:r>
            <a:b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b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2.Unobvious (hidden) mistakes.</a:t>
            </a:r>
            <a:endParaRPr lang="en-US" sz="18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Clear mistakes must be avoided by all and to avoid them one must know the rules of </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If a person falls into the Clear Mistakes, this is considered a sin, and Ibn </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Taymiyyah</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even regarded it undesirable for a Student of Knowledge (i.e. someone who knows </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to pray behind a person who makes Clear Mistakes in their Salaah. As for the Unobvious mistakes, then the ruling on them is lighter and the recitation of a person falling into this type of mistake is regarded as lacking in completeness, and prayer behind such a person is sound.</a:t>
            </a:r>
            <a:endParaRPr lang="en-US" sz="1800" dirty="0">
              <a:effectLst/>
              <a:latin typeface="Arial Rounded MT Bold" panose="020F0704030504030204" pitchFamily="34" charset="0"/>
              <a:ea typeface="Calibri" panose="020F0502020204030204" pitchFamily="34" charset="0"/>
              <a:cs typeface="Arial" panose="020B0604020202020204" pitchFamily="34" charset="0"/>
            </a:endParaRP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195809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DFAB-BF15-217E-5F3B-D303E571EC13}"/>
              </a:ext>
            </a:extLst>
          </p:cNvPr>
          <p:cNvSpPr>
            <a:spLocks noGrp="1"/>
          </p:cNvSpPr>
          <p:nvPr>
            <p:ph type="title"/>
          </p:nvPr>
        </p:nvSpPr>
        <p:spPr/>
        <p:txBody>
          <a:bodyPr>
            <a:normAutofit fontScale="90000"/>
          </a:bodyPr>
          <a:lstStyle/>
          <a:p>
            <a:br>
              <a:rPr lang="en-US" sz="3200" b="1" dirty="0">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br>
            <a:br>
              <a:rPr lang="en-US" sz="3200" b="1" dirty="0">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br>
            <a:r>
              <a:rPr lang="en-US" sz="3200" b="1" dirty="0">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Reciting the Qur’an Melodiously</a:t>
            </a:r>
            <a:br>
              <a:rPr lang="en-US" sz="3200" dirty="0">
                <a:solidFill>
                  <a:schemeClr val="accent1"/>
                </a:solidFill>
                <a:effectLst/>
                <a:latin typeface="Arial Rounded MT Bold" panose="020F0704030504030204" pitchFamily="34" charset="0"/>
                <a:ea typeface="Calibri" panose="020F0502020204030204" pitchFamily="34" charset="0"/>
                <a:cs typeface="Arial" panose="020B0604020202020204" pitchFamily="34" charset="0"/>
              </a:rPr>
            </a:br>
            <a:endParaRPr lang="en-US" sz="6600" dirty="0">
              <a:solidFill>
                <a:schemeClr val="accent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573C775-8974-AC19-3354-1D072F4DDBB8}"/>
              </a:ext>
            </a:extLst>
          </p:cNvPr>
          <p:cNvSpPr>
            <a:spLocks noGrp="1"/>
          </p:cNvSpPr>
          <p:nvPr>
            <p:ph idx="1"/>
          </p:nvPr>
        </p:nvSpPr>
        <p:spPr/>
        <p:txBody>
          <a:bodyPr>
            <a:normAutofit fontScale="92500" lnSpcReduction="20000"/>
          </a:bodyPr>
          <a:lstStyle/>
          <a:p>
            <a:pPr marL="0" marR="0" algn="just">
              <a:lnSpc>
                <a:spcPct val="107000"/>
              </a:lnSpc>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The Prophet (SAW) used to recite the Qur’an in slow, measured, rhythmic tones as Allah had instructed him, not hurriedly, but rather “he would recite a surah in such slow rhythmic tones that it would be longer than it would seem possible.”[Muslim, </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Muwatta</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He would stop at the end of each </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âyah</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[Abu Dawud]. He commanded people to recite in a beautiful voice in a pleasant melodious tone. He said “Beautify the Qur’an with your voices [for a fine voice increases the Qur’an in beauty]”[Bukhari] and he said, “He who does not recite the Qur’an in a pleasant tone is not of us.”[Abu Dawud]</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Unfortunately, all too often we find people reciting the Qur’an quickly and without changing their tone and without any feeling. We should put all our efforts into reciting the Qur’an with as much feeling as we can! Have you ever prayed behind an Imam who read with feeling? Well, the Prophet (SAW) said “Truly the one who has one of the finest voices among the people for reciting the Qur’an is the one whom you think fears Allah when you hear him recite.”[</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Daarimi</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Tabaraani</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And once when the Prophet (SAW) complimented Abu </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Moosaa</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al-</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Ash’ari</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on the beauty of his recitation, Abu </a:t>
            </a:r>
            <a:r>
              <a:rPr lang="en-US" sz="20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Moosaa</a:t>
            </a:r>
            <a:r>
              <a:rPr lang="en-US" sz="20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said “Had I known you were there, I would have made my voice more pleasant and emotional for you.”[Bukhari, Muslim]</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14530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87AC-CC29-29F3-2717-272487E44BED}"/>
              </a:ext>
            </a:extLst>
          </p:cNvPr>
          <p:cNvSpPr>
            <a:spLocks noGrp="1"/>
          </p:cNvSpPr>
          <p:nvPr>
            <p:ph type="title"/>
          </p:nvPr>
        </p:nvSpPr>
        <p:spPr/>
        <p:txBody>
          <a:bodyPr/>
          <a:lstStyle/>
          <a:p>
            <a:r>
              <a:rPr lang="en-US" dirty="0">
                <a:solidFill>
                  <a:schemeClr val="accent1"/>
                </a:solidFill>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DFB1CCC8-F1C8-95F6-50BF-6FA5B7E8AC13}"/>
              </a:ext>
            </a:extLst>
          </p:cNvPr>
          <p:cNvSpPr>
            <a:spLocks noGrp="1"/>
          </p:cNvSpPr>
          <p:nvPr>
            <p:ph idx="1"/>
          </p:nvPr>
        </p:nvSpPr>
        <p:spPr/>
        <p:txBody>
          <a:bodyPr/>
          <a:lstStyle/>
          <a:p>
            <a:endParaRPr lang="en-US" sz="1800" dirty="0">
              <a:solidFill>
                <a:srgbClr val="000000"/>
              </a:solidFill>
              <a:effectLst/>
              <a:latin typeface="Arial Rounded MT Bold" panose="020F0704030504030204" pitchFamily="34" charset="0"/>
              <a:ea typeface="Times New Roman" panose="02020603050405020304" pitchFamily="18" charset="0"/>
            </a:endParaRPr>
          </a:p>
          <a:p>
            <a:endParaRPr lang="en-US" sz="1800" dirty="0">
              <a:solidFill>
                <a:srgbClr val="000000"/>
              </a:solidFill>
              <a:latin typeface="Arial Rounded MT Bold" panose="020F0704030504030204" pitchFamily="34" charset="0"/>
              <a:ea typeface="Times New Roman" panose="02020603050405020304" pitchFamily="18" charset="0"/>
            </a:endParaRPr>
          </a:p>
          <a:p>
            <a:r>
              <a:rPr lang="en-US" sz="1800" dirty="0">
                <a:solidFill>
                  <a:srgbClr val="000000"/>
                </a:solidFill>
                <a:effectLst/>
                <a:latin typeface="Arial Rounded MT Bold" panose="020F0704030504030204" pitchFamily="34" charset="0"/>
                <a:ea typeface="Times New Roman" panose="02020603050405020304" pitchFamily="18" charset="0"/>
              </a:rPr>
              <a:t>Qur’an is the word of Allah. In it, we find exhortations, warnings, glad-tidings, parables, stories of the past, commands, and prohibitions. </a:t>
            </a:r>
            <a:r>
              <a:rPr lang="en-US" sz="1800" dirty="0" err="1">
                <a:solidFill>
                  <a:srgbClr val="000000"/>
                </a:solidFill>
                <a:effectLst/>
                <a:latin typeface="Arial Rounded MT Bold" panose="020F0704030504030204" pitchFamily="34" charset="0"/>
                <a:ea typeface="Times New Roman" panose="02020603050405020304" pitchFamily="18" charset="0"/>
              </a:rPr>
              <a:t>Aayaat</a:t>
            </a:r>
            <a:r>
              <a:rPr lang="en-US" sz="1800" dirty="0">
                <a:solidFill>
                  <a:srgbClr val="000000"/>
                </a:solidFill>
                <a:effectLst/>
                <a:latin typeface="Arial Rounded MT Bold" panose="020F0704030504030204" pitchFamily="34" charset="0"/>
                <a:ea typeface="Times New Roman" panose="02020603050405020304" pitchFamily="18" charset="0"/>
              </a:rPr>
              <a:t> to make us think, reflect, cry, fear, hope, love, fall down in prostration! How can we recite all of this without feeling!? When we recite a verse of the Qur’an we should imagine that we are trying to feel and convey the full message behind that verse.</a:t>
            </a:r>
            <a:endParaRPr lang="en-US" dirty="0">
              <a:latin typeface="Arial Rounded MT Bold" panose="020F0704030504030204" pitchFamily="34" charset="0"/>
            </a:endParaRPr>
          </a:p>
        </p:txBody>
      </p:sp>
    </p:spTree>
    <p:extLst>
      <p:ext uri="{BB962C8B-B14F-4D97-AF65-F5344CB8AC3E}">
        <p14:creationId xmlns:p14="http://schemas.microsoft.com/office/powerpoint/2010/main" val="368637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5E71-1497-6AFE-0FD8-6BDDAA738F8C}"/>
              </a:ext>
            </a:extLst>
          </p:cNvPr>
          <p:cNvSpPr>
            <a:spLocks noGrp="1"/>
          </p:cNvSpPr>
          <p:nvPr>
            <p:ph type="title"/>
          </p:nvPr>
        </p:nvSpPr>
        <p:spPr/>
        <p:txBody>
          <a:bodyPr/>
          <a:lstStyle/>
          <a:p>
            <a:r>
              <a:rPr lang="en-US" dirty="0">
                <a:solidFill>
                  <a:schemeClr val="accent1"/>
                </a:solidFill>
                <a:latin typeface="Arial Rounded MT Bold" panose="020F0704030504030204" pitchFamily="34" charset="0"/>
              </a:rPr>
              <a:t>What is </a:t>
            </a:r>
            <a:r>
              <a:rPr lang="en-US" dirty="0" err="1">
                <a:solidFill>
                  <a:schemeClr val="accent1"/>
                </a:solidFill>
                <a:latin typeface="Arial Rounded MT Bold" panose="020F0704030504030204" pitchFamily="34" charset="0"/>
              </a:rPr>
              <a:t>Tajweed</a:t>
            </a:r>
            <a:r>
              <a:rPr lang="en-US" dirty="0">
                <a:solidFill>
                  <a:schemeClr val="accent1"/>
                </a:solidFill>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23F41075-EC1A-7BA3-86F1-D2FCB85E1B20}"/>
              </a:ext>
            </a:extLst>
          </p:cNvPr>
          <p:cNvSpPr>
            <a:spLocks noGrp="1"/>
          </p:cNvSpPr>
          <p:nvPr>
            <p:ph idx="1"/>
          </p:nvPr>
        </p:nvSpPr>
        <p:spPr/>
        <p:txBody>
          <a:bodyPr/>
          <a:lstStyle/>
          <a:p>
            <a:r>
              <a:rPr lang="en-US" dirty="0">
                <a:solidFill>
                  <a:schemeClr val="accent1"/>
                </a:solidFill>
                <a:latin typeface="Arial Rounded MT Bold" panose="020F0704030504030204" pitchFamily="34" charset="0"/>
              </a:rPr>
              <a:t>Definition:</a:t>
            </a:r>
          </a:p>
          <a:p>
            <a:r>
              <a:rPr lang="en-US" sz="1800" b="1"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Calibri" panose="020F0502020204030204" pitchFamily="34" charset="0"/>
              </a:rPr>
              <a:t> is an Arabic word that means “proficiency”. The definition of </a:t>
            </a:r>
            <a:r>
              <a:rPr lang="en-US" sz="1800" b="1" dirty="0" err="1">
                <a:solidFill>
                  <a:srgbClr val="000000"/>
                </a:solidFill>
                <a:effectLst/>
                <a:latin typeface="Arial Rounded MT Bold" panose="020F0704030504030204" pitchFamily="34" charset="0"/>
                <a:ea typeface="Times New Roman" panose="02020603050405020304" pitchFamily="18" charset="0"/>
              </a:rPr>
              <a:t>Tajweed</a:t>
            </a:r>
            <a:r>
              <a:rPr lang="en-US" sz="1800" b="1" dirty="0">
                <a:solidFill>
                  <a:srgbClr val="000000"/>
                </a:solidFill>
                <a:effectLst/>
                <a:latin typeface="Arial Rounded MT Bold" panose="020F0704030504030204" pitchFamily="34" charset="0"/>
                <a:ea typeface="Times New Roman" panose="02020603050405020304" pitchFamily="18" charset="0"/>
              </a:rPr>
              <a:t> </a:t>
            </a:r>
            <a:r>
              <a:rPr lang="en-US" sz="1800" dirty="0">
                <a:solidFill>
                  <a:srgbClr val="000000"/>
                </a:solidFill>
                <a:effectLst/>
                <a:latin typeface="Arial Rounded MT Bold" panose="020F0704030504030204" pitchFamily="34" charset="0"/>
                <a:ea typeface="Calibri" panose="020F0502020204030204" pitchFamily="34" charset="0"/>
              </a:rPr>
              <a:t>with respect to the Quran Recitation can be explained as the doing well recitation</a:t>
            </a:r>
          </a:p>
          <a:p>
            <a:r>
              <a:rPr lang="en-US" sz="1800" dirty="0">
                <a:solidFill>
                  <a:srgbClr val="000000"/>
                </a:solidFill>
                <a:effectLst/>
                <a:latin typeface="Arial Rounded MT Bold" panose="020F0704030504030204" pitchFamily="34" charset="0"/>
                <a:ea typeface="Calibri" panose="020F0502020204030204" pitchFamily="34" charset="0"/>
              </a:rPr>
              <a:t>The Arabic root word “j-w-d,” which means to make better, improve, or perfect, is where the word “</a:t>
            </a:r>
            <a:r>
              <a:rPr lang="en-US" sz="1800" dirty="0" err="1">
                <a:solidFill>
                  <a:srgbClr val="000000"/>
                </a:solidFill>
                <a:effectLst/>
                <a:latin typeface="Arial Rounded MT Bold" panose="020F0704030504030204" pitchFamily="34" charset="0"/>
                <a:ea typeface="Calibri" panose="020F0502020204030204" pitchFamily="34" charset="0"/>
              </a:rPr>
              <a:t>tajweed</a:t>
            </a:r>
            <a:r>
              <a:rPr lang="en-US" sz="1800" dirty="0">
                <a:solidFill>
                  <a:srgbClr val="000000"/>
                </a:solidFill>
                <a:effectLst/>
                <a:latin typeface="Arial Rounded MT Bold" panose="020F0704030504030204" pitchFamily="34" charset="0"/>
                <a:ea typeface="Calibri" panose="020F0502020204030204" pitchFamily="34" charset="0"/>
              </a:rPr>
              <a:t>” gets its derivation from. </a:t>
            </a:r>
            <a:r>
              <a:rPr lang="en-US" sz="1800" dirty="0" err="1">
                <a:solidFill>
                  <a:srgbClr val="000000"/>
                </a:solidFill>
                <a:effectLst/>
                <a:latin typeface="Arial Rounded MT Bold" panose="020F0704030504030204" pitchFamily="34" charset="0"/>
                <a:ea typeface="Calibri" panose="020F0502020204030204" pitchFamily="34" charset="0"/>
              </a:rPr>
              <a:t>Tajweed</a:t>
            </a:r>
            <a:r>
              <a:rPr lang="en-US" sz="1800" dirty="0">
                <a:solidFill>
                  <a:srgbClr val="000000"/>
                </a:solidFill>
                <a:effectLst/>
                <a:latin typeface="Arial Rounded MT Bold" panose="020F0704030504030204" pitchFamily="34" charset="0"/>
                <a:ea typeface="Calibri" panose="020F0502020204030204" pitchFamily="34" charset="0"/>
              </a:rPr>
              <a:t> is the art of correctly pronouncing, articulating, and intoning the Arabic letters and words used in the Quran when it is being recited aloud</a:t>
            </a:r>
          </a:p>
          <a:p>
            <a:r>
              <a:rPr lang="en-US" sz="1800"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Times New Roman" panose="02020603050405020304" pitchFamily="18" charset="0"/>
              </a:rPr>
              <a:t> is the art and science of Quran recitation to preserve its right recitation with the course of time. It is important because it is the right way of recitation of the Quran and it has many spiritual benefits too.</a:t>
            </a:r>
          </a:p>
          <a:p>
            <a:r>
              <a:rPr lang="en-US" sz="1800" dirty="0">
                <a:solidFill>
                  <a:srgbClr val="000000"/>
                </a:solidFill>
                <a:effectLst/>
                <a:latin typeface="Arial Rounded MT Bold" panose="020F0704030504030204" pitchFamily="34" charset="0"/>
                <a:ea typeface="Times New Roman" panose="02020603050405020304" pitchFamily="18" charset="0"/>
              </a:rPr>
              <a:t>The word </a:t>
            </a:r>
            <a:r>
              <a:rPr lang="en-US" sz="1800"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Times New Roman" panose="02020603050405020304" pitchFamily="18" charset="0"/>
              </a:rPr>
              <a:t> linguistically means ‘proficiency’ or ‘doing something well’</a:t>
            </a:r>
            <a:endParaRPr lang="en-US" dirty="0">
              <a:latin typeface="Arial Rounded MT Bold" panose="020F0704030504030204" pitchFamily="34" charset="0"/>
            </a:endParaRPr>
          </a:p>
        </p:txBody>
      </p:sp>
    </p:spTree>
    <p:extLst>
      <p:ext uri="{BB962C8B-B14F-4D97-AF65-F5344CB8AC3E}">
        <p14:creationId xmlns:p14="http://schemas.microsoft.com/office/powerpoint/2010/main" val="369246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1269-4969-4BB9-B6F2-671730A117C0}"/>
              </a:ext>
            </a:extLst>
          </p:cNvPr>
          <p:cNvSpPr>
            <a:spLocks noGrp="1"/>
          </p:cNvSpPr>
          <p:nvPr>
            <p:ph type="title"/>
          </p:nvPr>
        </p:nvSpPr>
        <p:spPr/>
        <p:txBody>
          <a:bodyPr/>
          <a:lstStyle/>
          <a:p>
            <a:r>
              <a:rPr lang="en-US" dirty="0">
                <a:solidFill>
                  <a:schemeClr val="accent1"/>
                </a:solidFill>
                <a:latin typeface="Arial Rounded MT Bold" panose="020F0704030504030204" pitchFamily="34" charset="0"/>
              </a:rPr>
              <a:t>Explanation of its’ Definitions”</a:t>
            </a:r>
          </a:p>
        </p:txBody>
      </p:sp>
      <p:sp>
        <p:nvSpPr>
          <p:cNvPr id="3" name="Content Placeholder 2">
            <a:extLst>
              <a:ext uri="{FF2B5EF4-FFF2-40B4-BE49-F238E27FC236}">
                <a16:creationId xmlns:a16="http://schemas.microsoft.com/office/drawing/2014/main" id="{63D46130-1F8A-727E-4762-11E4440D99E1}"/>
              </a:ext>
            </a:extLst>
          </p:cNvPr>
          <p:cNvSpPr>
            <a:spLocks noGrp="1"/>
          </p:cNvSpPr>
          <p:nvPr>
            <p:ph idx="1"/>
          </p:nvPr>
        </p:nvSpPr>
        <p:spPr>
          <a:xfrm>
            <a:off x="838200" y="1402080"/>
            <a:ext cx="10515600" cy="4800600"/>
          </a:xfrm>
        </p:spPr>
        <p:txBody>
          <a:bodyPr>
            <a:normAutofit fontScale="92500" lnSpcReduction="10000"/>
          </a:bodyPr>
          <a:lstStyle/>
          <a:p>
            <a:pPr algn="just">
              <a:lnSpc>
                <a:spcPct val="107000"/>
              </a:lnSpc>
              <a:spcBef>
                <a:spcPts val="0"/>
              </a:spcBef>
            </a:pP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it means giving every letter of the Qur’an its rights and dues of characteristics when we recite the Qur’an and observing the rules that apply to those letters in different situations. We give the letters their rights by observing the essential characteristics of each letter that never leaves it. And we give them their dues by observing the characteristics of each letter that are present in them some of the time and not present at other times.</a:t>
            </a:r>
            <a:endParaRPr lang="en-US" sz="18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The Qur’an was revealed with </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rules applied to it. In other words, when the angel </a:t>
            </a:r>
            <a:r>
              <a:rPr lang="en-US" sz="18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Jibreel</a:t>
            </a:r>
            <a:r>
              <a:rPr lang="en-US" sz="18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(AS) recited the words of Allah to the Prophet Muhammad (PBUH) he recited them in a certain way and he showed the Prophet (PBUH) the ways in which it was permissible to recite the Qur’an. So it is upon us to observe those rules so that we recite it in the way it was revealed.</a:t>
            </a:r>
            <a:endParaRPr lang="en-US" sz="1800" dirty="0">
              <a:solidFill>
                <a:srgbClr val="000000"/>
              </a:solidFill>
              <a:effectLst/>
              <a:latin typeface="Arial Rounded MT Bold" panose="020F0704030504030204" pitchFamily="34" charset="0"/>
              <a:ea typeface="Times New Roman" panose="02020603050405020304" pitchFamily="18" charset="0"/>
            </a:endParaRPr>
          </a:p>
          <a:p>
            <a:r>
              <a:rPr lang="en-US" sz="1800" dirty="0">
                <a:solidFill>
                  <a:srgbClr val="000000"/>
                </a:solidFill>
                <a:effectLst/>
                <a:latin typeface="Arial Rounded MT Bold" panose="020F0704030504030204" pitchFamily="34" charset="0"/>
                <a:ea typeface="Times New Roman" panose="02020603050405020304" pitchFamily="18" charset="0"/>
              </a:rPr>
              <a:t>“</a:t>
            </a:r>
            <a:r>
              <a:rPr lang="en-US" sz="1800"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Times New Roman" panose="02020603050405020304" pitchFamily="18" charset="0"/>
              </a:rPr>
              <a:t> Rules” refers to the set of linguistic and pronunciation rules used in reciting the Quran to recite the words of Allah (SWT) correctly as same as the prophet Muhammad (PBUH) was reciting.</a:t>
            </a:r>
          </a:p>
          <a:p>
            <a:r>
              <a:rPr lang="en-US" sz="1800" dirty="0">
                <a:solidFill>
                  <a:srgbClr val="000000"/>
                </a:solidFill>
                <a:effectLst/>
                <a:latin typeface="Arial Rounded MT Bold" panose="020F0704030504030204" pitchFamily="34" charset="0"/>
                <a:ea typeface="Times New Roman" panose="02020603050405020304" pitchFamily="18" charset="0"/>
              </a:rPr>
              <a:t>Arabic is a very sensitive language. A slight mispronunciation can completely change the meaning. Learning to recite the Qur’an with </a:t>
            </a:r>
            <a:r>
              <a:rPr lang="en-US" sz="1800" dirty="0" err="1">
                <a:solidFill>
                  <a:srgbClr val="000000"/>
                </a:solidFill>
                <a:effectLst/>
                <a:latin typeface="Arial Rounded MT Bold" panose="020F0704030504030204" pitchFamily="34" charset="0"/>
                <a:ea typeface="Times New Roman" panose="02020603050405020304" pitchFamily="18" charset="0"/>
              </a:rPr>
              <a:t>Tajweed</a:t>
            </a:r>
            <a:r>
              <a:rPr lang="en-US" sz="1800" dirty="0">
                <a:solidFill>
                  <a:srgbClr val="000000"/>
                </a:solidFill>
                <a:effectLst/>
                <a:latin typeface="Arial Rounded MT Bold" panose="020F0704030504030204" pitchFamily="34" charset="0"/>
                <a:ea typeface="Times New Roman" panose="02020603050405020304" pitchFamily="18" charset="0"/>
              </a:rPr>
              <a:t> protects the reader from making mistakes in reciting the Qur’an, and thus attains the satisfaction of God Almighty.</a:t>
            </a:r>
            <a:endParaRPr lang="en-US" sz="1800" b="0" i="0" dirty="0">
              <a:solidFill>
                <a:srgbClr val="004C9B"/>
              </a:solidFill>
              <a:effectLst/>
              <a:latin typeface="Arial Rounded MT Bold" panose="020F0704030504030204" pitchFamily="34" charset="0"/>
            </a:endParaRPr>
          </a:p>
          <a:p>
            <a:r>
              <a:rPr lang="ur-PK" sz="1800" b="0" i="0" dirty="0">
                <a:solidFill>
                  <a:srgbClr val="004C9B"/>
                </a:solidFill>
                <a:effectLst/>
                <a:latin typeface="Arial Rounded MT Bold" panose="020F0704030504030204" pitchFamily="34" charset="0"/>
              </a:rPr>
              <a:t>وَرَتِّلِ</a:t>
            </a:r>
            <a:r>
              <a:rPr lang="ur-PK" sz="1800" b="0" i="0" dirty="0">
                <a:solidFill>
                  <a:srgbClr val="0C0C0C"/>
                </a:solidFill>
                <a:effectLst/>
                <a:latin typeface="Arial Rounded MT Bold" panose="020F0704030504030204" pitchFamily="34" charset="0"/>
              </a:rPr>
              <a:t> ٱلۡقُرۡءَانَ تَرۡتِيلًا</a:t>
            </a:r>
            <a:endParaRPr lang="en-US" sz="1800" b="0" i="0" dirty="0">
              <a:solidFill>
                <a:srgbClr val="0C0C0C"/>
              </a:solidFill>
              <a:effectLst/>
              <a:latin typeface="Arial Rounded MT Bold" panose="020F0704030504030204" pitchFamily="34" charset="0"/>
            </a:endParaRPr>
          </a:p>
          <a:p>
            <a:r>
              <a:rPr lang="en-US" sz="1800" dirty="0">
                <a:solidFill>
                  <a:srgbClr val="000000"/>
                </a:solidFill>
                <a:effectLst/>
                <a:latin typeface="Arial Rounded MT Bold" panose="020F0704030504030204" pitchFamily="34" charset="0"/>
                <a:ea typeface="Times New Roman" panose="02020603050405020304" pitchFamily="18" charset="0"/>
              </a:rPr>
              <a:t>“…and recite the Quran with measured recitation.”</a:t>
            </a:r>
            <a:endParaRPr lang="en-US" sz="1800"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198836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E22F-78E9-4586-69E3-FBBA1E9A0706}"/>
              </a:ext>
            </a:extLst>
          </p:cNvPr>
          <p:cNvSpPr>
            <a:spLocks noGrp="1"/>
          </p:cNvSpPr>
          <p:nvPr>
            <p:ph type="title"/>
          </p:nvPr>
        </p:nvSpPr>
        <p:spPr/>
        <p:txBody>
          <a:bodyPr/>
          <a:lstStyle/>
          <a:p>
            <a:r>
              <a:rPr lang="en-US" dirty="0">
                <a:solidFill>
                  <a:schemeClr val="accent1"/>
                </a:solidFill>
                <a:latin typeface="Arial Rounded MT Bold" panose="020F0704030504030204" pitchFamily="34" charset="0"/>
              </a:rPr>
              <a:t>Subject of </a:t>
            </a:r>
            <a:r>
              <a:rPr lang="en-US" dirty="0" err="1">
                <a:solidFill>
                  <a:schemeClr val="accent1"/>
                </a:solidFill>
                <a:latin typeface="Arial Rounded MT Bold" panose="020F0704030504030204" pitchFamily="34" charset="0"/>
              </a:rPr>
              <a:t>Tajweed</a:t>
            </a:r>
            <a:r>
              <a:rPr lang="en-US" dirty="0">
                <a:solidFill>
                  <a:schemeClr val="accent1"/>
                </a:solidFill>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1BE52D74-1BB1-26B7-C31C-5A71E087051C}"/>
              </a:ext>
            </a:extLst>
          </p:cNvPr>
          <p:cNvSpPr>
            <a:spLocks noGrp="1"/>
          </p:cNvSpPr>
          <p:nvPr>
            <p:ph idx="1"/>
          </p:nvPr>
        </p:nvSpPr>
        <p:spPr/>
        <p:txBody>
          <a:bodyPr>
            <a:normAutofit/>
          </a:bodyPr>
          <a:lstStyle/>
          <a:p>
            <a:endParaRPr lang="en-US" sz="2000" dirty="0">
              <a:solidFill>
                <a:srgbClr val="000000"/>
              </a:solidFill>
              <a:effectLst/>
              <a:latin typeface="Arial Rounded MT Bold" panose="020F0704030504030204" pitchFamily="34" charset="0"/>
              <a:ea typeface="Times New Roman" panose="02020603050405020304" pitchFamily="18" charset="0"/>
            </a:endParaRPr>
          </a:p>
          <a:p>
            <a:endParaRPr lang="en-US" sz="2000" dirty="0">
              <a:solidFill>
                <a:srgbClr val="000000"/>
              </a:solidFill>
              <a:latin typeface="Arial Rounded MT Bold" panose="020F0704030504030204" pitchFamily="34" charset="0"/>
              <a:ea typeface="Times New Roman" panose="02020603050405020304" pitchFamily="18" charset="0"/>
            </a:endParaRPr>
          </a:p>
          <a:p>
            <a:r>
              <a:rPr lang="en-US" sz="2000" dirty="0">
                <a:solidFill>
                  <a:srgbClr val="000000"/>
                </a:solidFill>
                <a:effectLst/>
                <a:latin typeface="Arial Rounded MT Bold" panose="020F0704030504030204" pitchFamily="34" charset="0"/>
                <a:ea typeface="Times New Roman" panose="02020603050405020304" pitchFamily="18" charset="0"/>
              </a:rPr>
              <a:t>It is the study of how to pronounce Arabic words with the proper stress and intonation, the language in which the Quran was revealed. </a:t>
            </a:r>
            <a:r>
              <a:rPr lang="en-US" sz="2000" dirty="0" err="1">
                <a:solidFill>
                  <a:srgbClr val="000000"/>
                </a:solidFill>
                <a:effectLst/>
                <a:latin typeface="Arial Rounded MT Bold" panose="020F0704030504030204" pitchFamily="34" charset="0"/>
                <a:ea typeface="Times New Roman" panose="02020603050405020304" pitchFamily="18" charset="0"/>
              </a:rPr>
              <a:t>Tajweed</a:t>
            </a:r>
            <a:r>
              <a:rPr lang="en-US" sz="2000" dirty="0">
                <a:solidFill>
                  <a:srgbClr val="000000"/>
                </a:solidFill>
                <a:effectLst/>
                <a:latin typeface="Arial Rounded MT Bold" panose="020F0704030504030204" pitchFamily="34" charset="0"/>
                <a:ea typeface="Times New Roman" panose="02020603050405020304" pitchFamily="18" charset="0"/>
              </a:rPr>
              <a:t> offers a methodical framework for the correct recitation of the Quran, maintaining the holy book’s original text and meaning.</a:t>
            </a:r>
            <a:endParaRPr lang="en-US" sz="2000" dirty="0">
              <a:effectLst/>
              <a:latin typeface="Arial Rounded MT Bold" panose="020F0704030504030204" pitchFamily="34" charset="0"/>
              <a:ea typeface="Times New Roman" panose="02020603050405020304" pitchFamily="18" charset="0"/>
            </a:endParaRPr>
          </a:p>
          <a:p>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27529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524B-8231-0F22-55FD-6EFFCBC21F62}"/>
              </a:ext>
            </a:extLst>
          </p:cNvPr>
          <p:cNvSpPr>
            <a:spLocks noGrp="1"/>
          </p:cNvSpPr>
          <p:nvPr>
            <p:ph type="title"/>
          </p:nvPr>
        </p:nvSpPr>
        <p:spPr/>
        <p:txBody>
          <a:bodyPr/>
          <a:lstStyle/>
          <a:p>
            <a:r>
              <a:rPr lang="en-US" dirty="0">
                <a:solidFill>
                  <a:schemeClr val="accent1"/>
                </a:solidFill>
                <a:latin typeface="Arial Rounded MT Bold" panose="020F0704030504030204" pitchFamily="34" charset="0"/>
              </a:rPr>
              <a:t>Importance and benefits of reading Quran with </a:t>
            </a:r>
            <a:r>
              <a:rPr lang="en-US" dirty="0" err="1">
                <a:solidFill>
                  <a:schemeClr val="accent1"/>
                </a:solidFill>
                <a:latin typeface="Arial Rounded MT Bold" panose="020F0704030504030204" pitchFamily="34" charset="0"/>
              </a:rPr>
              <a:t>tajweed</a:t>
            </a:r>
            <a:r>
              <a:rPr lang="en-US" dirty="0">
                <a:solidFill>
                  <a:schemeClr val="accent1"/>
                </a:solidFill>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C44B9FCD-FCD1-4ADF-AB9B-C4D482B5F36A}"/>
              </a:ext>
            </a:extLst>
          </p:cNvPr>
          <p:cNvSpPr>
            <a:spLocks noGrp="1"/>
          </p:cNvSpPr>
          <p:nvPr>
            <p:ph idx="1"/>
          </p:nvPr>
        </p:nvSpPr>
        <p:spPr>
          <a:xfrm>
            <a:off x="838200" y="1825624"/>
            <a:ext cx="10515600" cy="4453255"/>
          </a:xfrm>
        </p:spPr>
        <p:txBody>
          <a:bodyPr>
            <a:normAutofit/>
          </a:bodyPr>
          <a:lstStyle/>
          <a:p>
            <a:pPr marL="0" marR="0" algn="just">
              <a:spcBef>
                <a:spcPts val="0"/>
              </a:spcBef>
              <a:spcAft>
                <a:spcPts val="0"/>
              </a:spcAft>
            </a:pPr>
            <a:endParaRPr lang="en-US" sz="2000" b="1" dirty="0">
              <a:solidFill>
                <a:srgbClr val="000000"/>
              </a:solidFill>
              <a:effectLst/>
              <a:latin typeface="Arial Rounded MT Bold" panose="020F0704030504030204" pitchFamily="34" charset="0"/>
              <a:ea typeface="Times New Roman" panose="02020603050405020304" pitchFamily="18" charset="0"/>
            </a:endParaRPr>
          </a:p>
          <a:p>
            <a:pPr marL="0" marR="0" algn="just">
              <a:spcBef>
                <a:spcPts val="0"/>
              </a:spcBef>
              <a:spcAft>
                <a:spcPts val="0"/>
              </a:spcAft>
            </a:pPr>
            <a:r>
              <a:rPr lang="en-US" sz="2000" b="1" dirty="0">
                <a:solidFill>
                  <a:srgbClr val="000000"/>
                </a:solidFill>
                <a:effectLst/>
                <a:latin typeface="Arial Rounded MT Bold" panose="020F0704030504030204" pitchFamily="34" charset="0"/>
                <a:ea typeface="Times New Roman" panose="02020603050405020304" pitchFamily="18" charset="0"/>
              </a:rPr>
              <a:t>Reciting the Quran with </a:t>
            </a:r>
            <a:r>
              <a:rPr lang="en-US" sz="2000" b="1" dirty="0" err="1">
                <a:solidFill>
                  <a:srgbClr val="000000"/>
                </a:solidFill>
                <a:effectLst/>
                <a:latin typeface="Arial Rounded MT Bold" panose="020F0704030504030204" pitchFamily="34" charset="0"/>
                <a:ea typeface="Times New Roman" panose="02020603050405020304" pitchFamily="18" charset="0"/>
              </a:rPr>
              <a:t>Tajweed</a:t>
            </a:r>
            <a:r>
              <a:rPr lang="en-US" sz="2000" b="1" dirty="0">
                <a:solidFill>
                  <a:srgbClr val="000000"/>
                </a:solidFill>
                <a:effectLst/>
                <a:latin typeface="Arial Rounded MT Bold" panose="020F0704030504030204" pitchFamily="34" charset="0"/>
                <a:ea typeface="Times New Roman" panose="02020603050405020304" pitchFamily="18" charset="0"/>
              </a:rPr>
              <a:t> has many advantages. It includes:</a:t>
            </a:r>
            <a:endParaRPr lang="en-US" sz="2000" dirty="0">
              <a:effectLst/>
              <a:latin typeface="Arial Rounded MT Bold" panose="020F0704030504030204" pitchFamily="34" charset="0"/>
              <a:ea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The correct interpretation of the Ayahs of the Quran</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Gaining more and more rewards (10 rewards per letter!)</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Earning the company of angels</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2000" b="1"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Hadith About Reading Quran With </a:t>
            </a:r>
            <a:r>
              <a:rPr lang="en-US" sz="2000" b="1" dirty="0" err="1">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Tajweed</a:t>
            </a:r>
            <a:endParaRPr lang="en-US" sz="2000" b="1" dirty="0">
              <a:solidFill>
                <a:srgbClr val="1F3763"/>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rPr>
              <a:t>“Verily the one who recites the Quran beautifully, smoothly, and precisely, he will be in the company of the noble and obedient angels. And as for the one who recites with difficulty, stammering or stumbling through its verses, then he will have TWICE that reward.” (Sahih Al-Bukhari)</a:t>
            </a:r>
            <a:endParaRPr lang="en-US" sz="2000" dirty="0">
              <a:effectLst/>
              <a:latin typeface="Arial Rounded MT Bold" panose="020F0704030504030204" pitchFamily="34" charset="0"/>
              <a:ea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Elevating the ranks and earning Jannah</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err="1">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Tajweed</a:t>
            </a: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 rules help in better understanding and learning of the Quran</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err="1">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Tajweed</a:t>
            </a: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 rules help in the error-free recitation of the Quran</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Following </a:t>
            </a:r>
            <a:r>
              <a:rPr lang="en-US" sz="2000" dirty="0" err="1">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Tajweed</a:t>
            </a:r>
            <a:r>
              <a:rPr lang="en-US" sz="20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 rules beautifies our recitation of the Quran</a:t>
            </a:r>
            <a:endParaRPr lang="en-US" sz="2000" dirty="0">
              <a:effectLst/>
              <a:latin typeface="Arial Rounded MT Bold" panose="020F0704030504030204" pitchFamily="34" charset="0"/>
              <a:ea typeface="Calibri" panose="020F0502020204030204" pitchFamily="34" charset="0"/>
              <a:cs typeface="Arial" panose="020B0604020202020204" pitchFamily="34" charset="0"/>
            </a:endParaRPr>
          </a:p>
          <a:p>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107411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C7101-5F6E-09D0-1667-D0D841B3C374}"/>
              </a:ext>
            </a:extLst>
          </p:cNvPr>
          <p:cNvSpPr>
            <a:spLocks noGrp="1"/>
          </p:cNvSpPr>
          <p:nvPr>
            <p:ph idx="1"/>
          </p:nvPr>
        </p:nvSpPr>
        <p:spPr>
          <a:xfrm>
            <a:off x="838200" y="540327"/>
            <a:ext cx="10515600" cy="5636636"/>
          </a:xfrm>
        </p:spPr>
        <p:txBody>
          <a:bodyPr>
            <a:normAutofit/>
          </a:bodyPr>
          <a:lstStyle/>
          <a:p>
            <a:pPr marL="0" marR="0" algn="just">
              <a:spcBef>
                <a:spcPts val="0"/>
              </a:spcBef>
              <a:spcAft>
                <a:spcPts val="0"/>
              </a:spcAft>
            </a:pPr>
            <a:endParaRPr lang="en-US" sz="2000" dirty="0">
              <a:solidFill>
                <a:srgbClr val="000000"/>
              </a:solidFill>
              <a:effectLst/>
              <a:latin typeface="Arial Rounded MT Bold" panose="020F0704030504030204" pitchFamily="34" charset="0"/>
              <a:ea typeface="Times New Roman" panose="02020603050405020304" pitchFamily="18" charset="0"/>
            </a:endParaRPr>
          </a:p>
          <a:p>
            <a:pPr marL="0" marR="0" algn="just">
              <a:spcBef>
                <a:spcPts val="0"/>
              </a:spcBef>
              <a:spcAft>
                <a:spcPts val="0"/>
              </a:spcAft>
            </a:pPr>
            <a:endParaRPr lang="en-US" sz="2000" dirty="0">
              <a:solidFill>
                <a:srgbClr val="000000"/>
              </a:solidFill>
              <a:latin typeface="Arial Rounded MT Bold" panose="020F0704030504030204" pitchFamily="34" charset="0"/>
              <a:ea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rPr>
              <a:t>Preservation of the Quran recitation: The Quran has been kept in its original form by following </a:t>
            </a:r>
            <a:r>
              <a:rPr lang="en-US" sz="2000" dirty="0" err="1">
                <a:solidFill>
                  <a:srgbClr val="000000"/>
                </a:solidFill>
                <a:effectLst/>
                <a:latin typeface="Arial Rounded MT Bold" panose="020F0704030504030204" pitchFamily="34" charset="0"/>
                <a:ea typeface="Times New Roman" panose="02020603050405020304" pitchFamily="18" charset="0"/>
              </a:rPr>
              <a:t>Tajweed</a:t>
            </a:r>
            <a:r>
              <a:rPr lang="en-US" sz="2000" dirty="0">
                <a:solidFill>
                  <a:srgbClr val="000000"/>
                </a:solidFill>
                <a:effectLst/>
                <a:latin typeface="Arial Rounded MT Bold" panose="020F0704030504030204" pitchFamily="34" charset="0"/>
                <a:ea typeface="Times New Roman" panose="02020603050405020304" pitchFamily="18" charset="0"/>
              </a:rPr>
              <a:t> guidelines, and its recitation has remained constant and unmodified.</a:t>
            </a:r>
          </a:p>
          <a:p>
            <a:pPr marL="0" marR="0" algn="just">
              <a:spcBef>
                <a:spcPts val="0"/>
              </a:spcBef>
              <a:spcAft>
                <a:spcPts val="0"/>
              </a:spcAft>
            </a:pPr>
            <a:endParaRPr lang="en-US" sz="2000" dirty="0">
              <a:solidFill>
                <a:srgbClr val="000000"/>
              </a:solidFill>
              <a:latin typeface="Arial Rounded MT Bold" panose="020F0704030504030204" pitchFamily="34" charset="0"/>
              <a:ea typeface="Times New Roman" panose="02020603050405020304" pitchFamily="18" charset="0"/>
            </a:endParaRPr>
          </a:p>
          <a:p>
            <a:pPr marL="0" marR="0" algn="just">
              <a:spcBef>
                <a:spcPts val="0"/>
              </a:spcBef>
              <a:spcAft>
                <a:spcPts val="0"/>
              </a:spcAft>
            </a:pPr>
            <a:endParaRPr lang="en-US" sz="2000" dirty="0">
              <a:effectLst/>
              <a:latin typeface="Arial Rounded MT Bold" panose="020F0704030504030204" pitchFamily="34" charset="0"/>
              <a:ea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rPr>
              <a:t>2. Recitation accuracy: We know the importance of accuracy in recitation. Accurately reciting the Quran is seen as an act of worship, and </a:t>
            </a:r>
            <a:r>
              <a:rPr lang="en-US" sz="2000" dirty="0" err="1">
                <a:solidFill>
                  <a:srgbClr val="000000"/>
                </a:solidFill>
                <a:effectLst/>
                <a:latin typeface="Arial Rounded MT Bold" panose="020F0704030504030204" pitchFamily="34" charset="0"/>
                <a:ea typeface="Times New Roman" panose="02020603050405020304" pitchFamily="18" charset="0"/>
              </a:rPr>
              <a:t>Tajweed</a:t>
            </a:r>
            <a:r>
              <a:rPr lang="en-US" sz="2000" dirty="0">
                <a:solidFill>
                  <a:srgbClr val="000000"/>
                </a:solidFill>
                <a:effectLst/>
                <a:latin typeface="Arial Rounded MT Bold" panose="020F0704030504030204" pitchFamily="34" charset="0"/>
                <a:ea typeface="Times New Roman" panose="02020603050405020304" pitchFamily="18" charset="0"/>
              </a:rPr>
              <a:t> offers a methodical manner to make sure that the words are pronounced and repeated correctly.</a:t>
            </a:r>
          </a:p>
          <a:p>
            <a:pPr marL="0" marR="0" algn="just">
              <a:spcBef>
                <a:spcPts val="0"/>
              </a:spcBef>
              <a:spcAft>
                <a:spcPts val="0"/>
              </a:spcAft>
            </a:pPr>
            <a:endParaRPr lang="en-US" sz="2000" dirty="0">
              <a:solidFill>
                <a:srgbClr val="000000"/>
              </a:solidFill>
              <a:latin typeface="Arial Rounded MT Bold" panose="020F0704030504030204" pitchFamily="34" charset="0"/>
              <a:ea typeface="Times New Roman" panose="02020603050405020304" pitchFamily="18" charset="0"/>
            </a:endParaRPr>
          </a:p>
          <a:p>
            <a:pPr marL="0" marR="0" algn="just">
              <a:spcBef>
                <a:spcPts val="0"/>
              </a:spcBef>
              <a:spcAft>
                <a:spcPts val="0"/>
              </a:spcAft>
            </a:pPr>
            <a:endParaRPr lang="en-US" sz="2000" dirty="0">
              <a:effectLst/>
              <a:latin typeface="Arial Rounded MT Bold" panose="020F0704030504030204" pitchFamily="34" charset="0"/>
              <a:ea typeface="Times New Roman" panose="02020603050405020304" pitchFamily="18" charset="0"/>
            </a:endParaRPr>
          </a:p>
          <a:p>
            <a:pPr marL="0" marR="0" algn="just">
              <a:spcBef>
                <a:spcPts val="0"/>
              </a:spcBef>
              <a:spcAft>
                <a:spcPts val="0"/>
              </a:spcAft>
            </a:pPr>
            <a:r>
              <a:rPr lang="en-US" sz="2000" dirty="0">
                <a:solidFill>
                  <a:srgbClr val="000000"/>
                </a:solidFill>
                <a:effectLst/>
                <a:latin typeface="Arial Rounded MT Bold" panose="020F0704030504030204" pitchFamily="34" charset="0"/>
                <a:ea typeface="Times New Roman" panose="02020603050405020304" pitchFamily="18" charset="0"/>
              </a:rPr>
              <a:t>3. Educational importance: </a:t>
            </a:r>
            <a:r>
              <a:rPr lang="en-US" sz="2000" dirty="0" err="1">
                <a:solidFill>
                  <a:srgbClr val="000000"/>
                </a:solidFill>
                <a:effectLst/>
                <a:latin typeface="Arial Rounded MT Bold" panose="020F0704030504030204" pitchFamily="34" charset="0"/>
                <a:ea typeface="Times New Roman" panose="02020603050405020304" pitchFamily="18" charset="0"/>
              </a:rPr>
              <a:t>Tajweed</a:t>
            </a:r>
            <a:r>
              <a:rPr lang="en-US" sz="2000" dirty="0">
                <a:solidFill>
                  <a:srgbClr val="000000"/>
                </a:solidFill>
                <a:effectLst/>
                <a:latin typeface="Arial Rounded MT Bold" panose="020F0704030504030204" pitchFamily="34" charset="0"/>
                <a:ea typeface="Times New Roman" panose="02020603050405020304" pitchFamily="18" charset="0"/>
              </a:rPr>
              <a:t> is a crucial component of Islamic education, and learning it is seen as a crucial component of an Islamic education. It gives a thorough understanding of Arabic phonetics and grammar and aids in the development of language abilities that may be applied to other academic fields.</a:t>
            </a:r>
            <a:endParaRPr lang="en-US" sz="2000" dirty="0">
              <a:effectLst/>
              <a:latin typeface="Arial Rounded MT Bold" panose="020F0704030504030204" pitchFamily="34" charset="0"/>
              <a:ea typeface="Times New Roman" panose="02020603050405020304" pitchFamily="18" charset="0"/>
            </a:endParaRPr>
          </a:p>
          <a:p>
            <a:endParaRPr lang="en-US" sz="2000" dirty="0">
              <a:latin typeface="Arial Rounded MT Bold" panose="020F0704030504030204" pitchFamily="34" charset="0"/>
            </a:endParaRPr>
          </a:p>
          <a:p>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27709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BFCDC-243B-E054-EF8D-47BE58B2399A}"/>
              </a:ext>
            </a:extLst>
          </p:cNvPr>
          <p:cNvSpPr>
            <a:spLocks noGrp="1"/>
          </p:cNvSpPr>
          <p:nvPr>
            <p:ph idx="1"/>
          </p:nvPr>
        </p:nvSpPr>
        <p:spPr/>
        <p:txBody>
          <a:bodyPr>
            <a:normAutofit/>
          </a:bodyPr>
          <a:lstStyle/>
          <a:p>
            <a:pPr marL="0" marR="0" algn="just">
              <a:spcBef>
                <a:spcPts val="0"/>
              </a:spcBef>
              <a:spcAft>
                <a:spcPts val="0"/>
              </a:spcAft>
            </a:pPr>
            <a:r>
              <a:rPr lang="en-US" sz="2400" dirty="0">
                <a:solidFill>
                  <a:srgbClr val="000000"/>
                </a:solidFill>
                <a:effectLst/>
                <a:latin typeface="Arial Rounded MT Bold" panose="020F0704030504030204" pitchFamily="34" charset="0"/>
                <a:ea typeface="Times New Roman" panose="02020603050405020304" pitchFamily="18" charset="0"/>
              </a:rPr>
              <a:t>4. Building a strong connection with Allah: </a:t>
            </a:r>
            <a:r>
              <a:rPr lang="en-US" sz="2400" dirty="0" err="1">
                <a:solidFill>
                  <a:srgbClr val="000000"/>
                </a:solidFill>
                <a:effectLst/>
                <a:latin typeface="Arial Rounded MT Bold" panose="020F0704030504030204" pitchFamily="34" charset="0"/>
                <a:ea typeface="Times New Roman" panose="02020603050405020304" pitchFamily="18" charset="0"/>
              </a:rPr>
              <a:t>Tajweed</a:t>
            </a:r>
            <a:r>
              <a:rPr lang="en-US" sz="2400" dirty="0">
                <a:solidFill>
                  <a:srgbClr val="000000"/>
                </a:solidFill>
                <a:effectLst/>
                <a:latin typeface="Arial Rounded MT Bold" panose="020F0704030504030204" pitchFamily="34" charset="0"/>
                <a:ea typeface="Times New Roman" panose="02020603050405020304" pitchFamily="18" charset="0"/>
              </a:rPr>
              <a:t> can facilitate spiritual relationship with the Quran by strengthening it. The beauty and power of the Quranic words are enhanced by proper recitation, which can inspire and elevate the hearts and minds of those who recite it.</a:t>
            </a:r>
          </a:p>
          <a:p>
            <a:pPr marL="0" marR="0" indent="0" algn="just">
              <a:spcBef>
                <a:spcPts val="0"/>
              </a:spcBef>
              <a:spcAft>
                <a:spcPts val="0"/>
              </a:spcAft>
              <a:buNone/>
            </a:pPr>
            <a:endParaRPr lang="en-US" sz="2400" dirty="0">
              <a:effectLst/>
              <a:latin typeface="Arial Rounded MT Bold" panose="020F0704030504030204" pitchFamily="34" charset="0"/>
              <a:ea typeface="Times New Roman" panose="02020603050405020304" pitchFamily="18" charset="0"/>
            </a:endParaRPr>
          </a:p>
          <a:p>
            <a:pPr marL="0" marR="0" algn="just">
              <a:spcBef>
                <a:spcPts val="0"/>
              </a:spcBef>
              <a:spcAft>
                <a:spcPts val="0"/>
              </a:spcAft>
            </a:pPr>
            <a:r>
              <a:rPr lang="en-US" sz="2400" dirty="0">
                <a:solidFill>
                  <a:srgbClr val="000000"/>
                </a:solidFill>
                <a:effectLst/>
                <a:latin typeface="Arial Rounded MT Bold" panose="020F0704030504030204" pitchFamily="34" charset="0"/>
                <a:ea typeface="Times New Roman" panose="02020603050405020304" pitchFamily="18" charset="0"/>
              </a:rPr>
              <a:t>5. Bestowing Respect to the Holy Quran: This is one of 5 importance of </a:t>
            </a:r>
            <a:r>
              <a:rPr lang="en-US" sz="2400" dirty="0" err="1">
                <a:solidFill>
                  <a:srgbClr val="000000"/>
                </a:solidFill>
                <a:effectLst/>
                <a:latin typeface="Arial Rounded MT Bold" panose="020F0704030504030204" pitchFamily="34" charset="0"/>
                <a:ea typeface="Times New Roman" panose="02020603050405020304" pitchFamily="18" charset="0"/>
              </a:rPr>
              <a:t>tajweed</a:t>
            </a:r>
            <a:r>
              <a:rPr lang="en-US" sz="2400" dirty="0">
                <a:solidFill>
                  <a:srgbClr val="000000"/>
                </a:solidFill>
                <a:effectLst/>
                <a:latin typeface="Arial Rounded MT Bold" panose="020F0704030504030204" pitchFamily="34" charset="0"/>
                <a:ea typeface="Times New Roman" panose="02020603050405020304" pitchFamily="18" charset="0"/>
              </a:rPr>
              <a:t> as the Quran is not an ordinary book. Hence, we must recite it with </a:t>
            </a:r>
            <a:r>
              <a:rPr lang="en-US" sz="2400" dirty="0" err="1">
                <a:solidFill>
                  <a:srgbClr val="000000"/>
                </a:solidFill>
                <a:effectLst/>
                <a:latin typeface="Arial Rounded MT Bold" panose="020F0704030504030204" pitchFamily="34" charset="0"/>
                <a:ea typeface="Times New Roman" panose="02020603050405020304" pitchFamily="18" charset="0"/>
              </a:rPr>
              <a:t>Tajweed</a:t>
            </a:r>
            <a:r>
              <a:rPr lang="en-US" sz="2400" dirty="0">
                <a:solidFill>
                  <a:srgbClr val="000000"/>
                </a:solidFill>
                <a:effectLst/>
                <a:latin typeface="Arial Rounded MT Bold" panose="020F0704030504030204" pitchFamily="34" charset="0"/>
                <a:ea typeface="Times New Roman" panose="02020603050405020304" pitchFamily="18" charset="0"/>
              </a:rPr>
              <a:t> to demonstrate respect. We must show our respect and dedication to upholding the Quran’s integrity by learning and following </a:t>
            </a:r>
            <a:r>
              <a:rPr lang="en-US" sz="2400" dirty="0" err="1">
                <a:solidFill>
                  <a:srgbClr val="000000"/>
                </a:solidFill>
                <a:effectLst/>
                <a:latin typeface="Arial Rounded MT Bold" panose="020F0704030504030204" pitchFamily="34" charset="0"/>
                <a:ea typeface="Times New Roman" panose="02020603050405020304" pitchFamily="18" charset="0"/>
              </a:rPr>
              <a:t>Tajweed</a:t>
            </a:r>
            <a:r>
              <a:rPr lang="en-US" sz="2400" dirty="0">
                <a:solidFill>
                  <a:srgbClr val="000000"/>
                </a:solidFill>
                <a:effectLst/>
                <a:latin typeface="Arial Rounded MT Bold" panose="020F0704030504030204" pitchFamily="34" charset="0"/>
                <a:ea typeface="Times New Roman" panose="02020603050405020304" pitchFamily="18" charset="0"/>
              </a:rPr>
              <a:t> guidelines.</a:t>
            </a:r>
            <a:endParaRPr lang="en-US" sz="2400" dirty="0">
              <a:effectLst/>
              <a:latin typeface="Arial Rounded MT Bold" panose="020F0704030504030204" pitchFamily="34"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60690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4F82-3159-F956-64B3-6B5F2E864C3B}"/>
              </a:ext>
            </a:extLst>
          </p:cNvPr>
          <p:cNvSpPr>
            <a:spLocks noGrp="1"/>
          </p:cNvSpPr>
          <p:nvPr>
            <p:ph type="title"/>
          </p:nvPr>
        </p:nvSpPr>
        <p:spPr>
          <a:xfrm>
            <a:off x="838200" y="365125"/>
            <a:ext cx="10515600" cy="1143635"/>
          </a:xfrm>
        </p:spPr>
        <p:txBody>
          <a:bodyPr>
            <a:normAutofit/>
          </a:bodyPr>
          <a:lstStyle/>
          <a:p>
            <a:r>
              <a:rPr lang="en-US" sz="3200" b="1" dirty="0">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The Purpose of </a:t>
            </a:r>
            <a:r>
              <a:rPr lang="en-US" sz="3200" b="1" dirty="0" err="1">
                <a:solidFill>
                  <a:schemeClr val="accent1"/>
                </a:solidFill>
                <a:effectLst/>
                <a:latin typeface="Arial Rounded MT Bold" panose="020F0704030504030204" pitchFamily="34" charset="0"/>
                <a:ea typeface="Times New Roman" panose="02020603050405020304" pitchFamily="18" charset="0"/>
                <a:cs typeface="Arial" panose="020B0604020202020204" pitchFamily="34" charset="0"/>
              </a:rPr>
              <a:t>Tajweed</a:t>
            </a:r>
            <a:br>
              <a:rPr lang="en-US" sz="32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br>
            <a:endParaRPr lang="en-US" sz="3200" dirty="0">
              <a:solidFill>
                <a:schemeClr val="accent1"/>
              </a:solidFill>
            </a:endParaRPr>
          </a:p>
        </p:txBody>
      </p:sp>
      <p:sp>
        <p:nvSpPr>
          <p:cNvPr id="3" name="Content Placeholder 2">
            <a:extLst>
              <a:ext uri="{FF2B5EF4-FFF2-40B4-BE49-F238E27FC236}">
                <a16:creationId xmlns:a16="http://schemas.microsoft.com/office/drawing/2014/main" id="{7C209BE6-9E07-741D-03D6-BB2FF8558DFB}"/>
              </a:ext>
            </a:extLst>
          </p:cNvPr>
          <p:cNvSpPr>
            <a:spLocks noGrp="1"/>
          </p:cNvSpPr>
          <p:nvPr>
            <p:ph idx="1"/>
          </p:nvPr>
        </p:nvSpPr>
        <p:spPr/>
        <p:txBody>
          <a:bodyPr>
            <a:normAutofit/>
          </a:bodyPr>
          <a:lstStyle/>
          <a:p>
            <a:pPr marL="0" marR="0" indent="0" algn="just">
              <a:lnSpc>
                <a:spcPct val="107000"/>
              </a:lnSpc>
              <a:spcBef>
                <a:spcPts val="0"/>
              </a:spcBef>
              <a:spcAft>
                <a:spcPts val="0"/>
              </a:spcAft>
              <a:buNone/>
            </a:pP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1: The Qur’an is the word of Allah, and it’s every syllable is from Allah. Its recitation must be taken very seriously. The purpose of the Science of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in essence is to make the reciter proficient in reciting the Qur’an, observing the correct pronunciation of every letter with the rulings and characteristics which apply to each letter, without any exaggeration or deficiency. And so through this, the reciter can recite the Qur’an upon the way of the Prophet (PBUH). as he received it from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Jibreel</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who received it from Allah (SWT) in the Classical Arabic dialect that it came down in.</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5915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D5535-5AE8-8F5C-375C-D4EA0986481E}"/>
              </a:ext>
            </a:extLst>
          </p:cNvPr>
          <p:cNvSpPr>
            <a:spLocks noGrp="1"/>
          </p:cNvSpPr>
          <p:nvPr>
            <p:ph idx="1"/>
          </p:nvPr>
        </p:nvSpPr>
        <p:spPr/>
        <p:txBody>
          <a:bodyPr>
            <a:normAutofit/>
          </a:bodyPr>
          <a:lstStyle/>
          <a:p>
            <a:pPr marL="0" indent="0">
              <a:buNone/>
            </a:pP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2: Arabic letters each have a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Makhraj</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 an exit or articulation point – in the mouth or throat from which they originate and they also each have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Sifaat</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 attributes, or characteristics – particular to them. Knowing the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Makhraj</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and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Sifaat</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of each letter is an important part of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Sometimes two letters have very similar exits which makes mixing them up easy. So if a person does not know the attributes of each letter there is a danger that he will change the meaning of the words in Qur’an recitation. Observing the rules of </a:t>
            </a:r>
            <a:r>
              <a:rPr lang="en-US" sz="2400" dirty="0" err="1">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Tajweed</a:t>
            </a:r>
            <a:r>
              <a:rPr lang="en-US" sz="2400" dirty="0">
                <a:solidFill>
                  <a:srgbClr val="000000"/>
                </a:solidFill>
                <a:effectLst/>
                <a:latin typeface="Arial Rounded MT Bold" panose="020F0704030504030204" pitchFamily="34" charset="0"/>
                <a:ea typeface="Times New Roman" panose="02020603050405020304" pitchFamily="18" charset="0"/>
                <a:cs typeface="Arial" panose="020B0604020202020204" pitchFamily="34" charset="0"/>
              </a:rPr>
              <a:t> in reciting protects the reciter from making mistakes in reciting the Qur’an.</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30855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2353</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Rounded MT Bold</vt:lpstr>
      <vt:lpstr>Bodoni MT</vt:lpstr>
      <vt:lpstr>Calibri</vt:lpstr>
      <vt:lpstr>Calibri Light</vt:lpstr>
      <vt:lpstr>Symbol</vt:lpstr>
      <vt:lpstr>Times New Roman</vt:lpstr>
      <vt:lpstr>Office Theme</vt:lpstr>
      <vt:lpstr>Introduction and Importance  of Tjaweed Lecture No. 1</vt:lpstr>
      <vt:lpstr>What is Tajweed?</vt:lpstr>
      <vt:lpstr>Explanation of its’ Definitions”</vt:lpstr>
      <vt:lpstr>Subject of Tajweed:</vt:lpstr>
      <vt:lpstr>Importance and benefits of reading Quran with tajweed:</vt:lpstr>
      <vt:lpstr>PowerPoint Presentation</vt:lpstr>
      <vt:lpstr>PowerPoint Presentation</vt:lpstr>
      <vt:lpstr>The Purpose of Tajweed </vt:lpstr>
      <vt:lpstr>PowerPoint Presentation</vt:lpstr>
      <vt:lpstr>Reasons For Setting Tajweed Rules </vt:lpstr>
      <vt:lpstr>PowerPoint Presentation</vt:lpstr>
      <vt:lpstr>The Obligation of Tajweed </vt:lpstr>
      <vt:lpstr>PowerPoint Presentation</vt:lpstr>
      <vt:lpstr>PowerPoint Presentation</vt:lpstr>
      <vt:lpstr>Mistakes in Tajweed</vt:lpstr>
      <vt:lpstr>  Reciting the Qur’an Melodiously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Tjaweed and its Importance</dc:title>
  <dc:creator>Saboor Fatima</dc:creator>
  <cp:lastModifiedBy>Saboor Fatima</cp:lastModifiedBy>
  <cp:revision>37</cp:revision>
  <dcterms:created xsi:type="dcterms:W3CDTF">2023-09-19T15:14:49Z</dcterms:created>
  <dcterms:modified xsi:type="dcterms:W3CDTF">2023-09-19T17:27:39Z</dcterms:modified>
</cp:coreProperties>
</file>