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  <p:sldMasterId id="214748367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4" r:id="rId13"/>
    <p:sldId id="269" r:id="rId14"/>
    <p:sldId id="270" r:id="rId15"/>
  </p:sldIdLst>
  <p:sldSz cx="12192000" cy="6858000"/>
  <p:notesSz cx="6858000" cy="9144000"/>
  <p:embeddedFontLst>
    <p:embeddedFont>
      <p:font typeface="a해바라기" panose="02020600000000000000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함초롬돋움" panose="020B0604000101010101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F29C66-33CD-4D8A-B031-45DFA43354D0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7"/>
            <p14:sldId id="268"/>
            <p14:sldId id="274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  <p15:guide id="3" pos="51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/>
    <p:restoredTop sz="97022"/>
  </p:normalViewPr>
  <p:slideViewPr>
    <p:cSldViewPr snapToGrid="0">
      <p:cViewPr varScale="1">
        <p:scale>
          <a:sx n="82" d="100"/>
          <a:sy n="82" d="100"/>
        </p:scale>
        <p:origin x="552" y="62"/>
      </p:cViewPr>
      <p:guideLst>
        <p:guide orient="horz" pos="2158"/>
        <p:guide pos="3839"/>
        <p:guide pos="5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5조 발표를 맞게 된 OOO입니다.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저희 5조는 나만의 헬스 도우미를 주제로 선정했습니다.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결국 해결하지 못한다면...</a:t>
            </a:r>
          </a:p>
          <a:p>
            <a:pPr>
              <a:defRPr/>
            </a:pPr>
            <a:r>
              <a:rPr lang="ko-KR" altLang="en-US"/>
              <a:t>제일 먼저 교수님께 해답을 구해보겠습니다.</a:t>
            </a:r>
          </a:p>
          <a:p>
            <a:pPr>
              <a:defRPr/>
            </a:pPr>
            <a:r>
              <a:rPr lang="ko-KR" altLang="en-US"/>
              <a:t>팀프로젝트를 진행하면서 생기는 갈등은 주로 프로젝트에 관한 것이라고 생각합니다.</a:t>
            </a:r>
          </a:p>
          <a:p>
            <a:pPr>
              <a:defRPr/>
            </a:pPr>
            <a:r>
              <a:rPr lang="ko-KR" altLang="en-US"/>
              <a:t>개발을 진행하는 것인 만큼 이 부분에서 전문가이신 교수님께 상황에 대한 설명과 만약 어떻게 하셨겠느냐는 질문을 드려보고 싶습니다.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다음으로, 이 과목을 듣지 않는 다른 친구들에게 물어보겠습니다.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결국 해결하지 못한다면...</a:t>
            </a:r>
          </a:p>
          <a:p>
            <a:pPr>
              <a:defRPr/>
            </a:pPr>
            <a:r>
              <a:rPr lang="ko-KR" altLang="en-US"/>
              <a:t>제일 먼저 교수님께 해답을 구해보겠습니다.</a:t>
            </a:r>
          </a:p>
          <a:p>
            <a:pPr>
              <a:defRPr/>
            </a:pPr>
            <a:r>
              <a:rPr lang="ko-KR" altLang="en-US"/>
              <a:t>팀프로젝트를 진행하면서 생기는 갈등은 주로 프로젝트에 관한 것이라고 생각합니다.</a:t>
            </a:r>
          </a:p>
          <a:p>
            <a:pPr>
              <a:defRPr/>
            </a:pPr>
            <a:r>
              <a:rPr lang="ko-KR" altLang="en-US"/>
              <a:t>개발을 진행하는 것인 만큼 이 부분에서 전문가이신 교수님께 상황에 대한 설명과 만약 어떻게 하셨겠느냐는 질문을 드려보고 싶습니다.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다음으로, 이 과목을 듣지 않는 다른 친구들에게 물어보겠습니다.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4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발표는 위와 같은 순서로 진행하겠습니다.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팀원부터 소개하겠습니다.</a:t>
            </a:r>
          </a:p>
          <a:p>
            <a:pPr>
              <a:defRPr/>
            </a:pPr>
            <a:r>
              <a:rPr lang="ko-KR" altLang="en-US"/>
              <a:t>발표자인 저를 비롯하여 OOO, OOO, OOO 총 4명으로 구성되었습니다.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저희가 개발할 '헬린이' 어플리케이션에는 위와 같은 기능을 개발하려 합니다.</a:t>
            </a:r>
          </a:p>
          <a:p>
            <a:pPr>
              <a:defRPr/>
            </a:pPr>
            <a:r>
              <a:rPr lang="ko-KR" altLang="en-US"/>
              <a:t>운동법 소개 기능, 현재 내 몸 상태의 확인, 식단 추천, 랭킹 기능, 기타 부가 기능입니다.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어플리케이션에 필요한 핵심 기술은 OOO입니다.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앞서 어플리케이션 기능 소개에서 알려드린 기능을 하나씩 살펴보겠습니다.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자체적으로 난이도를 그래프로 나타냈을 때, 대략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조의 업무 분장 내용입니다.</a:t>
            </a:r>
          </a:p>
          <a:p>
            <a:pPr>
              <a:defRPr/>
            </a:pPr>
            <a:r>
              <a:rPr lang="ko-KR" altLang="en-US"/>
              <a:t>팀원 모두가 구현을 하되 PPT 제작과 발표를 맡는 인원들에게는 구현 업무의 비중을 줄여주는ᅟᅥ으로 편성하였습니다.</a:t>
            </a:r>
          </a:p>
          <a:p>
            <a:pPr>
              <a:defRPr/>
            </a:pPr>
            <a:r>
              <a:rPr lang="ko-KR" altLang="en-US"/>
              <a:t>자료 조사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사람 모양 대신에 사진을 넣을까?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팀원 간 갈등이 발생하였을때 해결 방법에 대해 고민해보았습니다.</a:t>
            </a:r>
          </a:p>
          <a:p>
            <a:pPr>
              <a:defRPr/>
            </a:pPr>
            <a:r>
              <a:rPr lang="ko-KR" altLang="en-US"/>
              <a:t>조원이 홀수이면 투표를 떠올릴 수 있겠지만 저희는 4명인 관계로 투표에서 동률이 나올 수 있어 다른 방법을 생각했습니다.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제일 먼저 다른 팀원이 의견 중재에 나섭니다.</a:t>
            </a:r>
          </a:p>
          <a:p>
            <a:pPr>
              <a:defRPr/>
            </a:pPr>
            <a:r>
              <a:rPr lang="ko-KR" altLang="en-US"/>
              <a:t>다음으로 </a:t>
            </a:r>
          </a:p>
          <a:p>
            <a:pPr>
              <a:defRPr/>
            </a:pPr>
            <a:r>
              <a:rPr lang="ko-KR" altLang="en-US"/>
              <a:t>마지막으로 합니다.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0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7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6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28879" y="110473"/>
            <a:ext cx="718846" cy="702331"/>
            <a:chOff x="5809346" y="707505"/>
            <a:chExt cx="2523545" cy="2465568"/>
          </a:xfrm>
        </p:grpSpPr>
        <p:sp>
          <p:nvSpPr>
            <p:cNvPr id="3" name="눈물 방울 2"/>
            <p:cNvSpPr/>
            <p:nvPr/>
          </p:nvSpPr>
          <p:spPr>
            <a:xfrm rot="8100000">
              <a:off x="5809346" y="707505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453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6092382" y="961553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 userDrawn="1"/>
        </p:nvSpPr>
        <p:spPr>
          <a:xfrm>
            <a:off x="209503" y="1004925"/>
            <a:ext cx="11753897" cy="5643525"/>
          </a:xfrm>
          <a:prstGeom prst="rect">
            <a:avLst/>
          </a:prstGeom>
          <a:noFill/>
          <a:ln w="38100">
            <a:solidFill>
              <a:srgbClr val="453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92422" y="1262853"/>
            <a:ext cx="8407153" cy="4078246"/>
            <a:chOff x="1892421" y="577054"/>
            <a:chExt cx="8407153" cy="4078246"/>
          </a:xfrm>
        </p:grpSpPr>
        <p:sp>
          <p:nvSpPr>
            <p:cNvPr id="15" name="TextBox 14"/>
            <p:cNvSpPr txBox="1"/>
            <p:nvPr/>
          </p:nvSpPr>
          <p:spPr>
            <a:xfrm>
              <a:off x="1892421" y="3793526"/>
              <a:ext cx="8407153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dirty="0" err="1">
                  <a:latin typeface="a해바라기"/>
                  <a:ea typeface="a해바라기"/>
                </a:rPr>
                <a:t>헬린이</a:t>
              </a:r>
              <a:endParaRPr lang="ko-KR" altLang="en-US" sz="5000" dirty="0">
                <a:latin typeface="a해바라기"/>
                <a:ea typeface="a해바라기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34227" y="577054"/>
              <a:ext cx="2523545" cy="2465568"/>
              <a:chOff x="4834227" y="758029"/>
              <a:chExt cx="2523545" cy="2465568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834227" y="758029"/>
                <a:ext cx="2523545" cy="2465568"/>
                <a:chOff x="5809346" y="707505"/>
                <a:chExt cx="2523545" cy="2465568"/>
              </a:xfrm>
            </p:grpSpPr>
            <p:sp>
              <p:nvSpPr>
                <p:cNvPr id="3" name="눈물 방울 2"/>
                <p:cNvSpPr/>
                <p:nvPr/>
              </p:nvSpPr>
              <p:spPr>
                <a:xfrm rot="8100000">
                  <a:off x="5809346" y="707505"/>
                  <a:ext cx="2523545" cy="2465568"/>
                </a:xfrm>
                <a:prstGeom prst="teardrop">
                  <a:avLst>
                    <a:gd name="adj" fmla="val 105317"/>
                  </a:avLst>
                </a:prstGeom>
                <a:solidFill>
                  <a:srgbClr val="453D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a해바라기"/>
                    <a:ea typeface="a해바라기"/>
                  </a:endParaRPr>
                </a:p>
              </p:txBody>
            </p:sp>
            <p:sp>
              <p:nvSpPr>
                <p:cNvPr id="4" name="타원 3"/>
                <p:cNvSpPr/>
                <p:nvPr/>
              </p:nvSpPr>
              <p:spPr>
                <a:xfrm>
                  <a:off x="6092382" y="961553"/>
                  <a:ext cx="1957473" cy="19574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a해바라기"/>
                    <a:ea typeface="a해바라기"/>
                  </a:endParaRPr>
                </a:p>
              </p:txBody>
            </p:sp>
          </p:grpSp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144369" y="1020853"/>
                <a:ext cx="1903262" cy="1920104"/>
              </a:xfrm>
              <a:prstGeom prst="rect">
                <a:avLst/>
              </a:prstGeom>
            </p:spPr>
          </p:pic>
        </p:grpSp>
      </p:grpSp>
      <p:sp>
        <p:nvSpPr>
          <p:cNvPr id="20" name="TextBox 15"/>
          <p:cNvSpPr txBox="1"/>
          <p:nvPr/>
        </p:nvSpPr>
        <p:spPr>
          <a:xfrm>
            <a:off x="1892423" y="5443859"/>
            <a:ext cx="8407153" cy="69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a해바라기"/>
                <a:ea typeface="a해바라기"/>
              </a:rPr>
              <a:t>5</a:t>
            </a:r>
            <a:r>
              <a:rPr lang="ko-KR" altLang="en-US" sz="2000" dirty="0">
                <a:latin typeface="a해바라기"/>
                <a:ea typeface="a해바라기"/>
              </a:rPr>
              <a:t>조</a:t>
            </a:r>
          </a:p>
          <a:p>
            <a:pPr algn="ctr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김범준 </a:t>
            </a:r>
            <a:r>
              <a:rPr lang="en-US" altLang="ko-KR" sz="2000" dirty="0">
                <a:latin typeface="a해바라기"/>
                <a:ea typeface="a해바라기"/>
              </a:rPr>
              <a:t>/</a:t>
            </a:r>
            <a:r>
              <a:rPr lang="ko-KR" altLang="en-US" sz="2000" dirty="0">
                <a:latin typeface="a해바라기"/>
                <a:ea typeface="a해바라기"/>
              </a:rPr>
              <a:t> </a:t>
            </a:r>
            <a:r>
              <a:rPr lang="ko-KR" altLang="en-US" sz="2000" dirty="0" err="1">
                <a:latin typeface="a해바라기"/>
                <a:ea typeface="a해바라기"/>
              </a:rPr>
              <a:t>이한결</a:t>
            </a:r>
            <a:r>
              <a:rPr lang="ko-KR" altLang="en-US" sz="2000" dirty="0">
                <a:latin typeface="a해바라기"/>
                <a:ea typeface="a해바라기"/>
              </a:rPr>
              <a:t> </a:t>
            </a:r>
            <a:r>
              <a:rPr lang="en-US" altLang="ko-KR" sz="2000" dirty="0">
                <a:latin typeface="a해바라기"/>
                <a:ea typeface="a해바라기"/>
              </a:rPr>
              <a:t>/</a:t>
            </a:r>
            <a:r>
              <a:rPr lang="ko-KR" altLang="en-US" sz="2000" dirty="0">
                <a:latin typeface="a해바라기"/>
                <a:ea typeface="a해바라기"/>
              </a:rPr>
              <a:t> </a:t>
            </a:r>
            <a:r>
              <a:rPr lang="ko-KR" altLang="en-US" sz="2000" dirty="0" err="1">
                <a:latin typeface="a해바라기"/>
                <a:ea typeface="a해바라기"/>
              </a:rPr>
              <a:t>이창경</a:t>
            </a:r>
            <a:r>
              <a:rPr lang="ko-KR" altLang="en-US" sz="2000" dirty="0">
                <a:latin typeface="a해바라기"/>
                <a:ea typeface="a해바라기"/>
              </a:rPr>
              <a:t> </a:t>
            </a:r>
            <a:r>
              <a:rPr lang="en-US" altLang="ko-KR" sz="2000" dirty="0">
                <a:latin typeface="a해바라기"/>
                <a:ea typeface="a해바라기"/>
              </a:rPr>
              <a:t>/</a:t>
            </a:r>
            <a:r>
              <a:rPr lang="ko-KR" altLang="en-US" sz="2000" dirty="0">
                <a:latin typeface="a해바라기"/>
                <a:ea typeface="a해바라기"/>
              </a:rPr>
              <a:t> 한상우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0" y="1873249"/>
            <a:ext cx="45720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1" y="147327"/>
            <a:ext cx="660950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300">
                <a:solidFill>
                  <a:srgbClr val="453D38"/>
                </a:solidFill>
                <a:latin typeface="a해바라기"/>
                <a:ea typeface="a해바라기"/>
              </a:rPr>
              <a:t>결국 해결하지 못한다면</a:t>
            </a: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793" y="76758"/>
            <a:ext cx="516488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6</a:t>
            </a:r>
            <a:endParaRPr lang="ko-KR" altLang="en-US" sz="4000" b="0" spc="30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3366" y="1603386"/>
            <a:ext cx="4885266" cy="36512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52308" y="1158516"/>
            <a:ext cx="4887384" cy="5218301"/>
          </a:xfrm>
          <a:prstGeom prst="rect">
            <a:avLst/>
          </a:prstGeom>
        </p:spPr>
      </p:pic>
      <p:sp>
        <p:nvSpPr>
          <p:cNvPr id="1027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11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131" y="86089"/>
            <a:ext cx="516488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6</a:t>
            </a:r>
            <a:endParaRPr lang="ko-KR" altLang="en-US" sz="4000" b="0" spc="300" dirty="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sp>
        <p:nvSpPr>
          <p:cNvPr id="1027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11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613B8-6651-4FB4-8FC3-AC6DD7D90EE3}"/>
              </a:ext>
            </a:extLst>
          </p:cNvPr>
          <p:cNvSpPr txBox="1"/>
          <p:nvPr/>
        </p:nvSpPr>
        <p:spPr>
          <a:xfrm>
            <a:off x="867188" y="110003"/>
            <a:ext cx="12715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7427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8135" y="4475184"/>
            <a:ext cx="3935730" cy="904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해바라기"/>
                <a:ea typeface="a해바라기"/>
              </a:rPr>
              <a:t>감사합니다 </a:t>
            </a:r>
            <a:r>
              <a:rPr lang="en-US" altLang="ko-KR" sz="540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해바라기"/>
                <a:ea typeface="a해바라기"/>
              </a:rPr>
              <a:t>!</a:t>
            </a:r>
            <a:endParaRPr lang="en-US" altLang="ko-KR" sz="540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34227" y="1281904"/>
            <a:ext cx="2523545" cy="2465568"/>
            <a:chOff x="4834227" y="758029"/>
            <a:chExt cx="2523545" cy="2465568"/>
          </a:xfrm>
        </p:grpSpPr>
        <p:grpSp>
          <p:nvGrpSpPr>
            <p:cNvPr id="13" name="그룹 1"/>
            <p:cNvGrpSpPr/>
            <p:nvPr/>
          </p:nvGrpSpPr>
          <p:grpSpPr>
            <a:xfrm>
              <a:off x="4834227" y="758029"/>
              <a:ext cx="2523545" cy="2465568"/>
              <a:chOff x="5809346" y="707505"/>
              <a:chExt cx="2523545" cy="2465568"/>
            </a:xfrm>
          </p:grpSpPr>
          <p:sp>
            <p:nvSpPr>
              <p:cNvPr id="14" name="눈물 방울 2"/>
              <p:cNvSpPr/>
              <p:nvPr/>
            </p:nvSpPr>
            <p:spPr>
              <a:xfrm rot="8100000">
                <a:off x="5809346" y="707505"/>
                <a:ext cx="2523545" cy="2465568"/>
              </a:xfrm>
              <a:prstGeom prst="teardrop">
                <a:avLst>
                  <a:gd name="adj" fmla="val 105317"/>
                </a:avLst>
              </a:prstGeom>
              <a:solidFill>
                <a:srgbClr val="453D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15" name="타원 3"/>
              <p:cNvSpPr/>
              <p:nvPr/>
            </p:nvSpPr>
            <p:spPr>
              <a:xfrm>
                <a:off x="6092382" y="961553"/>
                <a:ext cx="1957473" cy="1957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144369" y="1020853"/>
              <a:ext cx="1903262" cy="19201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44A34F-2972-48D3-A7C8-2E5AC0B4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511" y="1604073"/>
            <a:ext cx="11028978" cy="405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▶ 팀 소개 · 어플리케이션 소개</a:t>
            </a:r>
          </a:p>
          <a:p>
            <a:pPr lvl="0">
              <a:defRPr/>
            </a:pPr>
            <a:endParaRPr lang="ko-KR" altLang="en-US" sz="2000" dirty="0">
              <a:latin typeface="a해바라기"/>
              <a:ea typeface="a해바라기"/>
            </a:endParaRPr>
          </a:p>
          <a:p>
            <a:pPr lvl="0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▶ 기능별 설계 내용 </a:t>
            </a:r>
            <a:r>
              <a:rPr lang="en-US" altLang="ko-KR" sz="2000" dirty="0">
                <a:latin typeface="a해바라기"/>
                <a:ea typeface="a해바라기"/>
              </a:rPr>
              <a:t>(</a:t>
            </a:r>
            <a:r>
              <a:rPr lang="ko-KR" altLang="en-US" sz="2000" dirty="0">
                <a:latin typeface="a해바라기"/>
                <a:ea typeface="a해바라기"/>
              </a:rPr>
              <a:t>가제</a:t>
            </a:r>
            <a:r>
              <a:rPr lang="en-US" altLang="ko-KR" sz="2000" dirty="0">
                <a:latin typeface="a해바라기"/>
                <a:ea typeface="a해바라기"/>
              </a:rPr>
              <a:t>)</a:t>
            </a:r>
          </a:p>
          <a:p>
            <a:pPr lvl="0">
              <a:defRPr/>
            </a:pPr>
            <a:endParaRPr lang="ko-KR" altLang="en-US" sz="2000" dirty="0">
              <a:latin typeface="a해바라기"/>
              <a:ea typeface="a해바라기"/>
            </a:endParaRPr>
          </a:p>
          <a:p>
            <a:pPr lvl="0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▶ 필요 핵심 기술 소개</a:t>
            </a:r>
          </a:p>
          <a:p>
            <a:pPr lvl="0">
              <a:defRPr/>
            </a:pPr>
            <a:endParaRPr lang="ko-KR" altLang="en-US" sz="2000" dirty="0">
              <a:latin typeface="a해바라기"/>
              <a:ea typeface="a해바라기"/>
            </a:endParaRPr>
          </a:p>
          <a:p>
            <a:pPr lvl="0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▶ 전체 구현 난이도 평가</a:t>
            </a:r>
          </a:p>
          <a:p>
            <a:pPr lvl="0">
              <a:defRPr/>
            </a:pPr>
            <a:endParaRPr lang="ko-KR" altLang="en-US" sz="2000" dirty="0">
              <a:latin typeface="a해바라기"/>
              <a:ea typeface="a해바라기"/>
            </a:endParaRPr>
          </a:p>
          <a:p>
            <a:pPr lvl="0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▶ </a:t>
            </a:r>
            <a:r>
              <a:rPr lang="ko-KR" altLang="en-US" sz="2000" dirty="0" err="1">
                <a:latin typeface="a해바라기"/>
                <a:ea typeface="a해바라기"/>
              </a:rPr>
              <a:t>팀원별</a:t>
            </a:r>
            <a:r>
              <a:rPr lang="ko-KR" altLang="en-US" sz="2000" dirty="0">
                <a:latin typeface="a해바라기"/>
                <a:ea typeface="a해바라기"/>
              </a:rPr>
              <a:t> 업무 분담</a:t>
            </a:r>
          </a:p>
          <a:p>
            <a:pPr lvl="0">
              <a:defRPr/>
            </a:pPr>
            <a:endParaRPr lang="ko-KR" altLang="en-US" sz="2000" dirty="0">
              <a:latin typeface="a해바라기"/>
              <a:ea typeface="a해바라기"/>
            </a:endParaRPr>
          </a:p>
          <a:p>
            <a:pPr lvl="0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▶ 갈등 해결 방법</a:t>
            </a:r>
          </a:p>
          <a:p>
            <a:pPr lvl="0">
              <a:defRPr/>
            </a:pPr>
            <a:endParaRPr lang="en-US" altLang="ko-KR" sz="2000" dirty="0">
              <a:latin typeface="a해바라기"/>
              <a:ea typeface="a해바라기"/>
            </a:endParaRPr>
          </a:p>
          <a:p>
            <a:pPr lvl="0">
              <a:defRPr/>
            </a:pPr>
            <a:r>
              <a:rPr lang="ko-KR" altLang="en-US" sz="2000" dirty="0">
                <a:latin typeface="a해바라기"/>
                <a:ea typeface="a해바라기"/>
              </a:rPr>
              <a:t>▶ </a:t>
            </a:r>
            <a:r>
              <a:rPr lang="en-US" altLang="ko-KR" sz="2000" dirty="0">
                <a:latin typeface="a해바라기"/>
                <a:ea typeface="a해바라기"/>
              </a:rPr>
              <a:t>Q&amp;A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1920" y="101600"/>
            <a:ext cx="822960" cy="878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a해바라기"/>
              <a:ea typeface="a해바라기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532" y="221359"/>
            <a:ext cx="3061747" cy="646331"/>
          </a:xfrm>
          <a:prstGeom prst="rect">
            <a:avLst/>
          </a:prstGeom>
          <a:solidFill>
            <a:srgbClr val="453D38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0" spc="300">
                <a:solidFill>
                  <a:schemeClr val="bg1"/>
                </a:solidFill>
                <a:latin typeface="a해바라기"/>
                <a:ea typeface="a해바라기"/>
              </a:rPr>
              <a:t>CONTENTS</a:t>
            </a:r>
            <a:endParaRPr lang="ko-KR" altLang="en-US" sz="3600" b="0" spc="300">
              <a:solidFill>
                <a:schemeClr val="bg1"/>
              </a:solidFill>
              <a:latin typeface="a해바라기"/>
              <a:ea typeface="a해바라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118" y="86283"/>
            <a:ext cx="423513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1</a:t>
            </a:r>
            <a:endParaRPr lang="ko-KR" altLang="en-US" sz="4000" b="0" spc="30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094" y="152860"/>
            <a:ext cx="9078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어플리케이션 소개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1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F4B099-697D-4F18-8AE4-E17EFC826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4" y="2120151"/>
            <a:ext cx="2598645" cy="261769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BCF7968-D3F9-4F74-BA67-DBD0E720BC2A}"/>
              </a:ext>
            </a:extLst>
          </p:cNvPr>
          <p:cNvSpPr/>
          <p:nvPr/>
        </p:nvSpPr>
        <p:spPr>
          <a:xfrm>
            <a:off x="891008" y="2164701"/>
            <a:ext cx="2598645" cy="25986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118" y="86283"/>
            <a:ext cx="423513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1</a:t>
            </a:r>
            <a:endParaRPr lang="ko-KR" altLang="en-US" sz="4000" b="0" spc="30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sp>
        <p:nvSpPr>
          <p:cNvPr id="34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2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6BB81F-034E-4C72-989C-EECC667B5315}"/>
              </a:ext>
            </a:extLst>
          </p:cNvPr>
          <p:cNvGrpSpPr/>
          <p:nvPr/>
        </p:nvGrpSpPr>
        <p:grpSpPr>
          <a:xfrm>
            <a:off x="735631" y="1436536"/>
            <a:ext cx="3061749" cy="4614538"/>
            <a:chOff x="523873" y="1552606"/>
            <a:chExt cx="3061749" cy="4614538"/>
          </a:xfrm>
        </p:grpSpPr>
        <p:sp>
          <p:nvSpPr>
            <p:cNvPr id="14" name="TextBox 6"/>
            <p:cNvSpPr txBox="1"/>
            <p:nvPr/>
          </p:nvSpPr>
          <p:spPr>
            <a:xfrm>
              <a:off x="523874" y="2161199"/>
              <a:ext cx="3061747" cy="1001799"/>
            </a:xfrm>
            <a:prstGeom prst="rect">
              <a:avLst/>
            </a:prstGeom>
            <a:solidFill>
              <a:srgbClr val="453D38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0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운동법</a:t>
              </a:r>
            </a:p>
            <a:p>
              <a:pPr algn="ctr">
                <a:defRPr/>
              </a:pPr>
              <a:r>
                <a:rPr lang="ko-KR" altLang="en-US" sz="30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소개 기능</a:t>
              </a: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523874" y="3179854"/>
              <a:ext cx="3061748" cy="1015663"/>
            </a:xfrm>
            <a:prstGeom prst="rect">
              <a:avLst/>
            </a:prstGeom>
            <a:solidFill>
              <a:srgbClr val="453D38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0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내 몸 상태</a:t>
              </a:r>
            </a:p>
            <a:p>
              <a:pPr algn="ctr">
                <a:defRPr/>
              </a:pPr>
              <a:r>
                <a:rPr lang="ko-KR" altLang="en-US" sz="30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기록 기능</a:t>
              </a: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523873" y="5167948"/>
              <a:ext cx="3061748" cy="999196"/>
            </a:xfrm>
            <a:prstGeom prst="rect">
              <a:avLst/>
            </a:prstGeom>
            <a:solidFill>
              <a:srgbClr val="453D38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0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나만의</a:t>
              </a:r>
            </a:p>
            <a:p>
              <a:pPr algn="ctr">
                <a:defRPr/>
              </a:pPr>
              <a:r>
                <a:rPr lang="ko-KR" altLang="en-US" sz="30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루틴 만들기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523873" y="4212373"/>
              <a:ext cx="3061748" cy="938719"/>
            </a:xfrm>
            <a:prstGeom prst="rect">
              <a:avLst/>
            </a:prstGeom>
            <a:solidFill>
              <a:srgbClr val="453D38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0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기타 부가기능</a:t>
              </a:r>
            </a:p>
            <a:p>
              <a:pPr algn="ctr">
                <a:defRPr/>
              </a:pPr>
              <a:r>
                <a:rPr lang="en-US" altLang="ko-KR" sz="25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(ex.</a:t>
              </a:r>
              <a:r>
                <a:rPr lang="ko-KR" altLang="en-US" sz="25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 사다리타기</a:t>
              </a:r>
              <a:r>
                <a:rPr lang="en-US" altLang="ko-KR" sz="2500" b="0" spc="300">
                  <a:solidFill>
                    <a:schemeClr val="bg1"/>
                  </a:solidFill>
                  <a:latin typeface="a해바라기"/>
                  <a:ea typeface="a해바라기"/>
                </a:rPr>
                <a:t>)</a:t>
              </a:r>
              <a:endParaRPr lang="ko-KR" altLang="en-US" sz="2500" b="0" spc="300">
                <a:solidFill>
                  <a:schemeClr val="bg1"/>
                </a:solidFill>
                <a:latin typeface="a해바라기"/>
                <a:ea typeface="a해바라기"/>
              </a:endParaRP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8A3AF2C-C27C-44C0-92DB-A23E481CF5F4}"/>
                </a:ext>
              </a:extLst>
            </p:cNvPr>
            <p:cNvSpPr txBox="1"/>
            <p:nvPr/>
          </p:nvSpPr>
          <p:spPr>
            <a:xfrm>
              <a:off x="677636" y="1552606"/>
              <a:ext cx="27542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latin typeface="a해바라기"/>
                  <a:ea typeface="a해바라기"/>
                </a:rPr>
                <a:t>제안서 내용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6B7DF19-F37C-4F8F-8EB1-45DC6792998D}"/>
              </a:ext>
            </a:extLst>
          </p:cNvPr>
          <p:cNvSpPr/>
          <p:nvPr/>
        </p:nvSpPr>
        <p:spPr>
          <a:xfrm>
            <a:off x="4590661" y="3209731"/>
            <a:ext cx="2873829" cy="1230951"/>
          </a:xfrm>
          <a:prstGeom prst="rightArrow">
            <a:avLst/>
          </a:prstGeom>
          <a:solidFill>
            <a:srgbClr val="453D38"/>
          </a:solidFill>
          <a:ln>
            <a:solidFill>
              <a:srgbClr val="453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562CDF-6DBC-4079-B9ED-49C2DBC8BFE2}"/>
              </a:ext>
            </a:extLst>
          </p:cNvPr>
          <p:cNvSpPr txBox="1"/>
          <p:nvPr/>
        </p:nvSpPr>
        <p:spPr>
          <a:xfrm>
            <a:off x="896094" y="152860"/>
            <a:ext cx="9078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어플리케이션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7029" y="147328"/>
            <a:ext cx="38459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핵심 기술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" y="86283"/>
            <a:ext cx="506730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2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3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6784" y="138450"/>
            <a:ext cx="7254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최종 설계 </a:t>
            </a:r>
            <a:r>
              <a:rPr lang="en-US" altLang="ko-KR" sz="4000" spc="300" dirty="0">
                <a:solidFill>
                  <a:srgbClr val="453D38"/>
                </a:solidFill>
                <a:latin typeface="a해바라기"/>
                <a:ea typeface="a해바라기"/>
              </a:rPr>
              <a:t>- </a:t>
            </a:r>
            <a:r>
              <a:rPr lang="ko-KR" altLang="en-US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운동법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" y="76758"/>
            <a:ext cx="525780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3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1058176" y="5953991"/>
            <a:ext cx="3124695" cy="38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a해바라기"/>
                <a:ea typeface="a해바라기"/>
              </a:rPr>
              <a:t>1. </a:t>
            </a:r>
            <a:r>
              <a:rPr lang="ko-KR" altLang="en-US" sz="2000">
                <a:latin typeface="a해바라기"/>
                <a:ea typeface="a해바라기"/>
              </a:rPr>
              <a:t>원하는 신체 부위 선택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2711" y="1040300"/>
            <a:ext cx="2615627" cy="4913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5612" y="1404882"/>
            <a:ext cx="2320775" cy="4342775"/>
          </a:xfrm>
          <a:prstGeom prst="rect">
            <a:avLst/>
          </a:prstGeom>
        </p:spPr>
      </p:pic>
      <p:sp>
        <p:nvSpPr>
          <p:cNvPr id="11" name="TextBox 14"/>
          <p:cNvSpPr txBox="1"/>
          <p:nvPr/>
        </p:nvSpPr>
        <p:spPr>
          <a:xfrm>
            <a:off x="4458824" y="5953073"/>
            <a:ext cx="3124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a해바라기"/>
                <a:ea typeface="a해바라기"/>
              </a:rPr>
              <a:t>2. </a:t>
            </a:r>
            <a:r>
              <a:rPr lang="ko-KR" altLang="en-US" sz="2000">
                <a:latin typeface="a해바라기"/>
                <a:ea typeface="a해바라기"/>
              </a:rPr>
              <a:t>보고 싶은 운동 클릭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8201608" y="5953073"/>
            <a:ext cx="3124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a해바라기"/>
                <a:ea typeface="a해바라기"/>
              </a:rPr>
              <a:t>3. Youtube </a:t>
            </a:r>
            <a:r>
              <a:rPr lang="ko-KR" altLang="en-US" sz="2000">
                <a:latin typeface="a해바라기"/>
                <a:ea typeface="a해바라기"/>
              </a:rPr>
              <a:t>동영상 연결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47229" y="1296493"/>
            <a:ext cx="2433451" cy="4559552"/>
          </a:xfrm>
          <a:prstGeom prst="rect">
            <a:avLst/>
          </a:prstGeom>
        </p:spPr>
      </p:pic>
      <p:sp>
        <p:nvSpPr>
          <p:cNvPr id="18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4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6310" y="147328"/>
            <a:ext cx="56216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300">
                <a:solidFill>
                  <a:srgbClr val="453D38"/>
                </a:solidFill>
                <a:latin typeface="a해바라기"/>
                <a:ea typeface="a해바라기"/>
              </a:rPr>
              <a:t>전체 구현 난이도 평가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650" y="76758"/>
            <a:ext cx="535724" cy="692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4</a:t>
            </a:r>
            <a:endParaRPr lang="ko-KR" altLang="en-US" sz="4000" b="0" spc="30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sp>
        <p:nvSpPr>
          <p:cNvPr id="30" name="TextBox 14"/>
          <p:cNvSpPr txBox="1"/>
          <p:nvPr/>
        </p:nvSpPr>
        <p:spPr>
          <a:xfrm>
            <a:off x="1892423" y="4825758"/>
            <a:ext cx="8407153" cy="1001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latin typeface="a해바라기"/>
                <a:ea typeface="a해바라기"/>
              </a:rPr>
              <a:t>· </a:t>
            </a:r>
            <a:r>
              <a:rPr lang="en-US" altLang="ko-KR" sz="2500">
                <a:latin typeface="a해바라기"/>
                <a:ea typeface="a해바라기"/>
              </a:rPr>
              <a:t>Youtube Player View </a:t>
            </a:r>
            <a:r>
              <a:rPr lang="ko-KR" altLang="en-US" sz="2500">
                <a:latin typeface="a해바라기"/>
                <a:ea typeface="a해바라기"/>
              </a:rPr>
              <a:t>사용의 어려움</a:t>
            </a:r>
          </a:p>
          <a:p>
            <a:pPr>
              <a:defRPr/>
            </a:pPr>
            <a:endParaRPr lang="ko-KR" altLang="en-US" sz="1000">
              <a:latin typeface="a해바라기"/>
              <a:ea typeface="a해바라기"/>
            </a:endParaRPr>
          </a:p>
          <a:p>
            <a:pPr>
              <a:defRPr/>
            </a:pPr>
            <a:r>
              <a:rPr lang="en-US" altLang="ko-KR" sz="2500">
                <a:latin typeface="a해바라기"/>
                <a:ea typeface="a해바라기"/>
              </a:rPr>
              <a:t>·</a:t>
            </a:r>
            <a:r>
              <a:rPr lang="ko-KR" altLang="en-US" sz="2500">
                <a:latin typeface="a해바라기"/>
                <a:ea typeface="a해바라기"/>
              </a:rPr>
              <a:t> 직관적</a:t>
            </a:r>
            <a:r>
              <a:rPr lang="en-US" altLang="ko-KR" sz="2500">
                <a:latin typeface="a해바라기"/>
                <a:ea typeface="a해바라기"/>
              </a:rPr>
              <a:t>/</a:t>
            </a:r>
            <a:r>
              <a:rPr lang="ko-KR" altLang="en-US" sz="2500">
                <a:latin typeface="a해바라기"/>
                <a:ea typeface="a해바라기"/>
              </a:rPr>
              <a:t>효율적인 위젯 배치 구성 필요 </a:t>
            </a:r>
            <a:endParaRPr lang="en-US" altLang="ko-KR" sz="2500">
              <a:latin typeface="a해바라기"/>
              <a:ea typeface="a해바라기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36420" y="1507858"/>
            <a:ext cx="2074859" cy="2045372"/>
            <a:chOff x="4834226" y="758027"/>
            <a:chExt cx="2523545" cy="2465568"/>
          </a:xfrm>
        </p:grpSpPr>
        <p:grpSp>
          <p:nvGrpSpPr>
            <p:cNvPr id="21" name="그룹 1"/>
            <p:cNvGrpSpPr/>
            <p:nvPr/>
          </p:nvGrpSpPr>
          <p:grpSpPr>
            <a:xfrm>
              <a:off x="4834226" y="758027"/>
              <a:ext cx="2523545" cy="2465568"/>
              <a:chOff x="5809346" y="707505"/>
              <a:chExt cx="2523545" cy="2465568"/>
            </a:xfrm>
          </p:grpSpPr>
          <p:sp>
            <p:nvSpPr>
              <p:cNvPr id="22" name="눈물 방울 2"/>
              <p:cNvSpPr/>
              <p:nvPr/>
            </p:nvSpPr>
            <p:spPr>
              <a:xfrm rot="8100000">
                <a:off x="5809346" y="707505"/>
                <a:ext cx="2523545" cy="2465568"/>
              </a:xfrm>
              <a:prstGeom prst="teardrop">
                <a:avLst>
                  <a:gd name="adj" fmla="val 105317"/>
                </a:avLst>
              </a:prstGeom>
              <a:solidFill>
                <a:srgbClr val="453D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23" name="타원 3"/>
              <p:cNvSpPr/>
              <p:nvPr/>
            </p:nvSpPr>
            <p:spPr>
              <a:xfrm>
                <a:off x="6092382" y="961553"/>
                <a:ext cx="1957473" cy="1957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44369" y="1020853"/>
              <a:ext cx="1903262" cy="1920104"/>
            </a:xfrm>
            <a:prstGeom prst="rect">
              <a:avLst/>
            </a:prstGeom>
          </p:spPr>
        </p:pic>
      </p:grpSp>
      <p:sp>
        <p:nvSpPr>
          <p:cNvPr id="34" name="TextBox 14"/>
          <p:cNvSpPr txBox="1"/>
          <p:nvPr/>
        </p:nvSpPr>
        <p:spPr>
          <a:xfrm>
            <a:off x="5773216" y="3193175"/>
            <a:ext cx="3009478" cy="47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0" spc="-200">
                <a:latin typeface="a해바라기"/>
                <a:ea typeface="a해바라기"/>
              </a:rPr>
              <a:t>3.5</a:t>
            </a:r>
            <a:r>
              <a:rPr lang="ko-KR" altLang="en-US" sz="2500" b="0" spc="-200">
                <a:latin typeface="a해바라기"/>
                <a:ea typeface="a해바라기"/>
              </a:rPr>
              <a:t>점</a:t>
            </a:r>
            <a:r>
              <a:rPr lang="ko-KR" altLang="en-US" sz="2500">
                <a:latin typeface="a해바라기"/>
                <a:ea typeface="a해바라기"/>
              </a:rPr>
              <a:t> </a:t>
            </a:r>
            <a:r>
              <a:rPr lang="en-US" altLang="ko-KR" sz="2500">
                <a:latin typeface="a해바라기"/>
                <a:ea typeface="a해바라기"/>
              </a:rPr>
              <a:t>=</a:t>
            </a:r>
            <a:r>
              <a:rPr lang="ko-KR" altLang="en-US" sz="2500">
                <a:latin typeface="a해바라기"/>
                <a:ea typeface="a해바라기"/>
              </a:rPr>
              <a:t> 조금 어려움</a:t>
            </a:r>
          </a:p>
        </p:txBody>
      </p:sp>
      <p:sp>
        <p:nvSpPr>
          <p:cNvPr id="37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8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83974" y="1958340"/>
            <a:ext cx="5775960" cy="1226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8336" y="156206"/>
            <a:ext cx="25667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300">
                <a:solidFill>
                  <a:srgbClr val="453D38"/>
                </a:solidFill>
                <a:latin typeface="a해바라기"/>
                <a:ea typeface="a해바라기"/>
              </a:rPr>
              <a:t>업무 분담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837" y="76758"/>
            <a:ext cx="498878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5</a:t>
            </a:r>
            <a:endParaRPr lang="ko-KR" altLang="en-US" sz="4000" b="0" spc="30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9169" y="1400175"/>
            <a:ext cx="4966767" cy="2028825"/>
            <a:chOff x="754856" y="1221582"/>
            <a:chExt cx="4966767" cy="2028825"/>
          </a:xfrm>
        </p:grpSpPr>
        <p:sp>
          <p:nvSpPr>
            <p:cNvPr id="13" name="TextBox 14"/>
            <p:cNvSpPr txBox="1"/>
            <p:nvPr/>
          </p:nvSpPr>
          <p:spPr>
            <a:xfrm>
              <a:off x="2743719" y="1714499"/>
              <a:ext cx="2977904" cy="972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김범준</a:t>
              </a:r>
            </a:p>
            <a:p>
              <a:pPr algn="ctr">
                <a:defRPr/>
              </a:pPr>
              <a:r>
                <a:rPr lang="ko-KR" altLang="en-US" b="0" spc="-200">
                  <a:latin typeface="a해바라기"/>
                  <a:ea typeface="a해바라기"/>
                </a:rPr>
                <a:t>조장</a:t>
              </a:r>
              <a:r>
                <a:rPr lang="en-US" altLang="ko-KR" b="0" spc="-200">
                  <a:latin typeface="a해바라기"/>
                  <a:ea typeface="a해바라기"/>
                </a:rPr>
                <a:t>,</a:t>
              </a:r>
              <a:r>
                <a:rPr lang="ko-KR" altLang="en-US" b="0" spc="-200">
                  <a:latin typeface="a해바라기"/>
                  <a:ea typeface="a해바라기"/>
                </a:rPr>
                <a:t>  디자인 구현</a:t>
              </a:r>
              <a:r>
                <a:rPr lang="en-US" altLang="ko-KR" b="0" spc="-200">
                  <a:latin typeface="a해바라기"/>
                  <a:ea typeface="a해바라기"/>
                </a:rPr>
                <a:t>, </a:t>
              </a:r>
              <a:r>
                <a:rPr lang="ko-KR" altLang="en-US" b="0" spc="-200">
                  <a:latin typeface="a해바라기"/>
                  <a:ea typeface="a해바라기"/>
                </a:rPr>
                <a:t>발표</a:t>
              </a:r>
            </a:p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기여도 </a:t>
              </a:r>
              <a:r>
                <a:rPr lang="en-US" altLang="ko-KR" sz="2000">
                  <a:latin typeface="a해바라기"/>
                  <a:ea typeface="a해바라기"/>
                </a:rPr>
                <a:t>:</a:t>
              </a:r>
              <a:r>
                <a:rPr lang="ko-KR" altLang="en-US" sz="2000">
                  <a:latin typeface="a해바라기"/>
                  <a:ea typeface="a해바라기"/>
                </a:rPr>
                <a:t> </a:t>
              </a:r>
              <a:r>
                <a:rPr lang="en-US" altLang="ko-KR" sz="2000">
                  <a:latin typeface="a해바라기"/>
                  <a:ea typeface="a해바라기"/>
                </a:rPr>
                <a:t>25%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54856" y="1221582"/>
              <a:ext cx="1905000" cy="2028825"/>
              <a:chOff x="1552575" y="1400175"/>
              <a:chExt cx="1905000" cy="2028825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962150" y="1400175"/>
                <a:ext cx="1047750" cy="10477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11" name="사각형: 둥근 위쪽 모서리 10"/>
              <p:cNvSpPr/>
              <p:nvPr/>
            </p:nvSpPr>
            <p:spPr>
              <a:xfrm>
                <a:off x="1552575" y="2476500"/>
                <a:ext cx="1905000" cy="9525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976833" y="4010024"/>
            <a:ext cx="4966767" cy="2028825"/>
            <a:chOff x="754856" y="1221582"/>
            <a:chExt cx="4966767" cy="2028825"/>
          </a:xfrm>
        </p:grpSpPr>
        <p:sp>
          <p:nvSpPr>
            <p:cNvPr id="40" name="TextBox 14"/>
            <p:cNvSpPr txBox="1"/>
            <p:nvPr/>
          </p:nvSpPr>
          <p:spPr>
            <a:xfrm>
              <a:off x="2743719" y="1714499"/>
              <a:ext cx="2977904" cy="1000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이한결</a:t>
              </a:r>
            </a:p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기능 구현</a:t>
              </a:r>
              <a:r>
                <a:rPr lang="en-US" altLang="ko-KR" sz="2000">
                  <a:latin typeface="a해바라기"/>
                  <a:ea typeface="a해바라기"/>
                </a:rPr>
                <a:t>, </a:t>
              </a:r>
              <a:r>
                <a:rPr lang="ko-KR" altLang="en-US" sz="2000">
                  <a:latin typeface="a해바라기"/>
                  <a:ea typeface="a해바라기"/>
                </a:rPr>
                <a:t>자료 조사</a:t>
              </a:r>
            </a:p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기여도 </a:t>
              </a:r>
              <a:r>
                <a:rPr lang="en-US" altLang="ko-KR" sz="2000">
                  <a:latin typeface="a해바라기"/>
                  <a:ea typeface="a해바라기"/>
                </a:rPr>
                <a:t>:</a:t>
              </a:r>
              <a:r>
                <a:rPr lang="ko-KR" altLang="en-US" sz="2000">
                  <a:latin typeface="a해바라기"/>
                  <a:ea typeface="a해바라기"/>
                </a:rPr>
                <a:t> </a:t>
              </a:r>
              <a:r>
                <a:rPr lang="en-US" altLang="ko-KR" sz="2000">
                  <a:latin typeface="a해바라기"/>
                  <a:ea typeface="a해바라기"/>
                </a:rPr>
                <a:t>25%</a:t>
              </a: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54856" y="1221582"/>
              <a:ext cx="1905000" cy="2028825"/>
              <a:chOff x="1552575" y="1400175"/>
              <a:chExt cx="1905000" cy="2028825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962150" y="1400175"/>
                <a:ext cx="1047750" cy="10477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43" name="사각형: 둥근 위쪽 모서리 42"/>
              <p:cNvSpPr/>
              <p:nvPr/>
            </p:nvSpPr>
            <p:spPr>
              <a:xfrm>
                <a:off x="1552575" y="2476500"/>
                <a:ext cx="1905000" cy="9525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6296026" y="4005262"/>
            <a:ext cx="4966767" cy="2028825"/>
            <a:chOff x="754856" y="1221582"/>
            <a:chExt cx="4966767" cy="2028825"/>
          </a:xfrm>
        </p:grpSpPr>
        <p:sp>
          <p:nvSpPr>
            <p:cNvPr id="45" name="TextBox 14"/>
            <p:cNvSpPr txBox="1"/>
            <p:nvPr/>
          </p:nvSpPr>
          <p:spPr>
            <a:xfrm>
              <a:off x="2743719" y="1714499"/>
              <a:ext cx="2977904" cy="10053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한상우</a:t>
              </a:r>
            </a:p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기능 구현</a:t>
              </a:r>
              <a:r>
                <a:rPr lang="en-US" altLang="ko-KR" sz="2000">
                  <a:latin typeface="a해바라기"/>
                  <a:ea typeface="a해바라기"/>
                </a:rPr>
                <a:t>, </a:t>
              </a:r>
              <a:r>
                <a:rPr lang="ko-KR" altLang="en-US" sz="2000">
                  <a:latin typeface="a해바라기"/>
                  <a:ea typeface="a해바라기"/>
                </a:rPr>
                <a:t>자료 조사</a:t>
              </a:r>
            </a:p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기여도 </a:t>
              </a:r>
              <a:r>
                <a:rPr lang="en-US" altLang="ko-KR" sz="2000">
                  <a:latin typeface="a해바라기"/>
                  <a:ea typeface="a해바라기"/>
                </a:rPr>
                <a:t>:</a:t>
              </a:r>
              <a:r>
                <a:rPr lang="ko-KR" altLang="en-US" sz="2000">
                  <a:latin typeface="a해바라기"/>
                  <a:ea typeface="a해바라기"/>
                </a:rPr>
                <a:t> </a:t>
              </a:r>
              <a:r>
                <a:rPr lang="en-US" altLang="ko-KR" sz="2000">
                  <a:latin typeface="a해바라기"/>
                  <a:ea typeface="a해바라기"/>
                </a:rPr>
                <a:t>25%</a:t>
              </a: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54856" y="1221582"/>
              <a:ext cx="1905000" cy="2028825"/>
              <a:chOff x="1552575" y="1400175"/>
              <a:chExt cx="1905000" cy="2028825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962150" y="1400175"/>
                <a:ext cx="1047750" cy="10477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48" name="사각형: 둥근 위쪽 모서리 47"/>
              <p:cNvSpPr/>
              <p:nvPr/>
            </p:nvSpPr>
            <p:spPr>
              <a:xfrm>
                <a:off x="1552575" y="2476500"/>
                <a:ext cx="1905000" cy="9525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6298406" y="1400175"/>
            <a:ext cx="4966769" cy="2028825"/>
            <a:chOff x="754855" y="1221582"/>
            <a:chExt cx="4966769" cy="2028825"/>
          </a:xfrm>
        </p:grpSpPr>
        <p:sp>
          <p:nvSpPr>
            <p:cNvPr id="50" name="TextBox 14"/>
            <p:cNvSpPr txBox="1"/>
            <p:nvPr/>
          </p:nvSpPr>
          <p:spPr>
            <a:xfrm>
              <a:off x="2743719" y="1714499"/>
              <a:ext cx="2977904" cy="1000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이창경</a:t>
              </a:r>
            </a:p>
            <a:p>
              <a:pPr algn="ctr">
                <a:defRPr/>
              </a:pPr>
              <a:r>
                <a:rPr lang="ko-KR" altLang="en-US" sz="2000" b="0" spc="-200">
                  <a:latin typeface="a해바라기"/>
                  <a:ea typeface="a해바라기"/>
                </a:rPr>
                <a:t>디자인</a:t>
              </a:r>
              <a:r>
                <a:rPr lang="en-US" altLang="ko-KR" sz="2000" b="0" spc="-200">
                  <a:latin typeface="a해바라기"/>
                  <a:ea typeface="a해바라기"/>
                </a:rPr>
                <a:t> </a:t>
              </a:r>
              <a:r>
                <a:rPr lang="ko-KR" altLang="en-US" sz="2000" b="0" spc="-200">
                  <a:latin typeface="a해바라기"/>
                  <a:ea typeface="a해바라기"/>
                </a:rPr>
                <a:t>구현</a:t>
              </a:r>
              <a:r>
                <a:rPr lang="en-US" altLang="ko-KR" sz="2000" b="0" spc="-200">
                  <a:latin typeface="a해바라기"/>
                  <a:ea typeface="a해바라기"/>
                </a:rPr>
                <a:t>, </a:t>
              </a:r>
              <a:r>
                <a:rPr lang="ko-KR" altLang="en-US" sz="2000" b="0" spc="-200">
                  <a:latin typeface="a해바라기"/>
                  <a:ea typeface="a해바라기"/>
                </a:rPr>
                <a:t>이미지 제작</a:t>
              </a:r>
            </a:p>
            <a:p>
              <a:pPr algn="ctr">
                <a:defRPr/>
              </a:pPr>
              <a:r>
                <a:rPr lang="ko-KR" altLang="en-US" sz="2000">
                  <a:latin typeface="a해바라기"/>
                  <a:ea typeface="a해바라기"/>
                </a:rPr>
                <a:t>기여도 </a:t>
              </a:r>
              <a:r>
                <a:rPr lang="en-US" altLang="ko-KR" sz="2000">
                  <a:latin typeface="a해바라기"/>
                  <a:ea typeface="a해바라기"/>
                </a:rPr>
                <a:t>:</a:t>
              </a:r>
              <a:r>
                <a:rPr lang="ko-KR" altLang="en-US" sz="2000">
                  <a:latin typeface="a해바라기"/>
                  <a:ea typeface="a해바라기"/>
                </a:rPr>
                <a:t> </a:t>
              </a:r>
              <a:r>
                <a:rPr lang="en-US" altLang="ko-KR" sz="2000">
                  <a:latin typeface="a해바라기"/>
                  <a:ea typeface="a해바라기"/>
                </a:rPr>
                <a:t>25%</a:t>
              </a: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754855" y="1221582"/>
              <a:ext cx="1905000" cy="2028825"/>
              <a:chOff x="1552575" y="1400175"/>
              <a:chExt cx="1905000" cy="2028825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962150" y="1400175"/>
                <a:ext cx="1047750" cy="10477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53" name="사각형: 둥근 위쪽 모서리 52"/>
              <p:cNvSpPr/>
              <p:nvPr/>
            </p:nvSpPr>
            <p:spPr>
              <a:xfrm>
                <a:off x="1552575" y="2476500"/>
                <a:ext cx="1905000" cy="9525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</p:grpSp>
      <p:sp>
        <p:nvSpPr>
          <p:cNvPr id="54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9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7188" y="147327"/>
            <a:ext cx="58657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0" spc="300" dirty="0">
                <a:solidFill>
                  <a:srgbClr val="453D38"/>
                </a:solidFill>
                <a:latin typeface="a해바라기"/>
                <a:ea typeface="a해바라기"/>
              </a:rPr>
              <a:t>팀원 간 갈등 해결 </a:t>
            </a:r>
            <a:r>
              <a:rPr lang="ko-KR" altLang="en-US" sz="4000" spc="300" dirty="0">
                <a:solidFill>
                  <a:srgbClr val="453D38"/>
                </a:solidFill>
                <a:latin typeface="a해바라기"/>
                <a:ea typeface="a해바라기"/>
              </a:rPr>
              <a:t>사례</a:t>
            </a:r>
            <a:endParaRPr lang="ko-KR" altLang="en-US" sz="4000" b="0" spc="300" dirty="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3" y="76758"/>
            <a:ext cx="516488" cy="69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300">
                <a:solidFill>
                  <a:srgbClr val="453D38"/>
                </a:solidFill>
                <a:latin typeface="a해바라기"/>
                <a:ea typeface="a해바라기"/>
              </a:rPr>
              <a:t>6</a:t>
            </a:r>
            <a:endParaRPr lang="ko-KR" altLang="en-US" sz="4000" b="0" spc="300">
              <a:solidFill>
                <a:srgbClr val="453D38"/>
              </a:solidFill>
              <a:latin typeface="a해바라기"/>
              <a:ea typeface="a해바라기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214096" y="1344855"/>
            <a:ext cx="428373" cy="526692"/>
            <a:chOff x="1828641" y="1188992"/>
            <a:chExt cx="679487" cy="734511"/>
          </a:xfrm>
        </p:grpSpPr>
        <p:sp>
          <p:nvSpPr>
            <p:cNvPr id="27" name="자유형: 도형 26"/>
            <p:cNvSpPr/>
            <p:nvPr/>
          </p:nvSpPr>
          <p:spPr>
            <a:xfrm>
              <a:off x="1828641" y="1231296"/>
              <a:ext cx="232677" cy="471252"/>
            </a:xfrm>
            <a:custGeom>
              <a:avLst/>
              <a:gdLst>
                <a:gd name="connsiteX0" fmla="*/ -1573 w 232677"/>
                <a:gd name="connsiteY0" fmla="*/ -1706 h 471252"/>
                <a:gd name="connsiteX1" fmla="*/ 232222 w 232677"/>
                <a:gd name="connsiteY1" fmla="*/ 275384 h 471252"/>
                <a:gd name="connsiteX2" fmla="*/ 41722 w 232677"/>
                <a:gd name="connsiteY2" fmla="*/ 457225 h 471252"/>
                <a:gd name="connsiteX3" fmla="*/ 24404 w 232677"/>
                <a:gd name="connsiteY3" fmla="*/ 457225 h 47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677" h="471252">
                  <a:moveTo>
                    <a:pt x="-1573" y="-1706"/>
                  </a:moveTo>
                  <a:cubicBezTo>
                    <a:pt x="37392" y="44475"/>
                    <a:pt x="225006" y="198896"/>
                    <a:pt x="232222" y="275384"/>
                  </a:cubicBezTo>
                  <a:cubicBezTo>
                    <a:pt x="239438" y="351873"/>
                    <a:pt x="76358" y="426918"/>
                    <a:pt x="41722" y="457225"/>
                  </a:cubicBezTo>
                  <a:cubicBezTo>
                    <a:pt x="7085" y="487532"/>
                    <a:pt x="27290" y="457225"/>
                    <a:pt x="24404" y="45722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  <p:sp>
          <p:nvSpPr>
            <p:cNvPr id="28" name="자유형: 도형 27"/>
            <p:cNvSpPr/>
            <p:nvPr/>
          </p:nvSpPr>
          <p:spPr>
            <a:xfrm rot="10669532">
              <a:off x="2275451" y="1366378"/>
              <a:ext cx="232677" cy="471252"/>
            </a:xfrm>
            <a:custGeom>
              <a:avLst/>
              <a:gdLst>
                <a:gd name="connsiteX0" fmla="*/ -1573 w 232677"/>
                <a:gd name="connsiteY0" fmla="*/ -1706 h 471252"/>
                <a:gd name="connsiteX1" fmla="*/ 232222 w 232677"/>
                <a:gd name="connsiteY1" fmla="*/ 275384 h 471252"/>
                <a:gd name="connsiteX2" fmla="*/ 41722 w 232677"/>
                <a:gd name="connsiteY2" fmla="*/ 457225 h 471252"/>
                <a:gd name="connsiteX3" fmla="*/ 24404 w 232677"/>
                <a:gd name="connsiteY3" fmla="*/ 457225 h 47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677" h="471252">
                  <a:moveTo>
                    <a:pt x="-1573" y="-1706"/>
                  </a:moveTo>
                  <a:cubicBezTo>
                    <a:pt x="37392" y="44475"/>
                    <a:pt x="225006" y="198896"/>
                    <a:pt x="232222" y="275384"/>
                  </a:cubicBezTo>
                  <a:cubicBezTo>
                    <a:pt x="239438" y="351873"/>
                    <a:pt x="76358" y="426918"/>
                    <a:pt x="41722" y="457225"/>
                  </a:cubicBezTo>
                  <a:cubicBezTo>
                    <a:pt x="7085" y="487532"/>
                    <a:pt x="27290" y="457225"/>
                    <a:pt x="24404" y="45722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2035926" y="1188992"/>
              <a:ext cx="361591" cy="267786"/>
            </a:xfrm>
            <a:custGeom>
              <a:avLst/>
              <a:gdLst>
                <a:gd name="connsiteX0" fmla="*/ -1040 w 361591"/>
                <a:gd name="connsiteY0" fmla="*/ -2696 h 267786"/>
                <a:gd name="connsiteX1" fmla="*/ 154823 w 361591"/>
                <a:gd name="connsiteY1" fmla="*/ 265735 h 267786"/>
                <a:gd name="connsiteX2" fmla="*/ 362641 w 361591"/>
                <a:gd name="connsiteY2" fmla="*/ 109871 h 26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91" h="267786">
                  <a:moveTo>
                    <a:pt x="-1040" y="-2696"/>
                  </a:moveTo>
                  <a:cubicBezTo>
                    <a:pt x="24936" y="42042"/>
                    <a:pt x="94209" y="246973"/>
                    <a:pt x="154823" y="265735"/>
                  </a:cubicBezTo>
                  <a:cubicBezTo>
                    <a:pt x="215436" y="284496"/>
                    <a:pt x="328004" y="135848"/>
                    <a:pt x="362641" y="10987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  <p:sp>
          <p:nvSpPr>
            <p:cNvPr id="34" name="자유형: 도형 33"/>
            <p:cNvSpPr/>
            <p:nvPr/>
          </p:nvSpPr>
          <p:spPr>
            <a:xfrm rot="10483526">
              <a:off x="1950202" y="1655717"/>
              <a:ext cx="361591" cy="267786"/>
            </a:xfrm>
            <a:custGeom>
              <a:avLst/>
              <a:gdLst>
                <a:gd name="connsiteX0" fmla="*/ -1040 w 361591"/>
                <a:gd name="connsiteY0" fmla="*/ -2696 h 267786"/>
                <a:gd name="connsiteX1" fmla="*/ 154823 w 361591"/>
                <a:gd name="connsiteY1" fmla="*/ 265735 h 267786"/>
                <a:gd name="connsiteX2" fmla="*/ 362641 w 361591"/>
                <a:gd name="connsiteY2" fmla="*/ 109871 h 26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91" h="267786">
                  <a:moveTo>
                    <a:pt x="-1040" y="-2696"/>
                  </a:moveTo>
                  <a:cubicBezTo>
                    <a:pt x="24936" y="42042"/>
                    <a:pt x="94209" y="246973"/>
                    <a:pt x="154823" y="265735"/>
                  </a:cubicBezTo>
                  <a:cubicBezTo>
                    <a:pt x="215436" y="284496"/>
                    <a:pt x="328004" y="135848"/>
                    <a:pt x="362641" y="10987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886075" y="1400175"/>
            <a:ext cx="1905000" cy="2028825"/>
            <a:chOff x="2886075" y="1400175"/>
            <a:chExt cx="1905000" cy="2028825"/>
          </a:xfrm>
        </p:grpSpPr>
        <p:grpSp>
          <p:nvGrpSpPr>
            <p:cNvPr id="12" name="그룹 11"/>
            <p:cNvGrpSpPr/>
            <p:nvPr/>
          </p:nvGrpSpPr>
          <p:grpSpPr>
            <a:xfrm>
              <a:off x="2886075" y="1400175"/>
              <a:ext cx="1905000" cy="2028825"/>
              <a:chOff x="1552575" y="1400175"/>
              <a:chExt cx="1905000" cy="2028825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1962150" y="1400175"/>
                <a:ext cx="1047750" cy="10477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14" name="사각형: 둥근 위쪽 모서리 13"/>
              <p:cNvSpPr/>
              <p:nvPr/>
            </p:nvSpPr>
            <p:spPr>
              <a:xfrm>
                <a:off x="1552575" y="2476500"/>
                <a:ext cx="1905000" cy="9525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535506" y="1671205"/>
              <a:ext cx="60613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500">
                  <a:latin typeface="a해바라기"/>
                  <a:ea typeface="a해바라기"/>
                </a:rPr>
                <a:t>A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381875" y="1400175"/>
            <a:ext cx="1905000" cy="2028825"/>
            <a:chOff x="7381875" y="1400175"/>
            <a:chExt cx="1905000" cy="2028825"/>
          </a:xfrm>
        </p:grpSpPr>
        <p:grpSp>
          <p:nvGrpSpPr>
            <p:cNvPr id="23" name="그룹 22"/>
            <p:cNvGrpSpPr/>
            <p:nvPr/>
          </p:nvGrpSpPr>
          <p:grpSpPr>
            <a:xfrm>
              <a:off x="7381875" y="1400175"/>
              <a:ext cx="1905000" cy="2028825"/>
              <a:chOff x="1552575" y="1400175"/>
              <a:chExt cx="1905000" cy="2028825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962150" y="1400175"/>
                <a:ext cx="1047750" cy="10477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  <p:sp>
            <p:nvSpPr>
              <p:cNvPr id="25" name="사각형: 둥근 위쪽 모서리 24"/>
              <p:cNvSpPr/>
              <p:nvPr/>
            </p:nvSpPr>
            <p:spPr>
              <a:xfrm>
                <a:off x="1552575" y="2476500"/>
                <a:ext cx="1905000" cy="9525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해바라기"/>
                  <a:ea typeface="a해바라기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019183" y="1665143"/>
              <a:ext cx="60613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500">
                  <a:latin typeface="a해바라기"/>
                  <a:ea typeface="a해바라기"/>
                </a:rPr>
                <a:t>B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 rot="10800000" flipH="1">
            <a:off x="8446125" y="1256400"/>
            <a:ext cx="428400" cy="525600"/>
            <a:chOff x="1828641" y="1188992"/>
            <a:chExt cx="679487" cy="734511"/>
          </a:xfrm>
        </p:grpSpPr>
        <p:sp>
          <p:nvSpPr>
            <p:cNvPr id="44" name="자유형: 도형 43"/>
            <p:cNvSpPr/>
            <p:nvPr/>
          </p:nvSpPr>
          <p:spPr>
            <a:xfrm>
              <a:off x="1828641" y="1231296"/>
              <a:ext cx="232677" cy="471252"/>
            </a:xfrm>
            <a:custGeom>
              <a:avLst/>
              <a:gdLst>
                <a:gd name="connsiteX0" fmla="*/ -1573 w 232677"/>
                <a:gd name="connsiteY0" fmla="*/ -1706 h 471252"/>
                <a:gd name="connsiteX1" fmla="*/ 232222 w 232677"/>
                <a:gd name="connsiteY1" fmla="*/ 275384 h 471252"/>
                <a:gd name="connsiteX2" fmla="*/ 41722 w 232677"/>
                <a:gd name="connsiteY2" fmla="*/ 457225 h 471252"/>
                <a:gd name="connsiteX3" fmla="*/ 24404 w 232677"/>
                <a:gd name="connsiteY3" fmla="*/ 457225 h 47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677" h="471252">
                  <a:moveTo>
                    <a:pt x="-1573" y="-1706"/>
                  </a:moveTo>
                  <a:cubicBezTo>
                    <a:pt x="37392" y="44475"/>
                    <a:pt x="225006" y="198896"/>
                    <a:pt x="232222" y="275384"/>
                  </a:cubicBezTo>
                  <a:cubicBezTo>
                    <a:pt x="239438" y="351873"/>
                    <a:pt x="76358" y="426918"/>
                    <a:pt x="41722" y="457225"/>
                  </a:cubicBezTo>
                  <a:cubicBezTo>
                    <a:pt x="7085" y="487532"/>
                    <a:pt x="27290" y="457225"/>
                    <a:pt x="24404" y="45722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  <p:sp>
          <p:nvSpPr>
            <p:cNvPr id="45" name="자유형: 도형 44"/>
            <p:cNvSpPr/>
            <p:nvPr/>
          </p:nvSpPr>
          <p:spPr>
            <a:xfrm rot="10669532">
              <a:off x="2275451" y="1366378"/>
              <a:ext cx="232677" cy="471252"/>
            </a:xfrm>
            <a:custGeom>
              <a:avLst/>
              <a:gdLst>
                <a:gd name="connsiteX0" fmla="*/ -1573 w 232677"/>
                <a:gd name="connsiteY0" fmla="*/ -1706 h 471252"/>
                <a:gd name="connsiteX1" fmla="*/ 232222 w 232677"/>
                <a:gd name="connsiteY1" fmla="*/ 275384 h 471252"/>
                <a:gd name="connsiteX2" fmla="*/ 41722 w 232677"/>
                <a:gd name="connsiteY2" fmla="*/ 457225 h 471252"/>
                <a:gd name="connsiteX3" fmla="*/ 24404 w 232677"/>
                <a:gd name="connsiteY3" fmla="*/ 457225 h 47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677" h="471252">
                  <a:moveTo>
                    <a:pt x="-1573" y="-1706"/>
                  </a:moveTo>
                  <a:cubicBezTo>
                    <a:pt x="37392" y="44475"/>
                    <a:pt x="225006" y="198896"/>
                    <a:pt x="232222" y="275384"/>
                  </a:cubicBezTo>
                  <a:cubicBezTo>
                    <a:pt x="239438" y="351873"/>
                    <a:pt x="76358" y="426918"/>
                    <a:pt x="41722" y="457225"/>
                  </a:cubicBezTo>
                  <a:cubicBezTo>
                    <a:pt x="7085" y="487532"/>
                    <a:pt x="27290" y="457225"/>
                    <a:pt x="24404" y="45722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2035926" y="1188992"/>
              <a:ext cx="361591" cy="267786"/>
            </a:xfrm>
            <a:custGeom>
              <a:avLst/>
              <a:gdLst>
                <a:gd name="connsiteX0" fmla="*/ -1040 w 361591"/>
                <a:gd name="connsiteY0" fmla="*/ -2696 h 267786"/>
                <a:gd name="connsiteX1" fmla="*/ 154823 w 361591"/>
                <a:gd name="connsiteY1" fmla="*/ 265735 h 267786"/>
                <a:gd name="connsiteX2" fmla="*/ 362641 w 361591"/>
                <a:gd name="connsiteY2" fmla="*/ 109871 h 26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91" h="267786">
                  <a:moveTo>
                    <a:pt x="-1040" y="-2696"/>
                  </a:moveTo>
                  <a:cubicBezTo>
                    <a:pt x="24936" y="42042"/>
                    <a:pt x="94209" y="246973"/>
                    <a:pt x="154823" y="265735"/>
                  </a:cubicBezTo>
                  <a:cubicBezTo>
                    <a:pt x="215436" y="284496"/>
                    <a:pt x="328004" y="135848"/>
                    <a:pt x="362641" y="10987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  <p:sp>
          <p:nvSpPr>
            <p:cNvPr id="47" name="자유형: 도형 46"/>
            <p:cNvSpPr/>
            <p:nvPr/>
          </p:nvSpPr>
          <p:spPr>
            <a:xfrm rot="10483526">
              <a:off x="1950202" y="1655717"/>
              <a:ext cx="361591" cy="267786"/>
            </a:xfrm>
            <a:custGeom>
              <a:avLst/>
              <a:gdLst>
                <a:gd name="connsiteX0" fmla="*/ -1040 w 361591"/>
                <a:gd name="connsiteY0" fmla="*/ -2696 h 267786"/>
                <a:gd name="connsiteX1" fmla="*/ 154823 w 361591"/>
                <a:gd name="connsiteY1" fmla="*/ 265735 h 267786"/>
                <a:gd name="connsiteX2" fmla="*/ 362641 w 361591"/>
                <a:gd name="connsiteY2" fmla="*/ 109871 h 26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91" h="267786">
                  <a:moveTo>
                    <a:pt x="-1040" y="-2696"/>
                  </a:moveTo>
                  <a:cubicBezTo>
                    <a:pt x="24936" y="42042"/>
                    <a:pt x="94209" y="246973"/>
                    <a:pt x="154823" y="265735"/>
                  </a:cubicBezTo>
                  <a:cubicBezTo>
                    <a:pt x="215436" y="284496"/>
                    <a:pt x="328004" y="135848"/>
                    <a:pt x="362641" y="10987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a해바라기"/>
                <a:ea typeface="a해바라기"/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6090" y="1494472"/>
            <a:ext cx="1279818" cy="1718731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202403" y="3581398"/>
            <a:ext cx="4704310" cy="2432953"/>
            <a:chOff x="202403" y="3581398"/>
            <a:chExt cx="4704310" cy="2432953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6356" y="3581398"/>
              <a:ext cx="2449902" cy="2028825"/>
            </a:xfrm>
            <a:prstGeom prst="rect">
              <a:avLst/>
            </a:prstGeom>
          </p:spPr>
        </p:pic>
        <p:sp>
          <p:nvSpPr>
            <p:cNvPr id="53" name="TextBox 14"/>
            <p:cNvSpPr txBox="1"/>
            <p:nvPr/>
          </p:nvSpPr>
          <p:spPr>
            <a:xfrm>
              <a:off x="202403" y="5691186"/>
              <a:ext cx="470431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500">
                  <a:latin typeface="a해바라기"/>
                  <a:ea typeface="a해바라기"/>
                </a:rPr>
                <a:t>1. </a:t>
              </a:r>
              <a:r>
                <a:rPr lang="ko-KR" altLang="en-US" sz="1500">
                  <a:latin typeface="a해바라기"/>
                  <a:ea typeface="a해바라기"/>
                </a:rPr>
                <a:t>다른 팀원이 의견 중재에 나선다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743845" y="3610841"/>
            <a:ext cx="4704310" cy="2413900"/>
            <a:chOff x="3743845" y="3610842"/>
            <a:chExt cx="4704310" cy="2413900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/>
            <a:srcRect l="26110" r="26920"/>
            <a:stretch>
              <a:fillRect/>
            </a:stretch>
          </p:blipFill>
          <p:spPr>
            <a:xfrm>
              <a:off x="4809259" y="3610842"/>
              <a:ext cx="2573481" cy="2010681"/>
            </a:xfrm>
            <a:prstGeom prst="rect">
              <a:avLst/>
            </a:prstGeom>
          </p:spPr>
        </p:pic>
        <p:sp>
          <p:nvSpPr>
            <p:cNvPr id="60" name="TextBox 14"/>
            <p:cNvSpPr txBox="1"/>
            <p:nvPr/>
          </p:nvSpPr>
          <p:spPr>
            <a:xfrm>
              <a:off x="3743845" y="5701577"/>
              <a:ext cx="470431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500">
                  <a:latin typeface="a해바라기"/>
                  <a:ea typeface="a해바라기"/>
                </a:rPr>
                <a:t>2.</a:t>
              </a:r>
              <a:r>
                <a:rPr lang="ko-KR" altLang="en-US" sz="1500">
                  <a:latin typeface="a해바라기"/>
                  <a:ea typeface="a해바라기"/>
                </a:rPr>
                <a:t> 유사한 어플리케이션을 참고한다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>
          <a:xfrm>
            <a:off x="8740493" y="2204062"/>
            <a:ext cx="6506308" cy="215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2051" name="그룹 2050"/>
          <p:cNvGrpSpPr/>
          <p:nvPr/>
        </p:nvGrpSpPr>
        <p:grpSpPr>
          <a:xfrm>
            <a:off x="7421015" y="3703272"/>
            <a:ext cx="4704310" cy="2314545"/>
            <a:chOff x="7421015" y="3703272"/>
            <a:chExt cx="4704310" cy="2314545"/>
          </a:xfrm>
        </p:grpSpPr>
        <p:sp>
          <p:nvSpPr>
            <p:cNvPr id="62" name="TextBox 14"/>
            <p:cNvSpPr txBox="1"/>
            <p:nvPr/>
          </p:nvSpPr>
          <p:spPr>
            <a:xfrm>
              <a:off x="7421015" y="5694652"/>
              <a:ext cx="470431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500">
                  <a:latin typeface="a해바라기"/>
                  <a:ea typeface="a해바라기"/>
                </a:rPr>
                <a:t>3.</a:t>
              </a:r>
              <a:r>
                <a:rPr lang="ko-KR" altLang="en-US" sz="1500">
                  <a:latin typeface="a해바라기"/>
                  <a:ea typeface="a해바라기"/>
                </a:rPr>
                <a:t> 개발중인 프로젝트에 적용한다</a:t>
              </a:r>
            </a:p>
          </p:txBody>
        </p:sp>
        <p:pic>
          <p:nvPicPr>
            <p:cNvPr id="2049" name="_x373082536"/>
            <p:cNvPicPr>
              <a:picLocks noChangeAspect="1" noChangeArrowheads="1"/>
            </p:cNvPicPr>
            <p:nvPr/>
          </p:nvPicPr>
          <p:blipFill rotWithShape="1">
            <a:blip r:embed="rId6"/>
            <a:srcRect t="10260" b="9370"/>
            <a:stretch>
              <a:fillRect/>
            </a:stretch>
          </p:blipFill>
          <p:spPr>
            <a:xfrm>
              <a:off x="8579603" y="3703272"/>
              <a:ext cx="2327557" cy="1870625"/>
            </a:xfrm>
            <a:prstGeom prst="rect">
              <a:avLst/>
            </a:prstGeom>
            <a:noFill/>
          </p:spPr>
        </p:pic>
      </p:grpSp>
      <p:sp>
        <p:nvSpPr>
          <p:cNvPr id="2050" name="TextBox 15"/>
          <p:cNvSpPr txBox="1"/>
          <p:nvPr/>
        </p:nvSpPr>
        <p:spPr>
          <a:xfrm>
            <a:off x="1892423" y="6626864"/>
            <a:ext cx="8407153" cy="2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atin typeface="a해바라기"/>
                <a:ea typeface="a해바라기"/>
              </a:rPr>
              <a:t>-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10</a:t>
            </a:r>
            <a:r>
              <a:rPr lang="ko-KR" altLang="en-US" sz="1000">
                <a:latin typeface="a해바라기"/>
                <a:ea typeface="a해바라기"/>
              </a:rPr>
              <a:t> </a:t>
            </a:r>
            <a:r>
              <a:rPr lang="en-US" altLang="ko-KR" sz="1000">
                <a:latin typeface="a해바라기"/>
                <a:ea typeface="a해바라기"/>
              </a:rPr>
              <a:t>-</a:t>
            </a:r>
          </a:p>
        </p:txBody>
      </p:sp>
      <p:pic>
        <p:nvPicPr>
          <p:cNvPr id="2055" name="그림 205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flipH="1">
            <a:off x="7295752" y="1271597"/>
            <a:ext cx="2098537" cy="2185976"/>
          </a:xfrm>
          <a:prstGeom prst="rect">
            <a:avLst/>
          </a:prstGeom>
        </p:spPr>
      </p:pic>
      <p:pic>
        <p:nvPicPr>
          <p:cNvPr id="2052" name="그림 20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02083" y="1281184"/>
            <a:ext cx="2061903" cy="21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5" animBg="1"/>
      <p:bldP spid="43" grpId="1" animBg="1"/>
      <p:bldP spid="43" grpId="6" animBg="1"/>
      <p:bldP spid="58" grpId="2" animBg="1"/>
      <p:bldP spid="63" grpId="3" animBg="1"/>
      <p:bldP spid="2051" grpId="4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501</Words>
  <Application>Microsoft Office PowerPoint</Application>
  <PresentationFormat>와이드스크린</PresentationFormat>
  <Paragraphs>123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함초롬돋움</vt:lpstr>
      <vt:lpstr>a해바라기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범 쟈</cp:lastModifiedBy>
  <cp:revision>70</cp:revision>
  <dcterms:created xsi:type="dcterms:W3CDTF">2017-08-24T07:29:55Z</dcterms:created>
  <dcterms:modified xsi:type="dcterms:W3CDTF">2021-05-20T05:57:49Z</dcterms:modified>
  <cp:version>0906.0100.01</cp:version>
</cp:coreProperties>
</file>