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5143500" cx="9144000"/>
  <p:notesSz cx="6858000" cy="9144000"/>
  <p:embeddedFontLst>
    <p:embeddedFont>
      <p:font typeface="DM Sans Medium"/>
      <p:regular r:id="rId29"/>
      <p:bold r:id="rId30"/>
      <p:italic r:id="rId31"/>
      <p:boldItalic r:id="rId32"/>
    </p:embeddedFont>
    <p:embeddedFont>
      <p:font typeface="Pangolin"/>
      <p:regular r:id="rId33"/>
    </p:embeddedFont>
    <p:embeddedFont>
      <p:font typeface="DM Sans Light"/>
      <p:regular r:id="rId34"/>
      <p:bold r:id="rId35"/>
      <p:italic r:id="rId36"/>
      <p:boldItalic r:id="rId37"/>
    </p:embeddedFont>
    <p:embeddedFont>
      <p:font typeface="DM Sans SemiBold"/>
      <p:regular r:id="rId38"/>
      <p:bold r:id="rId39"/>
      <p:italic r:id="rId40"/>
      <p:boldItalic r:id="rId41"/>
    </p:embeddedFont>
    <p:embeddedFont>
      <p:font typeface="DM Sans"/>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DMSansSemiBold-italic.fntdata"/><Relationship Id="rId20" Type="http://schemas.openxmlformats.org/officeDocument/2006/relationships/slide" Target="slides/slide16.xml"/><Relationship Id="rId42" Type="http://schemas.openxmlformats.org/officeDocument/2006/relationships/font" Target="fonts/DMSans-regular.fntdata"/><Relationship Id="rId41" Type="http://schemas.openxmlformats.org/officeDocument/2006/relationships/font" Target="fonts/DMSansSemiBold-boldItalic.fntdata"/><Relationship Id="rId22" Type="http://schemas.openxmlformats.org/officeDocument/2006/relationships/slide" Target="slides/slide18.xml"/><Relationship Id="rId44" Type="http://schemas.openxmlformats.org/officeDocument/2006/relationships/font" Target="fonts/DMSans-italic.fntdata"/><Relationship Id="rId21" Type="http://schemas.openxmlformats.org/officeDocument/2006/relationships/slide" Target="slides/slide17.xml"/><Relationship Id="rId43" Type="http://schemas.openxmlformats.org/officeDocument/2006/relationships/font" Target="fonts/DMSans-bold.fntdata"/><Relationship Id="rId24" Type="http://schemas.openxmlformats.org/officeDocument/2006/relationships/slide" Target="slides/slide20.xml"/><Relationship Id="rId23" Type="http://schemas.openxmlformats.org/officeDocument/2006/relationships/slide" Target="slides/slide19.xml"/><Relationship Id="rId45" Type="http://schemas.openxmlformats.org/officeDocument/2006/relationships/font" Target="fonts/DMSans-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DMSansMedium-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DMSansMedium-italic.fntdata"/><Relationship Id="rId30" Type="http://schemas.openxmlformats.org/officeDocument/2006/relationships/font" Target="fonts/DMSansMedium-bold.fntdata"/><Relationship Id="rId11" Type="http://schemas.openxmlformats.org/officeDocument/2006/relationships/slide" Target="slides/slide7.xml"/><Relationship Id="rId33" Type="http://schemas.openxmlformats.org/officeDocument/2006/relationships/font" Target="fonts/Pangolin-regular.fntdata"/><Relationship Id="rId10" Type="http://schemas.openxmlformats.org/officeDocument/2006/relationships/slide" Target="slides/slide6.xml"/><Relationship Id="rId32" Type="http://schemas.openxmlformats.org/officeDocument/2006/relationships/font" Target="fonts/DMSansMedium-boldItalic.fntdata"/><Relationship Id="rId13" Type="http://schemas.openxmlformats.org/officeDocument/2006/relationships/slide" Target="slides/slide9.xml"/><Relationship Id="rId35" Type="http://schemas.openxmlformats.org/officeDocument/2006/relationships/font" Target="fonts/DMSansLight-bold.fntdata"/><Relationship Id="rId12" Type="http://schemas.openxmlformats.org/officeDocument/2006/relationships/slide" Target="slides/slide8.xml"/><Relationship Id="rId34" Type="http://schemas.openxmlformats.org/officeDocument/2006/relationships/font" Target="fonts/DMSansLight-regular.fntdata"/><Relationship Id="rId15" Type="http://schemas.openxmlformats.org/officeDocument/2006/relationships/slide" Target="slides/slide11.xml"/><Relationship Id="rId37" Type="http://schemas.openxmlformats.org/officeDocument/2006/relationships/font" Target="fonts/DMSansLight-boldItalic.fntdata"/><Relationship Id="rId14" Type="http://schemas.openxmlformats.org/officeDocument/2006/relationships/slide" Target="slides/slide10.xml"/><Relationship Id="rId36" Type="http://schemas.openxmlformats.org/officeDocument/2006/relationships/font" Target="fonts/DMSansLight-italic.fntdata"/><Relationship Id="rId17" Type="http://schemas.openxmlformats.org/officeDocument/2006/relationships/slide" Target="slides/slide13.xml"/><Relationship Id="rId39" Type="http://schemas.openxmlformats.org/officeDocument/2006/relationships/font" Target="fonts/DMSansSemiBold-bold.fntdata"/><Relationship Id="rId16" Type="http://schemas.openxmlformats.org/officeDocument/2006/relationships/slide" Target="slides/slide12.xml"/><Relationship Id="rId38" Type="http://schemas.openxmlformats.org/officeDocument/2006/relationships/font" Target="fonts/DMSansSemiBold-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document/d/1nonjM1_UmCFh9vsOrpcNYyljFFd4cMYCK7ZSVd3UOhQ/edit#heading=h.83iyobxow4dg"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8def4c45c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g28def4c45c2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8def4c45c2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g28def4c45c2_0_1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8def4c45c2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g28def4c45c2_0_1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90b7e7ba3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Also, we found interesting that some apps allows users to track negative habits that they want to stop. This indicates a lot of intentionality from the user’s part. We will look into that looking forward – how we can take that into account in our design. We also came </a:t>
            </a:r>
            <a:r>
              <a:rPr lang="en"/>
              <a:t>across</a:t>
            </a:r>
            <a:r>
              <a:rPr lang="en"/>
              <a:t> apps that have an off-boarding that’s complex and </a:t>
            </a:r>
            <a:r>
              <a:rPr lang="en"/>
              <a:t>insistent</a:t>
            </a:r>
            <a:r>
              <a:rPr lang="en"/>
              <a:t>. Can be interesting to help with accountability and motivation. </a:t>
            </a:r>
            <a:endParaRPr/>
          </a:p>
        </p:txBody>
      </p:sp>
      <p:sp>
        <p:nvSpPr>
          <p:cNvPr id="234" name="Google Shape;234;g290b7e7ba3d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8def4c45c2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1. Extrinsic Motivation: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Extrinsic motivation refers to behaviors driven by external rewards such as money, praise, awards, etc. It's the motivation to act because of some external reward or the avoidance of some external punishment. Examples include working a job for a paycheck, studying to earn a good grade, or exercising to win a medal.</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Advantages: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Can be very effective for short-term goals or tasks that are not inherently enjoyable.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Easier to implement, especially in workplace settings, since tangible rewards can be given.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Disadvantages: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May decrease intrinsic motivation if used inappropriately. This phenomenon is known as the "overjustification effect."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Can become less effective over time as people can get used to the rewards (habituation).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Might promote a mindset of doing things only for rewards, rather than personal satisfaction or interest.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2. Intrinsic Motivation: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Intrinsic motivation refers to behaviors that are driven by internal rewards. It's the motivation to act for the joy of the act itself, not for some external reward. Examples include reading a book for pleasure, playing a game because you find it fun, or studying a topic because you're curious.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Advantages: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Leads to more sustained, long-term engagement with activities.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Enhances creativity and problem-solving.</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Often results in higher quality work or performance.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Disadvantages: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Harder to instill or cultivate, especially if a person doesn’t initially find an activity interesting.</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Not always practical for every situation, especially in contexts where the task at hand isn't inherently interesting.</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3. Decision Paralysis (or Analysis Paralysis):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Decision paralysis refers to situations in which an individual or group is unable to make a decision due to overthinking or overanalyzing available options. The more options available, the harder it can be to make a choice – this phenomenon is known as the "paradox of choice."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Relation to Motivation: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Overreliance on Extrinsic Motivation: When people are too focused on external rewards, they might overanalyze the best way to obtain those rewards, leading to decision paralysis.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Intrinsic Motivation as a Solution: If someone is intrinsically motivated, they may be less likely to become paralyzed by decisions because they're driven by personal interest and passion rather than an overwhelming array of external rewards.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rPr>
              <a:t>Over-competitiveness:</a:t>
            </a:r>
            <a:r>
              <a:rPr lang="en">
                <a:solidFill>
                  <a:schemeClr val="dk1"/>
                </a:solidFill>
              </a:rPr>
              <a:t> While healthy competition is beneficial, there's a risk that one friend might become too competitive, potentially straining in the relationship. </a:t>
            </a:r>
            <a:r>
              <a:rPr b="1" lang="en">
                <a:solidFill>
                  <a:schemeClr val="dk1"/>
                </a:solidFill>
              </a:rPr>
              <a:t>Differences in Progress:</a:t>
            </a:r>
            <a:r>
              <a:rPr lang="en">
                <a:solidFill>
                  <a:schemeClr val="dk1"/>
                </a:solidFill>
              </a:rPr>
              <a:t> If one friend consistently progresses faster or seems more successful in completing tasks, the other might feel discouraged or inferior. Dependency: There's a potential that friends might become overly reliant on each other for motivation. If one friend loses interest in the app or fails to complete tasks, it might demotivate the other.</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Privacy Concerns: Sharing progress and tasks might make one friend feel exposed or judged based on their productivity levels or types of tasks.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
        <p:nvSpPr>
          <p:cNvPr id="248" name="Google Shape;248;g28def4c45c2_0_2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8def4c45c2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g28def4c45c2_0_1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90b7e7c86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Tarot cards brainstorming: </a:t>
            </a:r>
            <a:r>
              <a:rPr b="1" lang="en">
                <a:solidFill>
                  <a:schemeClr val="dk1"/>
                </a:solidFill>
              </a:rPr>
              <a:t>If two friends use your product, how could it enhance or detract from their relationship?</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u="sng">
                <a:solidFill>
                  <a:srgbClr val="38761D"/>
                </a:solidFill>
              </a:rPr>
              <a:t>Enhance:</a:t>
            </a:r>
            <a:endParaRPr u="sng">
              <a:solidFill>
                <a:srgbClr val="38761D"/>
              </a:solidFill>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rPr>
              <a:t>Shared Experience: </a:t>
            </a:r>
            <a:r>
              <a:rPr lang="en">
                <a:solidFill>
                  <a:schemeClr val="dk1"/>
                </a:solidFill>
              </a:rPr>
              <a:t>If the dice suggests a similar task for both friends, they could choose to do it together, fostering a mutual motivation. </a:t>
            </a:r>
            <a:r>
              <a:rPr b="1" lang="en">
                <a:solidFill>
                  <a:schemeClr val="dk1"/>
                </a:solidFill>
              </a:rPr>
              <a:t>Accountability Partners</a:t>
            </a:r>
            <a:r>
              <a:rPr lang="en">
                <a:solidFill>
                  <a:schemeClr val="dk1"/>
                </a:solidFill>
              </a:rPr>
              <a:t>: Knowing that someone else is aware of your goals can increase commitment. The friends can serve as accountability buddies, motivating each other to stick with tasks and celebrate their accomplishments. </a:t>
            </a:r>
            <a:r>
              <a:rPr b="1" lang="en">
                <a:solidFill>
                  <a:schemeClr val="dk1"/>
                </a:solidFill>
              </a:rPr>
              <a:t>Healthy Competition:</a:t>
            </a:r>
            <a:r>
              <a:rPr lang="en">
                <a:solidFill>
                  <a:schemeClr val="dk1"/>
                </a:solidFill>
              </a:rPr>
              <a:t> The streaks and progress aspect can lead to friendly competition. For instance, if one friend has a longer streak of completed tasks, it might motivate the other to catch up. </a:t>
            </a:r>
            <a:r>
              <a:rPr b="1" lang="en">
                <a:solidFill>
                  <a:schemeClr val="dk1"/>
                </a:solidFill>
              </a:rPr>
              <a:t>Discussion and Reflection: </a:t>
            </a:r>
            <a:r>
              <a:rPr lang="en">
                <a:solidFill>
                  <a:schemeClr val="dk1"/>
                </a:solidFill>
              </a:rPr>
              <a:t>After completing tasks, friends can share their experiences, discuss challenges, and give each other feedback. This can lead to deeper conversations and strengthen their bond.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u="sng">
                <a:solidFill>
                  <a:srgbClr val="FF0000"/>
                </a:solidFill>
              </a:rPr>
              <a:t>Detract:</a:t>
            </a:r>
            <a:endParaRPr u="sng">
              <a:solidFill>
                <a:srgbClr val="FF0000"/>
              </a:solidFill>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rPr>
              <a:t>Over-competitiveness:</a:t>
            </a:r>
            <a:r>
              <a:rPr lang="en">
                <a:solidFill>
                  <a:schemeClr val="dk1"/>
                </a:solidFill>
              </a:rPr>
              <a:t> While healthy competition is beneficial, there's a risk that one friend might become too competitive, potentially straining in the relationship. </a:t>
            </a:r>
            <a:r>
              <a:rPr b="1" lang="en">
                <a:solidFill>
                  <a:schemeClr val="dk1"/>
                </a:solidFill>
              </a:rPr>
              <a:t>Differences in Progress:</a:t>
            </a:r>
            <a:r>
              <a:rPr lang="en">
                <a:solidFill>
                  <a:schemeClr val="dk1"/>
                </a:solidFill>
              </a:rPr>
              <a:t> If one friend consistently progresses faster or seems more successful in completing tasks, the other might feel discouraged or inferior. Dependency: There's a potential that friends might become overly reliant on each other for motivation. If one friend loses interest in the app or fails to complete tasks, it might demotivate the other.</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Privacy Concerns: Sharing progress and tasks might make one friend feel exposed or judged based on their productivity levels or types of tasks.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rPr>
              <a:t>How does your product change or create new ways for people to interact?</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Virtual Cohesiveness: Even if friends or users are in different locations, they can still feel connected by doing similar tasks or sharing their progress.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New Conversations: Tasks assigned by the dice can become conversation starters. Friends might discuss tasks they've never talked about before.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Collaborative Challenges: Users could create group challenges, where they aim to complete a set number of tasks collectively in a given period.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Social Motivation: Users might be motivated to pick tasks they can do together or invite others to join the app, turning productivity into a social experience.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Integration with Other Platforms: Users could share their achievements or interesting tasks on social media, sparking interaction with a broader audience.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rPr>
              <a:t>Does your product fill or change a role previously filled by a person?</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Personal Coaches/Mentors: People rely on coaches, mentors, or peers to guide them, suggest tasks, or set challenges for personal or professional growth. Turno serves as a digital coach by randomly suggesting tasks and tracking progress.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Accountability People: Friends or colleagues often acted as accountability partners, reminding each other of tasks or pushing one another to stay motivated. The app's streaks and sharing features replicate this role, creating a digital system of accountability.</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Decision Making: Many times, individuals might turn to friends, family, or colleagues when they're uncertain about which task to tackle next or when they're facing decision paralysis. The dice roll aspect of your app substitutes for this, providing a random decision and potentially reducing the cognitive load.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Social Interaction Catalysts: Traditionally, community leaders or event organizers might arrange social events or activities for groups to partake in together. With your app suggesting similar tasks to various users, it indirectly fills this role, potentially bringing people together for shared activities.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Journaling, Progress Tracking: People used to manually track their progress in diaries, journals, or planners. Some might even share their achievements with loved ones verbally. The app takes on this role by maintaining digital streaks and allowing for social sharing.</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THE SIRENS: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rPr>
              <a:t>What would using your product "too much" look like?</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Over-reliance on the App for Decisions: If a user turns to the dice roll for every single decision, both major and minor, instead of prioritizing based on urgency or importance, they might be overusing the app.</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Compulsive Checking: Continuously checking streaks, friend updates, or rolling the dice without acting on the tasks can indicate over-engagement.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Neglecting Essential Tasks: If users start neglecting crucial tasks or responsibilities because they're too engrossed in completing app tasks or maintaining streaks, that's a red flag.</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rPr>
              <a:t>How does your product encourage users to engage?</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Gamification: The dice roll introduces an element of surprise and anticipation, making task selection fun. Streaks reward consistency, creating a game-like challenge. Social Sharing &amp; Competition: Sharing progress and seeing friends' achievements can create motivation and a sense of community. Customizable Task Lists: Allowing users to input their tasks gives them control and a personal connection to the tasks they roll.</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rPr>
              <a:t>How does it make it easy to disconnect?</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Set Limits: Introduce a daily limit on the number of rolls or a "cooldown" period after a certain number of rolls to prevent overuse. Do Not Disturb Mode: Allow users to set periods when they won't receive notifications, ensuring undisturbed times. Gentle Reminders: If a user is on the app for an extended period, send reminders about taking breaks or attending to other life tasks.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rPr>
              <a:t>How does your product respect people's boundaries and the other parts of their lives?</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Privacy Controls: Ensure that users can choose what they share and with whom. Not everyone might want their progress or task lists to be public.</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Flexibility in Task Completion: Allow users to skip or postpone tasks without penalty, acknowledging that life can be unpredictable.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Educational Content: Provide occasional tips or insights about balanced usage, the importance of breaks, and not being overly reliant on the app.</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rPr>
              <a:t>In what situation might it be inappropriate or distracting to use your product?</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During Work or Study: If users are prioritizing app tasks over essential work/study responsibilities, it's counterproductive.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Social or Family Gatherings: Rolling the dice or checking the app during social interactions can come off as rude or disengaged.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Safety Concerns: Engaging with the app while driving, walking in busy areas, or any other situations where full attention is required can be hazardous.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Emotional Dependency: If someone is using the app to avoid dealing with emotional or psychological issues, it might be inappropriate. It's essential to ensure the app doesn't become a form of escapism from real-world problems.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t>Informed Decision-making:</a:t>
            </a:r>
            <a:endParaRPr/>
          </a:p>
          <a:p>
            <a:pPr indent="0" lvl="0" marL="0" rtl="0" algn="l">
              <a:lnSpc>
                <a:spcPct val="115000"/>
              </a:lnSpc>
              <a:spcBef>
                <a:spcPts val="0"/>
              </a:spcBef>
              <a:spcAft>
                <a:spcPts val="0"/>
              </a:spcAft>
              <a:buClr>
                <a:schemeClr val="dk1"/>
              </a:buClr>
              <a:buSzPts val="1100"/>
              <a:buFont typeface="Arial"/>
              <a:buNone/>
            </a:pPr>
            <a:r>
              <a:rPr lang="en"/>
              <a:t>Description: Ensure that users understand the randomness behind the dice roll and the implications it has for their productivity.</a:t>
            </a:r>
            <a:endParaRPr/>
          </a:p>
          <a:p>
            <a:pPr indent="0" lvl="0" marL="0" rtl="0" algn="l">
              <a:lnSpc>
                <a:spcPct val="115000"/>
              </a:lnSpc>
              <a:spcBef>
                <a:spcPts val="0"/>
              </a:spcBef>
              <a:spcAft>
                <a:spcPts val="0"/>
              </a:spcAft>
              <a:buClr>
                <a:schemeClr val="dk1"/>
              </a:buClr>
              <a:buSzPts val="1100"/>
              <a:buFont typeface="Arial"/>
              <a:buNone/>
            </a:pPr>
            <a:r>
              <a:rPr lang="en"/>
              <a:t>Implementation: Include an explainer about how the dice mechanic works, and allow users to customize or constrain its randomness based on their preferences.</a:t>
            </a:r>
            <a:endParaRPr/>
          </a:p>
          <a:p>
            <a:pPr indent="0" lvl="0" marL="0" rtl="0" algn="l">
              <a:lnSpc>
                <a:spcPct val="115000"/>
              </a:lnSpc>
              <a:spcBef>
                <a:spcPts val="0"/>
              </a:spcBef>
              <a:spcAft>
                <a:spcPts val="0"/>
              </a:spcAft>
              <a:buClr>
                <a:schemeClr val="dk1"/>
              </a:buClr>
              <a:buSzPts val="1100"/>
              <a:buFont typeface="Arial"/>
              <a:buNone/>
            </a:pPr>
            <a:r>
              <a:rPr lang="en"/>
              <a:t>Respect for Time:</a:t>
            </a:r>
            <a:endParaRPr/>
          </a:p>
          <a:p>
            <a:pPr indent="0" lvl="0" marL="0" rtl="0" algn="l">
              <a:lnSpc>
                <a:spcPct val="115000"/>
              </a:lnSpc>
              <a:spcBef>
                <a:spcPts val="0"/>
              </a:spcBef>
              <a:spcAft>
                <a:spcPts val="0"/>
              </a:spcAft>
              <a:buClr>
                <a:schemeClr val="dk1"/>
              </a:buClr>
              <a:buSzPts val="1100"/>
              <a:buFont typeface="Arial"/>
              <a:buNone/>
            </a:pPr>
            <a:r>
              <a:rPr lang="en"/>
              <a:t>Description: Acknowledge that users' time is valuable. Ensure tasks generated fit into users' available time and energy.</a:t>
            </a:r>
            <a:endParaRPr/>
          </a:p>
          <a:p>
            <a:pPr indent="0" lvl="0" marL="0" rtl="0" algn="l">
              <a:lnSpc>
                <a:spcPct val="115000"/>
              </a:lnSpc>
              <a:spcBef>
                <a:spcPts val="0"/>
              </a:spcBef>
              <a:spcAft>
                <a:spcPts val="0"/>
              </a:spcAft>
              <a:buClr>
                <a:schemeClr val="dk1"/>
              </a:buClr>
              <a:buSzPts val="1100"/>
              <a:buFont typeface="Arial"/>
              <a:buNone/>
            </a:pPr>
            <a:r>
              <a:rPr lang="en"/>
              <a:t>Implementation: Allow users to set parameters on tasks (e.g., quick tasks vs. longer tasks) or filter out certain tasks when they're short on time.</a:t>
            </a:r>
            <a:endParaRPr/>
          </a:p>
          <a:p>
            <a:pPr indent="0" lvl="0" marL="0" rtl="0" algn="l">
              <a:lnSpc>
                <a:spcPct val="115000"/>
              </a:lnSpc>
              <a:spcBef>
                <a:spcPts val="0"/>
              </a:spcBef>
              <a:spcAft>
                <a:spcPts val="0"/>
              </a:spcAft>
              <a:buClr>
                <a:schemeClr val="dk1"/>
              </a:buClr>
              <a:buSzPts val="1100"/>
              <a:buFont typeface="Arial"/>
              <a:buNone/>
            </a:pPr>
            <a:r>
              <a:rPr lang="en"/>
              <a:t>Balanced Engagement:</a:t>
            </a:r>
            <a:endParaRPr/>
          </a:p>
          <a:p>
            <a:pPr indent="0" lvl="0" marL="0" rtl="0" algn="l">
              <a:lnSpc>
                <a:spcPct val="115000"/>
              </a:lnSpc>
              <a:spcBef>
                <a:spcPts val="0"/>
              </a:spcBef>
              <a:spcAft>
                <a:spcPts val="0"/>
              </a:spcAft>
              <a:buClr>
                <a:schemeClr val="dk1"/>
              </a:buClr>
              <a:buSzPts val="1100"/>
              <a:buFont typeface="Arial"/>
              <a:buNone/>
            </a:pPr>
            <a:r>
              <a:rPr lang="en"/>
              <a:t>Description: While regular use can boost productivity, over-reliance can lead to burnout or decision fatigue.</a:t>
            </a:r>
            <a:endParaRPr/>
          </a:p>
          <a:p>
            <a:pPr indent="0" lvl="0" marL="0" rtl="0" algn="l">
              <a:lnSpc>
                <a:spcPct val="115000"/>
              </a:lnSpc>
              <a:spcBef>
                <a:spcPts val="0"/>
              </a:spcBef>
              <a:spcAft>
                <a:spcPts val="0"/>
              </a:spcAft>
              <a:buClr>
                <a:schemeClr val="dk1"/>
              </a:buClr>
              <a:buSzPts val="1100"/>
              <a:buFont typeface="Arial"/>
              <a:buNone/>
            </a:pPr>
            <a:r>
              <a:rPr lang="en"/>
              <a:t>Implementation: App to encourage healthy breaks. Maybe after a certain number of rolls or tasks completed, suggest a break or different activity.</a:t>
            </a:r>
            <a:endParaRPr/>
          </a:p>
          <a:p>
            <a:pPr indent="0" lvl="0" marL="0" rtl="0" algn="l">
              <a:lnSpc>
                <a:spcPct val="115000"/>
              </a:lnSpc>
              <a:spcBef>
                <a:spcPts val="0"/>
              </a:spcBef>
              <a:spcAft>
                <a:spcPts val="0"/>
              </a:spcAft>
              <a:buClr>
                <a:schemeClr val="dk1"/>
              </a:buClr>
              <a:buSzPts val="1100"/>
              <a:buFont typeface="Arial"/>
              <a:buNone/>
            </a:pPr>
            <a:r>
              <a:rPr lang="en"/>
              <a:t>Protect User Autonomy:</a:t>
            </a:r>
            <a:endParaRPr/>
          </a:p>
          <a:p>
            <a:pPr indent="0" lvl="0" marL="0" rtl="0" algn="l">
              <a:lnSpc>
                <a:spcPct val="115000"/>
              </a:lnSpc>
              <a:spcBef>
                <a:spcPts val="0"/>
              </a:spcBef>
              <a:spcAft>
                <a:spcPts val="0"/>
              </a:spcAft>
              <a:buClr>
                <a:schemeClr val="dk1"/>
              </a:buClr>
              <a:buSzPts val="1100"/>
              <a:buFont typeface="Arial"/>
              <a:buNone/>
            </a:pPr>
            <a:r>
              <a:rPr lang="en"/>
              <a:t>Description: While the dice roll introduces randomness, users should always feel in control.</a:t>
            </a:r>
            <a:endParaRPr/>
          </a:p>
          <a:p>
            <a:pPr indent="0" lvl="0" marL="0" rtl="0" algn="l">
              <a:lnSpc>
                <a:spcPct val="115000"/>
              </a:lnSpc>
              <a:spcBef>
                <a:spcPts val="0"/>
              </a:spcBef>
              <a:spcAft>
                <a:spcPts val="0"/>
              </a:spcAft>
              <a:buClr>
                <a:schemeClr val="dk1"/>
              </a:buClr>
              <a:buSzPts val="1100"/>
              <a:buFont typeface="Arial"/>
              <a:buNone/>
            </a:pPr>
            <a:r>
              <a:rPr lang="en"/>
              <a:t>Implementation: Always provide an option to skip or reroll a task. Ensure users feel empowered, not controlled by the app.</a:t>
            </a:r>
            <a:endParaRPr/>
          </a:p>
          <a:p>
            <a:pPr indent="0" lvl="0" marL="0" rtl="0" algn="l">
              <a:lnSpc>
                <a:spcPct val="115000"/>
              </a:lnSpc>
              <a:spcBef>
                <a:spcPts val="0"/>
              </a:spcBef>
              <a:spcAft>
                <a:spcPts val="0"/>
              </a:spcAft>
              <a:buClr>
                <a:schemeClr val="dk1"/>
              </a:buClr>
              <a:buSzPts val="1100"/>
              <a:buFont typeface="Arial"/>
              <a:buNone/>
            </a:pPr>
            <a:r>
              <a:rPr lang="en"/>
              <a:t>Genuine Social Interaction:</a:t>
            </a:r>
            <a:endParaRPr/>
          </a:p>
          <a:p>
            <a:pPr indent="0" lvl="0" marL="0" rtl="0" algn="l">
              <a:lnSpc>
                <a:spcPct val="115000"/>
              </a:lnSpc>
              <a:spcBef>
                <a:spcPts val="0"/>
              </a:spcBef>
              <a:spcAft>
                <a:spcPts val="0"/>
              </a:spcAft>
              <a:buClr>
                <a:schemeClr val="dk1"/>
              </a:buClr>
              <a:buSzPts val="1100"/>
              <a:buFont typeface="Arial"/>
              <a:buNone/>
            </a:pPr>
            <a:r>
              <a:rPr lang="en"/>
              <a:t>Description: If users can share tasks or progress with friends, it should encourage positive social interaction and not foster competition to unhealthy levels.</a:t>
            </a:r>
            <a:endParaRPr/>
          </a:p>
          <a:p>
            <a:pPr indent="0" lvl="0" marL="0" rtl="0" algn="l">
              <a:lnSpc>
                <a:spcPct val="115000"/>
              </a:lnSpc>
              <a:spcBef>
                <a:spcPts val="0"/>
              </a:spcBef>
              <a:spcAft>
                <a:spcPts val="0"/>
              </a:spcAft>
              <a:buClr>
                <a:schemeClr val="dk1"/>
              </a:buClr>
              <a:buSzPts val="1100"/>
              <a:buFont typeface="Arial"/>
              <a:buNone/>
            </a:pPr>
            <a:r>
              <a:rPr lang="en"/>
              <a:t>Implementation: Prioritize features that allow collaborative tasks or shared achievements over competitive leaderboards. Encourage positive reinforcement among users.</a:t>
            </a:r>
            <a:endParaRPr/>
          </a:p>
          <a:p>
            <a:pPr indent="0" lvl="0" marL="0" rtl="0" algn="l">
              <a:lnSpc>
                <a:spcPct val="115000"/>
              </a:lnSpc>
              <a:spcBef>
                <a:spcPts val="0"/>
              </a:spcBef>
              <a:spcAft>
                <a:spcPts val="0"/>
              </a:spcAft>
              <a:buClr>
                <a:schemeClr val="dk1"/>
              </a:buClr>
              <a:buSzPts val="1100"/>
              <a:buFont typeface="Arial"/>
              <a:buNone/>
            </a:pPr>
            <a:r>
              <a:rPr lang="en"/>
              <a:t>Privacy First:</a:t>
            </a:r>
            <a:endParaRPr/>
          </a:p>
          <a:p>
            <a:pPr indent="0" lvl="0" marL="0" rtl="0" algn="l">
              <a:lnSpc>
                <a:spcPct val="115000"/>
              </a:lnSpc>
              <a:spcBef>
                <a:spcPts val="0"/>
              </a:spcBef>
              <a:spcAft>
                <a:spcPts val="0"/>
              </a:spcAft>
              <a:buClr>
                <a:schemeClr val="dk1"/>
              </a:buClr>
              <a:buSzPts val="1100"/>
              <a:buFont typeface="Arial"/>
              <a:buNone/>
            </a:pPr>
            <a:r>
              <a:rPr lang="en"/>
              <a:t>Description: Any social features should prioritize user privacy.</a:t>
            </a:r>
            <a:endParaRPr/>
          </a:p>
          <a:p>
            <a:pPr indent="0" lvl="0" marL="0" rtl="0" algn="l">
              <a:lnSpc>
                <a:spcPct val="115000"/>
              </a:lnSpc>
              <a:spcBef>
                <a:spcPts val="0"/>
              </a:spcBef>
              <a:spcAft>
                <a:spcPts val="0"/>
              </a:spcAft>
              <a:buClr>
                <a:schemeClr val="dk1"/>
              </a:buClr>
              <a:buSzPts val="1100"/>
              <a:buFont typeface="Arial"/>
              <a:buNone/>
            </a:pPr>
            <a:r>
              <a:rPr lang="en"/>
              <a:t>Implementation: Allow users to choose aliases, decide what they want to share, and with whom. No sharing should occur by default without explicit user consent.</a:t>
            </a:r>
            <a:endParaRPr/>
          </a:p>
          <a:p>
            <a:pPr indent="0" lvl="0" marL="0" rtl="0" algn="l">
              <a:lnSpc>
                <a:spcPct val="115000"/>
              </a:lnSpc>
              <a:spcBef>
                <a:spcPts val="0"/>
              </a:spcBef>
              <a:spcAft>
                <a:spcPts val="0"/>
              </a:spcAft>
              <a:buClr>
                <a:schemeClr val="dk1"/>
              </a:buClr>
              <a:buSzPts val="1100"/>
              <a:buFont typeface="Arial"/>
              <a:buNone/>
            </a:pPr>
            <a:r>
              <a:rPr lang="en"/>
              <a:t>Educate Without Patronizing:</a:t>
            </a:r>
            <a:endParaRPr/>
          </a:p>
          <a:p>
            <a:pPr indent="0" lvl="0" marL="0" rtl="0" algn="l">
              <a:lnSpc>
                <a:spcPct val="115000"/>
              </a:lnSpc>
              <a:spcBef>
                <a:spcPts val="0"/>
              </a:spcBef>
              <a:spcAft>
                <a:spcPts val="0"/>
              </a:spcAft>
              <a:buClr>
                <a:schemeClr val="dk1"/>
              </a:buClr>
              <a:buSzPts val="1100"/>
              <a:buFont typeface="Arial"/>
              <a:buNone/>
            </a:pPr>
            <a:r>
              <a:rPr lang="en"/>
              <a:t>Description: Provide information and tips on productivity without making users feel like they're being lectured.</a:t>
            </a:r>
            <a:endParaRPr/>
          </a:p>
          <a:p>
            <a:pPr indent="0" lvl="0" marL="0" rtl="0" algn="l">
              <a:lnSpc>
                <a:spcPct val="115000"/>
              </a:lnSpc>
              <a:spcBef>
                <a:spcPts val="0"/>
              </a:spcBef>
              <a:spcAft>
                <a:spcPts val="0"/>
              </a:spcAft>
              <a:buClr>
                <a:schemeClr val="dk1"/>
              </a:buClr>
              <a:buSzPts val="1100"/>
              <a:buFont typeface="Arial"/>
              <a:buNone/>
            </a:pPr>
            <a:r>
              <a:rPr lang="en"/>
              <a:t>Implementation: Offer optional, bite-sized tips or facts on productivity that users can access when they wish.</a:t>
            </a:r>
            <a:endParaRPr/>
          </a:p>
          <a:p>
            <a:pPr indent="0" lvl="0" marL="0" rtl="0" algn="l">
              <a:lnSpc>
                <a:spcPct val="115000"/>
              </a:lnSpc>
              <a:spcBef>
                <a:spcPts val="0"/>
              </a:spcBef>
              <a:spcAft>
                <a:spcPts val="0"/>
              </a:spcAft>
              <a:buClr>
                <a:schemeClr val="dk1"/>
              </a:buClr>
              <a:buSzPts val="1100"/>
              <a:buFont typeface="Arial"/>
              <a:buNone/>
            </a:pPr>
            <a:r>
              <a:rPr lang="en"/>
              <a:t>Flexibility and Adaptability:</a:t>
            </a:r>
            <a:endParaRPr/>
          </a:p>
          <a:p>
            <a:pPr indent="0" lvl="0" marL="0" rtl="0" algn="l">
              <a:lnSpc>
                <a:spcPct val="115000"/>
              </a:lnSpc>
              <a:spcBef>
                <a:spcPts val="0"/>
              </a:spcBef>
              <a:spcAft>
                <a:spcPts val="0"/>
              </a:spcAft>
              <a:buClr>
                <a:schemeClr val="dk1"/>
              </a:buClr>
              <a:buSzPts val="1100"/>
              <a:buFont typeface="Arial"/>
              <a:buNone/>
            </a:pPr>
            <a:r>
              <a:rPr lang="en"/>
              <a:t>Description: Recognize that not every day is the same. Users should feel the app adapts to their changing needs.</a:t>
            </a:r>
            <a:endParaRPr/>
          </a:p>
          <a:p>
            <a:pPr indent="0" lvl="0" marL="0" rtl="0" algn="l">
              <a:lnSpc>
                <a:spcPct val="115000"/>
              </a:lnSpc>
              <a:spcBef>
                <a:spcPts val="0"/>
              </a:spcBef>
              <a:spcAft>
                <a:spcPts val="0"/>
              </a:spcAft>
              <a:buClr>
                <a:schemeClr val="dk1"/>
              </a:buClr>
              <a:buSzPts val="1100"/>
              <a:buFont typeface="Arial"/>
              <a:buNone/>
            </a:pPr>
            <a:r>
              <a:rPr lang="en"/>
              <a:t>Implementation: Allow users to modify task lists easily, adjust settings based on day or mood, and provide feedback on tasks.</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278" name="Google Shape;278;g290b7e7c86b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8def4c45c2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other tasks in our </a:t>
            </a:r>
            <a:r>
              <a:rPr lang="en" u="sng">
                <a:solidFill>
                  <a:schemeClr val="hlink"/>
                </a:solidFill>
                <a:hlinkClick r:id="rId2"/>
              </a:rPr>
              <a:t>document</a:t>
            </a:r>
            <a:r>
              <a:rPr lang="en"/>
              <a:t> of notes as well, such as the third task present in our video: </a:t>
            </a:r>
            <a:r>
              <a:rPr b="1" lang="en">
                <a:solidFill>
                  <a:schemeClr val="dk1"/>
                </a:solidFill>
              </a:rPr>
              <a:t>Performing Tasks with others.</a:t>
            </a:r>
            <a:r>
              <a:rPr lang="en">
                <a:solidFill>
                  <a:schemeClr val="dk1"/>
                </a:solidFill>
              </a:rPr>
              <a:t> Our total 4 tasks are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Simple: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Doing an activity you’ve been putting off </a:t>
            </a:r>
            <a:endParaRPr>
              <a:solidFill>
                <a:schemeClr val="dk1"/>
              </a:solidFill>
            </a:endParaRPr>
          </a:p>
          <a:p>
            <a:pPr indent="0" lvl="0" marL="0" rtl="0" algn="l">
              <a:spcBef>
                <a:spcPts val="0"/>
              </a:spcBef>
              <a:spcAft>
                <a:spcPts val="0"/>
              </a:spcAft>
              <a:buNone/>
            </a:pPr>
            <a:r>
              <a:rPr lang="en">
                <a:solidFill>
                  <a:schemeClr val="dk1"/>
                </a:solidFill>
              </a:rPr>
              <a:t>Medium: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Receiving social positive affirmation</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Performing tasks with others </a:t>
            </a:r>
            <a:endParaRPr>
              <a:solidFill>
                <a:schemeClr val="dk1"/>
              </a:solidFill>
            </a:endParaRPr>
          </a:p>
          <a:p>
            <a:pPr indent="0" lvl="0" marL="0" rtl="0" algn="l">
              <a:spcBef>
                <a:spcPts val="0"/>
              </a:spcBef>
              <a:spcAft>
                <a:spcPts val="0"/>
              </a:spcAft>
              <a:buNone/>
            </a:pPr>
            <a:r>
              <a:rPr lang="en">
                <a:solidFill>
                  <a:schemeClr val="dk1"/>
                </a:solidFill>
              </a:rPr>
              <a:t>Hard:</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Establish a long term habit</a:t>
            </a:r>
            <a:endParaRPr>
              <a:solidFill>
                <a:schemeClr val="dk1"/>
              </a:solidFill>
            </a:endParaRPr>
          </a:p>
        </p:txBody>
      </p:sp>
      <p:sp>
        <p:nvSpPr>
          <p:cNvPr id="301" name="Google Shape;301;g28def4c45c2_0_1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8def4c45c2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g28def4c45c2_0_1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90b7e7ba3d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g290b7e7ba3d_2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90b7e7c86b_2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g290b7e7c86b_2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8def4c45c2_1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g28def4c45c2_1_2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90b7e7ba3d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g290b7e7ba3d_2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90b7e7c86b_2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g290b7e7c86b_2_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90b7e7c86b_2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g290b7e7c86b_2_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90b7e7c86b_2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g290b7e7c86b_2_1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28def4c45c2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g28def4c45c2_0_2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8def4c45c2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Like when it’s your turn in a boardgame, turno lets you roll the die, making every moment your turn. </a:t>
            </a:r>
            <a:endParaRPr/>
          </a:p>
        </p:txBody>
      </p:sp>
      <p:sp>
        <p:nvSpPr>
          <p:cNvPr id="96" name="Google Shape;96;g28def4c45c2_1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8def4c45c2_6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g28def4c45c2_6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8def4c45c2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g28def4c45c2_1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8def4c45c2_1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28def4c45c2_1_4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8def4c45c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g28def4c45c2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8def4c45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g28def4c45c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8def4c45c2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g28def4c45c2_0_1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6.png"/><Relationship Id="rId5" Type="http://schemas.openxmlformats.org/officeDocument/2006/relationships/image" Target="../media/image14.png"/><Relationship Id="rId6" Type="http://schemas.openxmlformats.org/officeDocument/2006/relationships/image" Target="../media/image3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16.png"/><Relationship Id="rId5" Type="http://schemas.openxmlformats.org/officeDocument/2006/relationships/image" Target="../media/image14.png"/><Relationship Id="rId6" Type="http://schemas.openxmlformats.org/officeDocument/2006/relationships/image" Target="../media/image25.png"/><Relationship Id="rId7" Type="http://schemas.openxmlformats.org/officeDocument/2006/relationships/image" Target="../media/image2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11.png"/><Relationship Id="rId6" Type="http://schemas.openxmlformats.org/officeDocument/2006/relationships/image" Target="../media/image19.png"/><Relationship Id="rId7"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9.png"/><Relationship Id="rId4" Type="http://schemas.openxmlformats.org/officeDocument/2006/relationships/image" Target="../media/image17.png"/><Relationship Id="rId5" Type="http://schemas.openxmlformats.org/officeDocument/2006/relationships/image" Target="../media/image15.png"/><Relationship Id="rId6"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28.png"/><Relationship Id="rId4" Type="http://schemas.openxmlformats.org/officeDocument/2006/relationships/image" Target="../media/image18.png"/><Relationship Id="rId5" Type="http://schemas.openxmlformats.org/officeDocument/2006/relationships/image" Target="../media/image7.png"/><Relationship Id="rId6" Type="http://schemas.openxmlformats.org/officeDocument/2006/relationships/image" Target="../media/image6.png"/><Relationship Id="rId7"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28.png"/><Relationship Id="rId5" Type="http://schemas.openxmlformats.org/officeDocument/2006/relationships/image" Target="../media/image18.png"/><Relationship Id="rId6" Type="http://schemas.openxmlformats.org/officeDocument/2006/relationships/image" Target="../media/image6.png"/><Relationship Id="rId7"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17.png"/><Relationship Id="rId5"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35.png"/><Relationship Id="rId4" Type="http://schemas.openxmlformats.org/officeDocument/2006/relationships/image" Target="../media/image7.png"/><Relationship Id="rId5"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36.png"/><Relationship Id="rId4" Type="http://schemas.openxmlformats.org/officeDocument/2006/relationships/image" Target="../media/image7.png"/><Relationship Id="rId5"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26.png"/><Relationship Id="rId5"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6.png"/><Relationship Id="rId6"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7.png"/><Relationship Id="rId4" Type="http://schemas.openxmlformats.org/officeDocument/2006/relationships/image" Target="../media/image26.png"/><Relationship Id="rId5" Type="http://schemas.openxmlformats.org/officeDocument/2006/relationships/image" Target="../media/image3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7.png"/><Relationship Id="rId4" Type="http://schemas.openxmlformats.org/officeDocument/2006/relationships/image" Target="../media/image26.png"/><Relationship Id="rId5"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7.png"/><Relationship Id="rId4" Type="http://schemas.openxmlformats.org/officeDocument/2006/relationships/image" Target="../media/image26.png"/><Relationship Id="rId5" Type="http://schemas.openxmlformats.org/officeDocument/2006/relationships/image" Target="../media/image3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7.png"/><Relationship Id="rId4" Type="http://schemas.openxmlformats.org/officeDocument/2006/relationships/image" Target="../media/image26.png"/><Relationship Id="rId5" Type="http://schemas.openxmlformats.org/officeDocument/2006/relationships/image" Target="../media/image3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10.png"/><Relationship Id="rId4" Type="http://schemas.openxmlformats.org/officeDocument/2006/relationships/hyperlink" Target="https://www.youtube.com/watch?v=UodGwjzAHGI" TargetMode="External"/><Relationship Id="rId5" Type="http://schemas.openxmlformats.org/officeDocument/2006/relationships/image" Target="../media/image7.png"/><Relationship Id="rId6" Type="http://schemas.openxmlformats.org/officeDocument/2006/relationships/hyperlink" Target="http://www.youtube.com/watch?v=UodGwjzAHGI" TargetMode="External"/><Relationship Id="rId7" Type="http://schemas.openxmlformats.org/officeDocument/2006/relationships/image" Target="../media/image32.jpg"/><Relationship Id="rId8"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21.png"/><Relationship Id="rId5" Type="http://schemas.openxmlformats.org/officeDocument/2006/relationships/image" Target="../media/image19.png"/><Relationship Id="rId6"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21.png"/><Relationship Id="rId5" Type="http://schemas.openxmlformats.org/officeDocument/2006/relationships/image" Target="../media/image19.png"/><Relationship Id="rId6"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5.png"/><Relationship Id="rId5" Type="http://schemas.openxmlformats.org/officeDocument/2006/relationships/image" Target="../media/image12.png"/><Relationship Id="rId6"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5.png"/><Relationship Id="rId5" Type="http://schemas.openxmlformats.org/officeDocument/2006/relationships/image" Target="../media/image12.png"/><Relationship Id="rId6"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11.png"/><Relationship Id="rId6" Type="http://schemas.openxmlformats.org/officeDocument/2006/relationships/image" Target="../media/image17.png"/><Relationship Id="rId7"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6.png"/><Relationship Id="rId5" Type="http://schemas.openxmlformats.org/officeDocument/2006/relationships/image" Target="../media/image14.png"/><Relationship Id="rId6" Type="http://schemas.openxmlformats.org/officeDocument/2006/relationships/image" Target="../media/image3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6.png"/><Relationship Id="rId5" Type="http://schemas.openxmlformats.org/officeDocument/2006/relationships/image" Target="../media/image14.png"/><Relationship Id="rId6"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grpSp>
        <p:nvGrpSpPr>
          <p:cNvPr id="54" name="Google Shape;54;p13"/>
          <p:cNvGrpSpPr/>
          <p:nvPr/>
        </p:nvGrpSpPr>
        <p:grpSpPr>
          <a:xfrm>
            <a:off x="-795563" y="-525500"/>
            <a:ext cx="10725830" cy="6194503"/>
            <a:chOff x="0" y="0"/>
            <a:chExt cx="27658148" cy="15973449"/>
          </a:xfrm>
        </p:grpSpPr>
        <p:sp>
          <p:nvSpPr>
            <p:cNvPr id="55" name="Google Shape;55;p13"/>
            <p:cNvSpPr/>
            <p:nvPr/>
          </p:nvSpPr>
          <p:spPr>
            <a:xfrm rot="5400000">
              <a:off x="18615233" y="8448407"/>
              <a:ext cx="13222916" cy="1827167"/>
            </a:xfrm>
            <a:custGeom>
              <a:rect b="b" l="l" r="r" t="t"/>
              <a:pathLst>
                <a:path extrusionOk="0" h="1827167" w="13222916">
                  <a:moveTo>
                    <a:pt x="0" y="0"/>
                  </a:moveTo>
                  <a:lnTo>
                    <a:pt x="13222915" y="0"/>
                  </a:lnTo>
                  <a:lnTo>
                    <a:pt x="13222915" y="1827166"/>
                  </a:lnTo>
                  <a:lnTo>
                    <a:pt x="0" y="1827166"/>
                  </a:lnTo>
                  <a:lnTo>
                    <a:pt x="0" y="0"/>
                  </a:lnTo>
                  <a:close/>
                </a:path>
              </a:pathLst>
            </a:custGeom>
            <a:blipFill rotWithShape="1">
              <a:blip r:embed="rId3">
                <a:alphaModFix/>
              </a:blip>
              <a:stretch>
                <a:fillRect b="0" l="0" r="0" t="0"/>
              </a:stretch>
            </a:blipFill>
            <a:ln>
              <a:noFill/>
            </a:ln>
          </p:spPr>
        </p:sp>
        <p:sp>
          <p:nvSpPr>
            <p:cNvPr id="56" name="Google Shape;56;p13"/>
            <p:cNvSpPr/>
            <p:nvPr/>
          </p:nvSpPr>
          <p:spPr>
            <a:xfrm rot="10800000">
              <a:off x="14435232" y="12985476"/>
              <a:ext cx="13222916" cy="1827167"/>
            </a:xfrm>
            <a:custGeom>
              <a:rect b="b" l="l" r="r" t="t"/>
              <a:pathLst>
                <a:path extrusionOk="0" h="1827167" w="13222916">
                  <a:moveTo>
                    <a:pt x="0" y="0"/>
                  </a:moveTo>
                  <a:lnTo>
                    <a:pt x="13222915" y="0"/>
                  </a:lnTo>
                  <a:lnTo>
                    <a:pt x="13222915" y="1827167"/>
                  </a:lnTo>
                  <a:lnTo>
                    <a:pt x="0" y="1827167"/>
                  </a:lnTo>
                  <a:lnTo>
                    <a:pt x="0" y="0"/>
                  </a:lnTo>
                  <a:close/>
                </a:path>
              </a:pathLst>
            </a:custGeom>
            <a:blipFill rotWithShape="1">
              <a:blip r:embed="rId3">
                <a:alphaModFix/>
              </a:blip>
              <a:stretch>
                <a:fillRect b="0" l="0" r="0" t="0"/>
              </a:stretch>
            </a:blipFill>
            <a:ln>
              <a:noFill/>
            </a:ln>
          </p:spPr>
        </p:sp>
        <p:sp>
          <p:nvSpPr>
            <p:cNvPr id="57" name="Google Shape;57;p13"/>
            <p:cNvSpPr/>
            <p:nvPr/>
          </p:nvSpPr>
          <p:spPr>
            <a:xfrm rot="-5400000">
              <a:off x="-4249990" y="5793279"/>
              <a:ext cx="13444318" cy="1857760"/>
            </a:xfrm>
            <a:custGeom>
              <a:rect b="b" l="l" r="r" t="t"/>
              <a:pathLst>
                <a:path extrusionOk="0" h="1857760" w="13444318">
                  <a:moveTo>
                    <a:pt x="0" y="0"/>
                  </a:moveTo>
                  <a:lnTo>
                    <a:pt x="13444317" y="0"/>
                  </a:lnTo>
                  <a:lnTo>
                    <a:pt x="13444317" y="1857760"/>
                  </a:lnTo>
                  <a:lnTo>
                    <a:pt x="0" y="1857760"/>
                  </a:lnTo>
                  <a:lnTo>
                    <a:pt x="0" y="0"/>
                  </a:lnTo>
                  <a:close/>
                </a:path>
              </a:pathLst>
            </a:custGeom>
            <a:blipFill rotWithShape="1">
              <a:blip r:embed="rId3">
                <a:alphaModFix/>
              </a:blip>
              <a:stretch>
                <a:fillRect b="0" l="0" r="0" t="0"/>
              </a:stretch>
            </a:blipFill>
            <a:ln>
              <a:noFill/>
            </a:ln>
          </p:spPr>
        </p:sp>
        <p:sp>
          <p:nvSpPr>
            <p:cNvPr id="58" name="Google Shape;58;p13"/>
            <p:cNvSpPr/>
            <p:nvPr/>
          </p:nvSpPr>
          <p:spPr>
            <a:xfrm>
              <a:off x="0" y="1180241"/>
              <a:ext cx="13444318" cy="1857760"/>
            </a:xfrm>
            <a:custGeom>
              <a:rect b="b" l="l" r="r" t="t"/>
              <a:pathLst>
                <a:path extrusionOk="0" h="1857760" w="13444318">
                  <a:moveTo>
                    <a:pt x="0" y="0"/>
                  </a:moveTo>
                  <a:lnTo>
                    <a:pt x="13444318" y="0"/>
                  </a:lnTo>
                  <a:lnTo>
                    <a:pt x="13444318" y="1857760"/>
                  </a:lnTo>
                  <a:lnTo>
                    <a:pt x="0" y="1857760"/>
                  </a:lnTo>
                  <a:lnTo>
                    <a:pt x="0" y="0"/>
                  </a:lnTo>
                  <a:close/>
                </a:path>
              </a:pathLst>
            </a:custGeom>
            <a:blipFill rotWithShape="1">
              <a:blip r:embed="rId3">
                <a:alphaModFix/>
              </a:blip>
              <a:stretch>
                <a:fillRect b="0" l="0" r="0" t="0"/>
              </a:stretch>
            </a:blipFill>
            <a:ln>
              <a:noFill/>
            </a:ln>
          </p:spPr>
        </p:sp>
        <p:sp>
          <p:nvSpPr>
            <p:cNvPr id="59" name="Google Shape;59;p13"/>
            <p:cNvSpPr/>
            <p:nvPr/>
          </p:nvSpPr>
          <p:spPr>
            <a:xfrm>
              <a:off x="18680824" y="613757"/>
              <a:ext cx="8294766" cy="1857760"/>
            </a:xfrm>
            <a:custGeom>
              <a:rect b="b" l="l" r="r" t="t"/>
              <a:pathLst>
                <a:path extrusionOk="0" h="1857760" w="8294766">
                  <a:moveTo>
                    <a:pt x="0" y="0"/>
                  </a:moveTo>
                  <a:lnTo>
                    <a:pt x="8294766" y="0"/>
                  </a:lnTo>
                  <a:lnTo>
                    <a:pt x="8294766" y="1857761"/>
                  </a:lnTo>
                  <a:lnTo>
                    <a:pt x="0" y="1857761"/>
                  </a:lnTo>
                  <a:lnTo>
                    <a:pt x="0" y="0"/>
                  </a:lnTo>
                  <a:close/>
                </a:path>
              </a:pathLst>
            </a:custGeom>
            <a:blipFill rotWithShape="1">
              <a:blip r:embed="rId3">
                <a:alphaModFix/>
              </a:blip>
              <a:stretch>
                <a:fillRect b="0" l="-62079" r="0" t="0"/>
              </a:stretch>
            </a:blipFill>
            <a:ln>
              <a:noFill/>
            </a:ln>
          </p:spPr>
        </p:sp>
        <p:sp>
          <p:nvSpPr>
            <p:cNvPr id="60" name="Google Shape;60;p13"/>
            <p:cNvSpPr/>
            <p:nvPr/>
          </p:nvSpPr>
          <p:spPr>
            <a:xfrm rot="10800000">
              <a:off x="7400281" y="12970180"/>
              <a:ext cx="8294766" cy="1857760"/>
            </a:xfrm>
            <a:custGeom>
              <a:rect b="b" l="l" r="r" t="t"/>
              <a:pathLst>
                <a:path extrusionOk="0" h="1857760" w="8294766">
                  <a:moveTo>
                    <a:pt x="0" y="0"/>
                  </a:moveTo>
                  <a:lnTo>
                    <a:pt x="8294766" y="0"/>
                  </a:lnTo>
                  <a:lnTo>
                    <a:pt x="8294766" y="1857760"/>
                  </a:lnTo>
                  <a:lnTo>
                    <a:pt x="0" y="1857760"/>
                  </a:lnTo>
                  <a:lnTo>
                    <a:pt x="0" y="0"/>
                  </a:lnTo>
                  <a:close/>
                </a:path>
              </a:pathLst>
            </a:custGeom>
            <a:blipFill rotWithShape="1">
              <a:blip r:embed="rId3">
                <a:alphaModFix/>
              </a:blip>
              <a:stretch>
                <a:fillRect b="0" l="-62079" r="0" t="0"/>
              </a:stretch>
            </a:blipFill>
            <a:ln>
              <a:noFill/>
            </a:ln>
          </p:spPr>
        </p:sp>
        <p:sp>
          <p:nvSpPr>
            <p:cNvPr id="61" name="Google Shape;61;p13"/>
            <p:cNvSpPr/>
            <p:nvPr/>
          </p:nvSpPr>
          <p:spPr>
            <a:xfrm rot="10800000">
              <a:off x="2700621" y="14115688"/>
              <a:ext cx="8294766" cy="1857760"/>
            </a:xfrm>
            <a:custGeom>
              <a:rect b="b" l="l" r="r" t="t"/>
              <a:pathLst>
                <a:path extrusionOk="0" h="1857760" w="8294766">
                  <a:moveTo>
                    <a:pt x="0" y="0"/>
                  </a:moveTo>
                  <a:lnTo>
                    <a:pt x="8294766" y="0"/>
                  </a:lnTo>
                  <a:lnTo>
                    <a:pt x="8294766" y="1857760"/>
                  </a:lnTo>
                  <a:lnTo>
                    <a:pt x="0" y="1857760"/>
                  </a:lnTo>
                  <a:lnTo>
                    <a:pt x="0" y="0"/>
                  </a:lnTo>
                  <a:close/>
                </a:path>
              </a:pathLst>
            </a:custGeom>
            <a:blipFill rotWithShape="1">
              <a:blip r:embed="rId3">
                <a:alphaModFix/>
              </a:blip>
              <a:stretch>
                <a:fillRect b="0" l="-62079" r="0" t="0"/>
              </a:stretch>
            </a:blipFill>
            <a:ln>
              <a:noFill/>
            </a:ln>
          </p:spPr>
        </p:sp>
        <p:sp>
          <p:nvSpPr>
            <p:cNvPr id="62" name="Google Shape;62;p13"/>
            <p:cNvSpPr/>
            <p:nvPr/>
          </p:nvSpPr>
          <p:spPr>
            <a:xfrm>
              <a:off x="15720447" y="38100"/>
              <a:ext cx="8294766" cy="1857760"/>
            </a:xfrm>
            <a:custGeom>
              <a:rect b="b" l="l" r="r" t="t"/>
              <a:pathLst>
                <a:path extrusionOk="0" h="1857760" w="8294766">
                  <a:moveTo>
                    <a:pt x="0" y="0"/>
                  </a:moveTo>
                  <a:lnTo>
                    <a:pt x="8294765" y="0"/>
                  </a:lnTo>
                  <a:lnTo>
                    <a:pt x="8294765" y="1857760"/>
                  </a:lnTo>
                  <a:lnTo>
                    <a:pt x="0" y="1857760"/>
                  </a:lnTo>
                  <a:lnTo>
                    <a:pt x="0" y="0"/>
                  </a:lnTo>
                  <a:close/>
                </a:path>
              </a:pathLst>
            </a:custGeom>
            <a:blipFill rotWithShape="1">
              <a:blip r:embed="rId3">
                <a:alphaModFix/>
              </a:blip>
              <a:stretch>
                <a:fillRect b="0" l="-62079" r="0" t="0"/>
              </a:stretch>
            </a:blipFill>
            <a:ln>
              <a:noFill/>
            </a:ln>
          </p:spPr>
        </p:sp>
      </p:grpSp>
      <p:sp>
        <p:nvSpPr>
          <p:cNvPr id="63" name="Google Shape;63;p13"/>
          <p:cNvSpPr/>
          <p:nvPr/>
        </p:nvSpPr>
        <p:spPr>
          <a:xfrm>
            <a:off x="7408731" y="3265320"/>
            <a:ext cx="803215" cy="944559"/>
          </a:xfrm>
          <a:custGeom>
            <a:rect b="b" l="l" r="r" t="t"/>
            <a:pathLst>
              <a:path extrusionOk="0" h="1889119" w="1606431">
                <a:moveTo>
                  <a:pt x="0" y="0"/>
                </a:moveTo>
                <a:lnTo>
                  <a:pt x="1606431" y="0"/>
                </a:lnTo>
                <a:lnTo>
                  <a:pt x="1606431" y="1889119"/>
                </a:lnTo>
                <a:lnTo>
                  <a:pt x="0" y="1889119"/>
                </a:lnTo>
                <a:lnTo>
                  <a:pt x="0" y="0"/>
                </a:lnTo>
                <a:close/>
              </a:path>
            </a:pathLst>
          </a:custGeom>
          <a:blipFill rotWithShape="1">
            <a:blip r:embed="rId4">
              <a:alphaModFix/>
            </a:blip>
            <a:stretch>
              <a:fillRect b="0" l="0" r="0" t="0"/>
            </a:stretch>
          </a:blipFill>
          <a:ln>
            <a:noFill/>
          </a:ln>
        </p:spPr>
      </p:sp>
      <p:sp>
        <p:nvSpPr>
          <p:cNvPr id="64" name="Google Shape;64;p13"/>
          <p:cNvSpPr txBox="1"/>
          <p:nvPr/>
        </p:nvSpPr>
        <p:spPr>
          <a:xfrm>
            <a:off x="2182708" y="1638240"/>
            <a:ext cx="4764600" cy="1562700"/>
          </a:xfrm>
          <a:prstGeom prst="rect">
            <a:avLst/>
          </a:prstGeom>
          <a:noFill/>
          <a:ln>
            <a:noFill/>
          </a:ln>
        </p:spPr>
        <p:txBody>
          <a:bodyPr anchorCtr="0" anchor="t" bIns="0" lIns="0" spcFirstLastPara="1" rIns="0" wrap="square" tIns="0">
            <a:spAutoFit/>
          </a:bodyPr>
          <a:lstStyle/>
          <a:p>
            <a:pPr indent="0" lvl="0" marL="0" marR="0" rtl="0" algn="ctr">
              <a:lnSpc>
                <a:spcPct val="93999"/>
              </a:lnSpc>
              <a:spcBef>
                <a:spcPts val="0"/>
              </a:spcBef>
              <a:spcAft>
                <a:spcPts val="0"/>
              </a:spcAft>
              <a:buNone/>
            </a:pPr>
            <a:r>
              <a:rPr b="1" lang="en" sz="10800">
                <a:solidFill>
                  <a:srgbClr val="353535"/>
                </a:solidFill>
                <a:latin typeface="DM Sans"/>
                <a:ea typeface="DM Sans"/>
                <a:cs typeface="DM Sans"/>
                <a:sym typeface="DM Sans"/>
              </a:rPr>
              <a:t>T</a:t>
            </a:r>
            <a:r>
              <a:rPr b="1" lang="en" sz="10800">
                <a:solidFill>
                  <a:srgbClr val="353535"/>
                </a:solidFill>
                <a:latin typeface="DM Sans"/>
                <a:ea typeface="DM Sans"/>
                <a:cs typeface="DM Sans"/>
                <a:sym typeface="DM Sans"/>
              </a:rPr>
              <a:t>urno</a:t>
            </a:r>
            <a:endParaRPr b="1" sz="2500">
              <a:solidFill>
                <a:srgbClr val="353535"/>
              </a:solidFill>
              <a:latin typeface="DM Sans"/>
              <a:ea typeface="DM Sans"/>
              <a:cs typeface="DM Sans"/>
              <a:sym typeface="DM Sans"/>
            </a:endParaRPr>
          </a:p>
        </p:txBody>
      </p:sp>
      <p:sp>
        <p:nvSpPr>
          <p:cNvPr id="65" name="Google Shape;65;p13"/>
          <p:cNvSpPr txBox="1"/>
          <p:nvPr/>
        </p:nvSpPr>
        <p:spPr>
          <a:xfrm>
            <a:off x="1881215" y="3598445"/>
            <a:ext cx="5367600" cy="2154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
                <a:solidFill>
                  <a:srgbClr val="514847"/>
                </a:solidFill>
                <a:latin typeface="DM Sans Light"/>
                <a:ea typeface="DM Sans Light"/>
                <a:cs typeface="DM Sans Light"/>
                <a:sym typeface="DM Sans Light"/>
              </a:rPr>
              <a:t>Nazanin, Cecilia, Pedro, Malina</a:t>
            </a:r>
            <a:endParaRPr sz="400">
              <a:latin typeface="DM Sans Light"/>
              <a:ea typeface="DM Sans Light"/>
              <a:cs typeface="DM Sans Light"/>
              <a:sym typeface="DM Sans Light"/>
            </a:endParaRPr>
          </a:p>
        </p:txBody>
      </p:sp>
      <p:sp>
        <p:nvSpPr>
          <p:cNvPr id="66" name="Google Shape;66;p13"/>
          <p:cNvSpPr/>
          <p:nvPr/>
        </p:nvSpPr>
        <p:spPr>
          <a:xfrm rot="4674315">
            <a:off x="4233507" y="1163696"/>
            <a:ext cx="663012" cy="1241665"/>
          </a:xfrm>
          <a:custGeom>
            <a:rect b="b" l="l" r="r" t="t"/>
            <a:pathLst>
              <a:path extrusionOk="0" h="2489906" w="1323050">
                <a:moveTo>
                  <a:pt x="0" y="0"/>
                </a:moveTo>
                <a:lnTo>
                  <a:pt x="1323049" y="0"/>
                </a:lnTo>
                <a:lnTo>
                  <a:pt x="1323049" y="2489906"/>
                </a:lnTo>
                <a:lnTo>
                  <a:pt x="0" y="2489906"/>
                </a:lnTo>
                <a:lnTo>
                  <a:pt x="0" y="0"/>
                </a:lnTo>
                <a:close/>
              </a:path>
            </a:pathLst>
          </a:custGeom>
          <a:blipFill rotWithShape="1">
            <a:blip r:embed="rId5">
              <a:alphaModFix/>
            </a:blip>
            <a:stretch>
              <a:fillRect b="0" l="0" r="0" t="0"/>
            </a:stretch>
          </a:blipFill>
          <a:ln>
            <a:noFill/>
          </a:ln>
        </p:spPr>
      </p:sp>
      <p:sp>
        <p:nvSpPr>
          <p:cNvPr id="67" name="Google Shape;67;p13"/>
          <p:cNvSpPr/>
          <p:nvPr/>
        </p:nvSpPr>
        <p:spPr>
          <a:xfrm>
            <a:off x="1011324" y="826965"/>
            <a:ext cx="760542" cy="894376"/>
          </a:xfrm>
          <a:custGeom>
            <a:rect b="b" l="l" r="r" t="t"/>
            <a:pathLst>
              <a:path extrusionOk="0" h="1788753" w="1521083">
                <a:moveTo>
                  <a:pt x="0" y="0"/>
                </a:moveTo>
                <a:lnTo>
                  <a:pt x="1521084" y="0"/>
                </a:lnTo>
                <a:lnTo>
                  <a:pt x="1521084" y="1788753"/>
                </a:lnTo>
                <a:lnTo>
                  <a:pt x="0" y="1788753"/>
                </a:lnTo>
                <a:lnTo>
                  <a:pt x="0" y="0"/>
                </a:lnTo>
                <a:close/>
              </a:path>
            </a:pathLst>
          </a:custGeom>
          <a:blipFill rotWithShape="1">
            <a:blip r:embed="rId4">
              <a:alphaModFix/>
            </a:blip>
            <a:stretch>
              <a:fillRect b="0" l="0" r="0" t="0"/>
            </a:stretch>
          </a:blipFill>
          <a:ln>
            <a:noFill/>
          </a:ln>
        </p:spPr>
      </p:sp>
      <p:sp>
        <p:nvSpPr>
          <p:cNvPr id="68" name="Google Shape;68;p13"/>
          <p:cNvSpPr txBox="1"/>
          <p:nvPr/>
        </p:nvSpPr>
        <p:spPr>
          <a:xfrm>
            <a:off x="1885890" y="2968445"/>
            <a:ext cx="5367600" cy="338700"/>
          </a:xfrm>
          <a:prstGeom prst="rect">
            <a:avLst/>
          </a:prstGeom>
          <a:noFill/>
          <a:ln>
            <a:noFill/>
          </a:ln>
        </p:spPr>
        <p:txBody>
          <a:bodyPr anchorCtr="0" anchor="t" bIns="0" lIns="0" spcFirstLastPara="1" rIns="0" wrap="square" tIns="0">
            <a:spAutoFit/>
          </a:bodyPr>
          <a:lstStyle/>
          <a:p>
            <a:pPr indent="0" lvl="0" marL="0" rtl="0" algn="ctr">
              <a:lnSpc>
                <a:spcPct val="115000"/>
              </a:lnSpc>
              <a:spcBef>
                <a:spcPts val="0"/>
              </a:spcBef>
              <a:spcAft>
                <a:spcPts val="0"/>
              </a:spcAft>
              <a:buSzPts val="1100"/>
              <a:buNone/>
            </a:pPr>
            <a:r>
              <a:rPr lang="en" sz="2200">
                <a:solidFill>
                  <a:srgbClr val="514847"/>
                </a:solidFill>
                <a:latin typeface="DM Sans SemiBold"/>
                <a:ea typeface="DM Sans SemiBold"/>
                <a:cs typeface="DM Sans SemiBold"/>
                <a:sym typeface="DM Sans SemiBold"/>
              </a:rPr>
              <a:t>Break Cycles, Build Habits</a:t>
            </a:r>
            <a:endParaRPr sz="2200">
              <a:solidFill>
                <a:srgbClr val="514847"/>
              </a:solidFill>
              <a:latin typeface="DM Sans SemiBold"/>
              <a:ea typeface="DM Sans SemiBold"/>
              <a:cs typeface="DM Sans SemiBold"/>
              <a:sym typeface="DM Sans SemiBold"/>
            </a:endParaRPr>
          </a:p>
        </p:txBody>
      </p:sp>
      <p:pic>
        <p:nvPicPr>
          <p:cNvPr id="69" name="Google Shape;69;p13"/>
          <p:cNvPicPr preferRelativeResize="0"/>
          <p:nvPr/>
        </p:nvPicPr>
        <p:blipFill>
          <a:blip r:embed="rId6">
            <a:alphaModFix/>
          </a:blip>
          <a:stretch>
            <a:fillRect/>
          </a:stretch>
        </p:blipFill>
        <p:spPr>
          <a:xfrm rot="757203">
            <a:off x="7223839" y="3229750"/>
            <a:ext cx="1173000" cy="1015711"/>
          </a:xfrm>
          <a:prstGeom prst="rect">
            <a:avLst/>
          </a:prstGeom>
          <a:noFill/>
          <a:ln>
            <a:noFill/>
          </a:ln>
        </p:spPr>
      </p:pic>
      <p:pic>
        <p:nvPicPr>
          <p:cNvPr id="70" name="Google Shape;70;p13"/>
          <p:cNvPicPr preferRelativeResize="0"/>
          <p:nvPr/>
        </p:nvPicPr>
        <p:blipFill>
          <a:blip r:embed="rId6">
            <a:alphaModFix/>
          </a:blip>
          <a:stretch>
            <a:fillRect/>
          </a:stretch>
        </p:blipFill>
        <p:spPr>
          <a:xfrm rot="1513605">
            <a:off x="805100" y="766312"/>
            <a:ext cx="1173000" cy="101570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2"/>
          <p:cNvSpPr/>
          <p:nvPr/>
        </p:nvSpPr>
        <p:spPr>
          <a:xfrm rot="5400000">
            <a:off x="6356070" y="2696139"/>
            <a:ext cx="5063224" cy="699646"/>
          </a:xfrm>
          <a:custGeom>
            <a:rect b="b" l="l" r="r" t="t"/>
            <a:pathLst>
              <a:path extrusionOk="0" h="1399291" w="10126448">
                <a:moveTo>
                  <a:pt x="0" y="0"/>
                </a:moveTo>
                <a:lnTo>
                  <a:pt x="10126447" y="0"/>
                </a:lnTo>
                <a:lnTo>
                  <a:pt x="10126447" y="1399291"/>
                </a:lnTo>
                <a:lnTo>
                  <a:pt x="0" y="1399291"/>
                </a:lnTo>
                <a:lnTo>
                  <a:pt x="0" y="0"/>
                </a:lnTo>
                <a:close/>
              </a:path>
            </a:pathLst>
          </a:custGeom>
          <a:blipFill rotWithShape="1">
            <a:blip r:embed="rId3">
              <a:alphaModFix/>
            </a:blip>
            <a:stretch>
              <a:fillRect b="0" l="0" r="0" t="0"/>
            </a:stretch>
          </a:blipFill>
          <a:ln>
            <a:noFill/>
          </a:ln>
        </p:spPr>
      </p:sp>
      <p:sp>
        <p:nvSpPr>
          <p:cNvPr id="202" name="Google Shape;202;p22"/>
          <p:cNvSpPr/>
          <p:nvPr/>
        </p:nvSpPr>
        <p:spPr>
          <a:xfrm rot="10800000">
            <a:off x="4256123" y="1257610"/>
            <a:ext cx="2618275" cy="1046740"/>
          </a:xfrm>
          <a:custGeom>
            <a:rect b="b" l="l" r="r" t="t"/>
            <a:pathLst>
              <a:path extrusionOk="0" h="2093479" w="5236550">
                <a:moveTo>
                  <a:pt x="0" y="0"/>
                </a:moveTo>
                <a:lnTo>
                  <a:pt x="5236550" y="0"/>
                </a:lnTo>
                <a:lnTo>
                  <a:pt x="5236550" y="2093479"/>
                </a:lnTo>
                <a:lnTo>
                  <a:pt x="0" y="2093479"/>
                </a:lnTo>
                <a:lnTo>
                  <a:pt x="0" y="0"/>
                </a:lnTo>
                <a:close/>
              </a:path>
            </a:pathLst>
          </a:custGeom>
          <a:blipFill rotWithShape="1">
            <a:blip r:embed="rId4">
              <a:alphaModFix/>
            </a:blip>
            <a:stretch>
              <a:fillRect b="0" l="0" r="0" t="0"/>
            </a:stretch>
          </a:blipFill>
          <a:ln>
            <a:noFill/>
          </a:ln>
        </p:spPr>
      </p:sp>
      <p:sp>
        <p:nvSpPr>
          <p:cNvPr id="203" name="Google Shape;203;p22"/>
          <p:cNvSpPr txBox="1"/>
          <p:nvPr/>
        </p:nvSpPr>
        <p:spPr>
          <a:xfrm>
            <a:off x="2036963" y="1303825"/>
            <a:ext cx="7056600" cy="9543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 sz="6200">
                <a:latin typeface="DM Sans SemiBold"/>
                <a:ea typeface="DM Sans SemiBold"/>
                <a:cs typeface="DM Sans SemiBold"/>
                <a:sym typeface="DM Sans SemiBold"/>
              </a:rPr>
              <a:t>Habitify</a:t>
            </a:r>
            <a:endParaRPr sz="300">
              <a:latin typeface="DM Sans SemiBold"/>
              <a:ea typeface="DM Sans SemiBold"/>
              <a:cs typeface="DM Sans SemiBold"/>
              <a:sym typeface="DM Sans SemiBold"/>
            </a:endParaRPr>
          </a:p>
        </p:txBody>
      </p:sp>
      <p:sp>
        <p:nvSpPr>
          <p:cNvPr id="204" name="Google Shape;204;p22"/>
          <p:cNvSpPr/>
          <p:nvPr/>
        </p:nvSpPr>
        <p:spPr>
          <a:xfrm rot="-5400000">
            <a:off x="-1676018" y="3853000"/>
            <a:ext cx="3733609" cy="774760"/>
          </a:xfrm>
          <a:custGeom>
            <a:rect b="b" l="l" r="r" t="t"/>
            <a:pathLst>
              <a:path extrusionOk="0" h="1549519" w="7467218">
                <a:moveTo>
                  <a:pt x="0" y="0"/>
                </a:moveTo>
                <a:lnTo>
                  <a:pt x="7467218" y="0"/>
                </a:lnTo>
                <a:lnTo>
                  <a:pt x="7467218" y="1549519"/>
                </a:lnTo>
                <a:lnTo>
                  <a:pt x="0" y="1549519"/>
                </a:lnTo>
                <a:lnTo>
                  <a:pt x="0" y="0"/>
                </a:lnTo>
                <a:close/>
              </a:path>
            </a:pathLst>
          </a:custGeom>
          <a:blipFill rotWithShape="1">
            <a:blip r:embed="rId3">
              <a:alphaModFix/>
            </a:blip>
            <a:stretch>
              <a:fillRect b="0" l="-50168" r="0" t="0"/>
            </a:stretch>
          </a:blipFill>
          <a:ln>
            <a:noFill/>
          </a:ln>
        </p:spPr>
      </p:sp>
      <p:sp>
        <p:nvSpPr>
          <p:cNvPr id="205" name="Google Shape;205;p22"/>
          <p:cNvSpPr/>
          <p:nvPr/>
        </p:nvSpPr>
        <p:spPr>
          <a:xfrm>
            <a:off x="-196593" y="0"/>
            <a:ext cx="5606814" cy="774760"/>
          </a:xfrm>
          <a:custGeom>
            <a:rect b="b" l="l" r="r" t="t"/>
            <a:pathLst>
              <a:path extrusionOk="0" h="1549519" w="11213627">
                <a:moveTo>
                  <a:pt x="0" y="0"/>
                </a:moveTo>
                <a:lnTo>
                  <a:pt x="11213628" y="0"/>
                </a:lnTo>
                <a:lnTo>
                  <a:pt x="11213628" y="1549519"/>
                </a:lnTo>
                <a:lnTo>
                  <a:pt x="0" y="1549519"/>
                </a:lnTo>
                <a:lnTo>
                  <a:pt x="0" y="0"/>
                </a:lnTo>
                <a:close/>
              </a:path>
            </a:pathLst>
          </a:custGeom>
          <a:blipFill rotWithShape="1">
            <a:blip r:embed="rId3">
              <a:alphaModFix/>
            </a:blip>
            <a:stretch>
              <a:fillRect b="0" l="0" r="0" t="0"/>
            </a:stretch>
          </a:blipFill>
          <a:ln>
            <a:noFill/>
          </a:ln>
        </p:spPr>
      </p:sp>
      <p:sp>
        <p:nvSpPr>
          <p:cNvPr id="206" name="Google Shape;206;p22"/>
          <p:cNvSpPr txBox="1"/>
          <p:nvPr/>
        </p:nvSpPr>
        <p:spPr>
          <a:xfrm>
            <a:off x="3564085" y="2571762"/>
            <a:ext cx="1640100" cy="307800"/>
          </a:xfrm>
          <a:prstGeom prst="rect">
            <a:avLst/>
          </a:prstGeom>
          <a:noFill/>
          <a:ln>
            <a:noFill/>
          </a:ln>
        </p:spPr>
        <p:txBody>
          <a:bodyPr anchorCtr="0" anchor="t" bIns="0" lIns="0" spcFirstLastPara="1" rIns="0" wrap="square" tIns="0">
            <a:spAutoFit/>
          </a:bodyPr>
          <a:lstStyle/>
          <a:p>
            <a:pPr indent="0" lvl="0" marL="0" marR="0" rtl="0" algn="l">
              <a:lnSpc>
                <a:spcPct val="139984"/>
              </a:lnSpc>
              <a:spcBef>
                <a:spcPts val="0"/>
              </a:spcBef>
              <a:spcAft>
                <a:spcPts val="0"/>
              </a:spcAft>
              <a:buNone/>
            </a:pPr>
            <a:r>
              <a:rPr lang="en" sz="2000">
                <a:latin typeface="DM Sans Medium"/>
                <a:ea typeface="DM Sans Medium"/>
                <a:cs typeface="DM Sans Medium"/>
                <a:sym typeface="DM Sans Medium"/>
              </a:rPr>
              <a:t>What Works</a:t>
            </a:r>
            <a:endParaRPr sz="200">
              <a:latin typeface="DM Sans Medium"/>
              <a:ea typeface="DM Sans Medium"/>
              <a:cs typeface="DM Sans Medium"/>
              <a:sym typeface="DM Sans Medium"/>
            </a:endParaRPr>
          </a:p>
        </p:txBody>
      </p:sp>
      <p:sp>
        <p:nvSpPr>
          <p:cNvPr id="207" name="Google Shape;207;p22"/>
          <p:cNvSpPr txBox="1"/>
          <p:nvPr/>
        </p:nvSpPr>
        <p:spPr>
          <a:xfrm>
            <a:off x="5899421" y="2578550"/>
            <a:ext cx="2481300" cy="307800"/>
          </a:xfrm>
          <a:prstGeom prst="rect">
            <a:avLst/>
          </a:prstGeom>
          <a:noFill/>
          <a:ln>
            <a:noFill/>
          </a:ln>
        </p:spPr>
        <p:txBody>
          <a:bodyPr anchorCtr="0" anchor="t" bIns="0" lIns="0" spcFirstLastPara="1" rIns="0" wrap="square" tIns="0">
            <a:spAutoFit/>
          </a:bodyPr>
          <a:lstStyle/>
          <a:p>
            <a:pPr indent="0" lvl="0" marL="0" marR="0" rtl="0" algn="l">
              <a:lnSpc>
                <a:spcPct val="139984"/>
              </a:lnSpc>
              <a:spcBef>
                <a:spcPts val="0"/>
              </a:spcBef>
              <a:spcAft>
                <a:spcPts val="0"/>
              </a:spcAft>
              <a:buNone/>
            </a:pPr>
            <a:r>
              <a:rPr lang="en" sz="2000">
                <a:latin typeface="DM Sans Medium"/>
                <a:ea typeface="DM Sans Medium"/>
                <a:cs typeface="DM Sans Medium"/>
                <a:sym typeface="DM Sans Medium"/>
              </a:rPr>
              <a:t>What Doesn’t Work</a:t>
            </a:r>
            <a:endParaRPr sz="200">
              <a:latin typeface="DM Sans Medium"/>
              <a:ea typeface="DM Sans Medium"/>
              <a:cs typeface="DM Sans Medium"/>
              <a:sym typeface="DM Sans Medium"/>
            </a:endParaRPr>
          </a:p>
        </p:txBody>
      </p:sp>
      <p:sp>
        <p:nvSpPr>
          <p:cNvPr id="208" name="Google Shape;208;p22"/>
          <p:cNvSpPr txBox="1"/>
          <p:nvPr/>
        </p:nvSpPr>
        <p:spPr>
          <a:xfrm>
            <a:off x="996558" y="2571762"/>
            <a:ext cx="1642200" cy="307800"/>
          </a:xfrm>
          <a:prstGeom prst="rect">
            <a:avLst/>
          </a:prstGeom>
          <a:noFill/>
          <a:ln>
            <a:noFill/>
          </a:ln>
        </p:spPr>
        <p:txBody>
          <a:bodyPr anchorCtr="0" anchor="t" bIns="0" lIns="0" spcFirstLastPara="1" rIns="0" wrap="square" tIns="0">
            <a:spAutoFit/>
          </a:bodyPr>
          <a:lstStyle/>
          <a:p>
            <a:pPr indent="0" lvl="0" marL="0" marR="0" rtl="0" algn="l">
              <a:lnSpc>
                <a:spcPct val="139984"/>
              </a:lnSpc>
              <a:spcBef>
                <a:spcPts val="0"/>
              </a:spcBef>
              <a:spcAft>
                <a:spcPts val="0"/>
              </a:spcAft>
              <a:buNone/>
            </a:pPr>
            <a:r>
              <a:rPr lang="en" sz="2000">
                <a:latin typeface="DM Sans Medium"/>
                <a:ea typeface="DM Sans Medium"/>
                <a:cs typeface="DM Sans Medium"/>
                <a:sym typeface="DM Sans Medium"/>
              </a:rPr>
              <a:t>Key Features</a:t>
            </a:r>
            <a:endParaRPr sz="200">
              <a:latin typeface="DM Sans Medium"/>
              <a:ea typeface="DM Sans Medium"/>
              <a:cs typeface="DM Sans Medium"/>
              <a:sym typeface="DM Sans Medium"/>
            </a:endParaRPr>
          </a:p>
        </p:txBody>
      </p:sp>
      <p:sp>
        <p:nvSpPr>
          <p:cNvPr id="209" name="Google Shape;209;p22"/>
          <p:cNvSpPr txBox="1"/>
          <p:nvPr/>
        </p:nvSpPr>
        <p:spPr>
          <a:xfrm>
            <a:off x="771050" y="2981275"/>
            <a:ext cx="2361900" cy="2065800"/>
          </a:xfrm>
          <a:prstGeom prst="rect">
            <a:avLst/>
          </a:prstGeom>
          <a:noFill/>
          <a:ln>
            <a:noFill/>
          </a:ln>
        </p:spPr>
        <p:txBody>
          <a:bodyPr anchorCtr="0" anchor="t" bIns="0" lIns="0" spcFirstLastPara="1" rIns="0" wrap="square" tIns="0">
            <a:spAutoFit/>
          </a:bodyPr>
          <a:lstStyle/>
          <a:p>
            <a:pPr indent="-273050" lvl="0" marL="457200" marR="0" rtl="0" algn="l">
              <a:lnSpc>
                <a:spcPct val="140009"/>
              </a:lnSpc>
              <a:spcBef>
                <a:spcPts val="0"/>
              </a:spcBef>
              <a:spcAft>
                <a:spcPts val="0"/>
              </a:spcAft>
              <a:buSzPts val="700"/>
              <a:buFont typeface="DM Sans"/>
              <a:buChar char="-"/>
            </a:pPr>
            <a:r>
              <a:rPr lang="en" sz="1100">
                <a:latin typeface="DM Sans"/>
                <a:ea typeface="DM Sans"/>
                <a:cs typeface="DM Sans"/>
                <a:sym typeface="DM Sans"/>
              </a:rPr>
              <a:t>Schedules goals exercises</a:t>
            </a:r>
            <a:endParaRPr sz="1100">
              <a:latin typeface="DM Sans"/>
              <a:ea typeface="DM Sans"/>
              <a:cs typeface="DM Sans"/>
              <a:sym typeface="DM Sans"/>
            </a:endParaRPr>
          </a:p>
          <a:p>
            <a:pPr indent="-273050" lvl="0" marL="457200" marR="0" rtl="0" algn="l">
              <a:lnSpc>
                <a:spcPct val="140009"/>
              </a:lnSpc>
              <a:spcBef>
                <a:spcPts val="0"/>
              </a:spcBef>
              <a:spcAft>
                <a:spcPts val="0"/>
              </a:spcAft>
              <a:buSzPts val="700"/>
              <a:buFont typeface="DM Sans"/>
              <a:buChar char="-"/>
            </a:pPr>
            <a:r>
              <a:rPr lang="en" sz="1100">
                <a:latin typeface="DM Sans"/>
                <a:ea typeface="DM Sans"/>
                <a:cs typeface="DM Sans"/>
                <a:sym typeface="DM Sans"/>
              </a:rPr>
              <a:t>Built-in timer to keep track</a:t>
            </a:r>
            <a:endParaRPr sz="1100">
              <a:latin typeface="DM Sans"/>
              <a:ea typeface="DM Sans"/>
              <a:cs typeface="DM Sans"/>
              <a:sym typeface="DM Sans"/>
            </a:endParaRPr>
          </a:p>
          <a:p>
            <a:pPr indent="-273050" lvl="0" marL="457200" marR="0" rtl="0" algn="l">
              <a:lnSpc>
                <a:spcPct val="140009"/>
              </a:lnSpc>
              <a:spcBef>
                <a:spcPts val="0"/>
              </a:spcBef>
              <a:spcAft>
                <a:spcPts val="0"/>
              </a:spcAft>
              <a:buSzPts val="700"/>
              <a:buFont typeface="DM Sans"/>
              <a:buChar char="-"/>
            </a:pPr>
            <a:r>
              <a:rPr lang="en" sz="1100">
                <a:latin typeface="DM Sans"/>
                <a:ea typeface="DM Sans"/>
                <a:cs typeface="DM Sans"/>
                <a:sym typeface="DM Sans"/>
              </a:rPr>
              <a:t>Built-in notes to capture thoughts and mood</a:t>
            </a:r>
            <a:r>
              <a:rPr lang="en" sz="1100">
                <a:latin typeface="DM Sans"/>
                <a:ea typeface="DM Sans"/>
                <a:cs typeface="DM Sans"/>
                <a:sym typeface="DM Sans"/>
              </a:rPr>
              <a:t> </a:t>
            </a:r>
            <a:endParaRPr sz="1100">
              <a:latin typeface="DM Sans"/>
              <a:ea typeface="DM Sans"/>
              <a:cs typeface="DM Sans"/>
              <a:sym typeface="DM Sans"/>
            </a:endParaRPr>
          </a:p>
          <a:p>
            <a:pPr indent="-298450" lvl="0" marL="457200" marR="0" rtl="0" algn="l">
              <a:lnSpc>
                <a:spcPct val="140009"/>
              </a:lnSpc>
              <a:spcBef>
                <a:spcPts val="0"/>
              </a:spcBef>
              <a:spcAft>
                <a:spcPts val="0"/>
              </a:spcAft>
              <a:buSzPts val="1100"/>
              <a:buFont typeface="DM Sans"/>
              <a:buChar char="-"/>
            </a:pPr>
            <a:r>
              <a:rPr lang="en" sz="1100">
                <a:latin typeface="DM Sans"/>
                <a:ea typeface="DM Sans"/>
                <a:cs typeface="DM Sans"/>
                <a:sym typeface="DM Sans"/>
              </a:rPr>
              <a:t>Syncs with Apple Health and calendars</a:t>
            </a:r>
            <a:endParaRPr sz="1100">
              <a:latin typeface="DM Sans"/>
              <a:ea typeface="DM Sans"/>
              <a:cs typeface="DM Sans"/>
              <a:sym typeface="DM Sans"/>
            </a:endParaRPr>
          </a:p>
          <a:p>
            <a:pPr indent="-298450" lvl="0" marL="457200" marR="0" rtl="0" algn="l">
              <a:lnSpc>
                <a:spcPct val="140009"/>
              </a:lnSpc>
              <a:spcBef>
                <a:spcPts val="0"/>
              </a:spcBef>
              <a:spcAft>
                <a:spcPts val="0"/>
              </a:spcAft>
              <a:buSzPts val="1100"/>
              <a:buFont typeface="DM Sans"/>
              <a:buChar char="-"/>
            </a:pPr>
            <a:r>
              <a:rPr lang="en" sz="1100">
                <a:latin typeface="DM Sans"/>
                <a:ea typeface="DM Sans"/>
                <a:cs typeface="DM Sans"/>
                <a:sym typeface="DM Sans"/>
              </a:rPr>
              <a:t>Integrates with Google Fit</a:t>
            </a:r>
            <a:endParaRPr sz="1100">
              <a:latin typeface="DM Sans"/>
              <a:ea typeface="DM Sans"/>
              <a:cs typeface="DM Sans"/>
              <a:sym typeface="DM Sans"/>
            </a:endParaRPr>
          </a:p>
          <a:p>
            <a:pPr indent="-298450" lvl="0" marL="457200" marR="0" rtl="0" algn="l">
              <a:lnSpc>
                <a:spcPct val="140009"/>
              </a:lnSpc>
              <a:spcBef>
                <a:spcPts val="0"/>
              </a:spcBef>
              <a:spcAft>
                <a:spcPts val="0"/>
              </a:spcAft>
              <a:buSzPts val="1100"/>
              <a:buFont typeface="DM Sans"/>
              <a:buChar char="-"/>
            </a:pPr>
            <a:r>
              <a:rPr lang="en" sz="1100">
                <a:latin typeface="DM Sans"/>
                <a:ea typeface="DM Sans"/>
                <a:cs typeface="DM Sans"/>
                <a:sym typeface="DM Sans"/>
              </a:rPr>
              <a:t>Offers friendly and monthly challenges</a:t>
            </a:r>
            <a:endParaRPr sz="1100">
              <a:latin typeface="DM Sans"/>
              <a:ea typeface="DM Sans"/>
              <a:cs typeface="DM Sans"/>
              <a:sym typeface="DM Sans"/>
            </a:endParaRPr>
          </a:p>
        </p:txBody>
      </p:sp>
      <p:sp>
        <p:nvSpPr>
          <p:cNvPr id="210" name="Google Shape;210;p22"/>
          <p:cNvSpPr txBox="1"/>
          <p:nvPr/>
        </p:nvSpPr>
        <p:spPr>
          <a:xfrm>
            <a:off x="3335475" y="2981275"/>
            <a:ext cx="2118000" cy="1828800"/>
          </a:xfrm>
          <a:prstGeom prst="rect">
            <a:avLst/>
          </a:prstGeom>
          <a:noFill/>
          <a:ln>
            <a:noFill/>
          </a:ln>
        </p:spPr>
        <p:txBody>
          <a:bodyPr anchorCtr="0" anchor="t" bIns="0" lIns="0" spcFirstLastPara="1" rIns="0" wrap="square" tIns="0">
            <a:spAutoFit/>
          </a:bodyPr>
          <a:lstStyle/>
          <a:p>
            <a:pPr indent="-273050" lvl="0" marL="457200" marR="0" rtl="0" algn="l">
              <a:lnSpc>
                <a:spcPct val="140009"/>
              </a:lnSpc>
              <a:spcBef>
                <a:spcPts val="0"/>
              </a:spcBef>
              <a:spcAft>
                <a:spcPts val="0"/>
              </a:spcAft>
              <a:buSzPts val="700"/>
              <a:buFont typeface="DM Sans"/>
              <a:buChar char="-"/>
            </a:pPr>
            <a:r>
              <a:rPr lang="en" sz="1100">
                <a:latin typeface="DM Sans"/>
                <a:ea typeface="DM Sans"/>
                <a:cs typeface="DM Sans"/>
                <a:sym typeface="DM Sans"/>
              </a:rPr>
              <a:t>Tracking progress with metrics such as success and skip days, and milestone celebrations</a:t>
            </a:r>
            <a:endParaRPr sz="1100">
              <a:latin typeface="DM Sans"/>
              <a:ea typeface="DM Sans"/>
              <a:cs typeface="DM Sans"/>
              <a:sym typeface="DM Sans"/>
            </a:endParaRPr>
          </a:p>
          <a:p>
            <a:pPr indent="-298450" lvl="0" marL="457200" marR="0" rtl="0" algn="l">
              <a:lnSpc>
                <a:spcPct val="140009"/>
              </a:lnSpc>
              <a:spcBef>
                <a:spcPts val="0"/>
              </a:spcBef>
              <a:spcAft>
                <a:spcPts val="0"/>
              </a:spcAft>
              <a:buSzPts val="1100"/>
              <a:buFont typeface="DM Sans"/>
              <a:buChar char="-"/>
            </a:pPr>
            <a:r>
              <a:rPr lang="en" sz="1100">
                <a:latin typeface="DM Sans"/>
                <a:ea typeface="DM Sans"/>
                <a:cs typeface="DM Sans"/>
                <a:sym typeface="DM Sans"/>
              </a:rPr>
              <a:t>“Clubs” and challenges with friends</a:t>
            </a:r>
            <a:endParaRPr sz="1100">
              <a:latin typeface="DM Sans"/>
              <a:ea typeface="DM Sans"/>
              <a:cs typeface="DM Sans"/>
              <a:sym typeface="DM Sans"/>
            </a:endParaRPr>
          </a:p>
          <a:p>
            <a:pPr indent="-298450" lvl="0" marL="457200" marR="0" rtl="0" algn="l">
              <a:lnSpc>
                <a:spcPct val="140009"/>
              </a:lnSpc>
              <a:spcBef>
                <a:spcPts val="0"/>
              </a:spcBef>
              <a:spcAft>
                <a:spcPts val="0"/>
              </a:spcAft>
              <a:buSzPts val="1100"/>
              <a:buFont typeface="DM Sans"/>
              <a:buChar char="-"/>
            </a:pPr>
            <a:r>
              <a:rPr lang="en" sz="1100">
                <a:latin typeface="DM Sans"/>
                <a:ea typeface="DM Sans"/>
                <a:cs typeface="DM Sans"/>
                <a:sym typeface="DM Sans"/>
              </a:rPr>
              <a:t>Monthly competitions with reward systems</a:t>
            </a:r>
            <a:endParaRPr sz="1100">
              <a:latin typeface="DM Sans"/>
              <a:ea typeface="DM Sans"/>
              <a:cs typeface="DM Sans"/>
              <a:sym typeface="DM Sans"/>
            </a:endParaRPr>
          </a:p>
        </p:txBody>
      </p:sp>
      <p:sp>
        <p:nvSpPr>
          <p:cNvPr id="211" name="Google Shape;211;p22"/>
          <p:cNvSpPr txBox="1"/>
          <p:nvPr/>
        </p:nvSpPr>
        <p:spPr>
          <a:xfrm>
            <a:off x="5823223" y="2981275"/>
            <a:ext cx="2118000" cy="1591800"/>
          </a:xfrm>
          <a:prstGeom prst="rect">
            <a:avLst/>
          </a:prstGeom>
          <a:noFill/>
          <a:ln>
            <a:noFill/>
          </a:ln>
        </p:spPr>
        <p:txBody>
          <a:bodyPr anchorCtr="0" anchor="t" bIns="0" lIns="0" spcFirstLastPara="1" rIns="0" wrap="square" tIns="0">
            <a:spAutoFit/>
          </a:bodyPr>
          <a:lstStyle/>
          <a:p>
            <a:pPr indent="-273050" lvl="0" marL="457200" marR="0" rtl="0" algn="l">
              <a:lnSpc>
                <a:spcPct val="140009"/>
              </a:lnSpc>
              <a:spcBef>
                <a:spcPts val="0"/>
              </a:spcBef>
              <a:spcAft>
                <a:spcPts val="0"/>
              </a:spcAft>
              <a:buSzPts val="700"/>
              <a:buFont typeface="DM Sans"/>
              <a:buChar char="-"/>
            </a:pPr>
            <a:r>
              <a:rPr lang="en" sz="1100">
                <a:latin typeface="DM Sans"/>
                <a:ea typeface="DM Sans"/>
                <a:cs typeface="DM Sans"/>
                <a:sym typeface="DM Sans"/>
              </a:rPr>
              <a:t>Accommodations</a:t>
            </a:r>
            <a:r>
              <a:rPr lang="en" sz="1100">
                <a:latin typeface="DM Sans"/>
                <a:ea typeface="DM Sans"/>
                <a:cs typeface="DM Sans"/>
                <a:sym typeface="DM Sans"/>
              </a:rPr>
              <a:t> with highly volatile schedules</a:t>
            </a:r>
            <a:endParaRPr sz="1100">
              <a:latin typeface="DM Sans"/>
              <a:ea typeface="DM Sans"/>
              <a:cs typeface="DM Sans"/>
              <a:sym typeface="DM Sans"/>
            </a:endParaRPr>
          </a:p>
          <a:p>
            <a:pPr indent="-298450" lvl="0" marL="457200" marR="0" rtl="0" algn="l">
              <a:lnSpc>
                <a:spcPct val="140009"/>
              </a:lnSpc>
              <a:spcBef>
                <a:spcPts val="0"/>
              </a:spcBef>
              <a:spcAft>
                <a:spcPts val="0"/>
              </a:spcAft>
              <a:buSzPts val="1100"/>
              <a:buFont typeface="DM Sans"/>
              <a:buChar char="-"/>
            </a:pPr>
            <a:r>
              <a:rPr lang="en" sz="1100">
                <a:latin typeface="DM Sans"/>
                <a:ea typeface="DM Sans"/>
                <a:cs typeface="DM Sans"/>
                <a:sym typeface="DM Sans"/>
              </a:rPr>
              <a:t>UI is complex with lots of information</a:t>
            </a:r>
            <a:endParaRPr sz="1100">
              <a:latin typeface="DM Sans"/>
              <a:ea typeface="DM Sans"/>
              <a:cs typeface="DM Sans"/>
              <a:sym typeface="DM Sans"/>
            </a:endParaRPr>
          </a:p>
          <a:p>
            <a:pPr indent="-298450" lvl="0" marL="457200" marR="0" rtl="0" algn="l">
              <a:lnSpc>
                <a:spcPct val="140009"/>
              </a:lnSpc>
              <a:spcBef>
                <a:spcPts val="0"/>
              </a:spcBef>
              <a:spcAft>
                <a:spcPts val="0"/>
              </a:spcAft>
              <a:buSzPts val="1100"/>
              <a:buFont typeface="DM Sans"/>
              <a:buChar char="-"/>
            </a:pPr>
            <a:r>
              <a:rPr lang="en" sz="1100">
                <a:latin typeface="DM Sans"/>
                <a:ea typeface="DM Sans"/>
                <a:cs typeface="DM Sans"/>
                <a:sym typeface="DM Sans"/>
              </a:rPr>
              <a:t>Timer and accountability (social and metrics) is intimidating</a:t>
            </a:r>
            <a:endParaRPr sz="1100">
              <a:latin typeface="DM Sans"/>
              <a:ea typeface="DM Sans"/>
              <a:cs typeface="DM Sans"/>
              <a:sym typeface="DM Sans"/>
            </a:endParaRPr>
          </a:p>
        </p:txBody>
      </p:sp>
      <p:sp>
        <p:nvSpPr>
          <p:cNvPr id="212" name="Google Shape;212;p22"/>
          <p:cNvSpPr/>
          <p:nvPr/>
        </p:nvSpPr>
        <p:spPr>
          <a:xfrm>
            <a:off x="7186087" y="612944"/>
            <a:ext cx="638730" cy="793328"/>
          </a:xfrm>
          <a:custGeom>
            <a:rect b="b" l="l" r="r" t="t"/>
            <a:pathLst>
              <a:path extrusionOk="0" h="1586655" w="1277461">
                <a:moveTo>
                  <a:pt x="0" y="0"/>
                </a:moveTo>
                <a:lnTo>
                  <a:pt x="1277461" y="0"/>
                </a:lnTo>
                <a:lnTo>
                  <a:pt x="1277461" y="1586655"/>
                </a:lnTo>
                <a:lnTo>
                  <a:pt x="0" y="1586655"/>
                </a:lnTo>
                <a:lnTo>
                  <a:pt x="0" y="0"/>
                </a:lnTo>
                <a:close/>
              </a:path>
            </a:pathLst>
          </a:custGeom>
          <a:blipFill rotWithShape="1">
            <a:blip r:embed="rId5">
              <a:alphaModFix/>
            </a:blip>
            <a:stretch>
              <a:fillRect b="0" l="0" r="0" t="0"/>
            </a:stretch>
          </a:blipFill>
          <a:ln>
            <a:noFill/>
          </a:ln>
        </p:spPr>
      </p:sp>
      <p:pic>
        <p:nvPicPr>
          <p:cNvPr id="213" name="Google Shape;213;p22"/>
          <p:cNvPicPr preferRelativeResize="0"/>
          <p:nvPr/>
        </p:nvPicPr>
        <p:blipFill>
          <a:blip r:embed="rId6">
            <a:alphaModFix/>
          </a:blip>
          <a:stretch>
            <a:fillRect/>
          </a:stretch>
        </p:blipFill>
        <p:spPr>
          <a:xfrm>
            <a:off x="-12575" y="320692"/>
            <a:ext cx="3576648" cy="225105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3"/>
          <p:cNvSpPr/>
          <p:nvPr/>
        </p:nvSpPr>
        <p:spPr>
          <a:xfrm rot="5400000">
            <a:off x="6356070" y="2696139"/>
            <a:ext cx="5063224" cy="699646"/>
          </a:xfrm>
          <a:custGeom>
            <a:rect b="b" l="l" r="r" t="t"/>
            <a:pathLst>
              <a:path extrusionOk="0" h="1399291" w="10126448">
                <a:moveTo>
                  <a:pt x="0" y="0"/>
                </a:moveTo>
                <a:lnTo>
                  <a:pt x="10126447" y="0"/>
                </a:lnTo>
                <a:lnTo>
                  <a:pt x="10126447" y="1399291"/>
                </a:lnTo>
                <a:lnTo>
                  <a:pt x="0" y="1399291"/>
                </a:lnTo>
                <a:lnTo>
                  <a:pt x="0" y="0"/>
                </a:lnTo>
                <a:close/>
              </a:path>
            </a:pathLst>
          </a:custGeom>
          <a:blipFill rotWithShape="1">
            <a:blip r:embed="rId3">
              <a:alphaModFix/>
            </a:blip>
            <a:stretch>
              <a:fillRect b="0" l="0" r="0" t="0"/>
            </a:stretch>
          </a:blipFill>
          <a:ln>
            <a:noFill/>
          </a:ln>
        </p:spPr>
      </p:sp>
      <p:sp>
        <p:nvSpPr>
          <p:cNvPr id="219" name="Google Shape;219;p23"/>
          <p:cNvSpPr/>
          <p:nvPr/>
        </p:nvSpPr>
        <p:spPr>
          <a:xfrm rot="10800000">
            <a:off x="3534993" y="1219435"/>
            <a:ext cx="3783407" cy="1046740"/>
          </a:xfrm>
          <a:custGeom>
            <a:rect b="b" l="l" r="r" t="t"/>
            <a:pathLst>
              <a:path extrusionOk="0" h="2093479" w="5236550">
                <a:moveTo>
                  <a:pt x="0" y="0"/>
                </a:moveTo>
                <a:lnTo>
                  <a:pt x="5236550" y="0"/>
                </a:lnTo>
                <a:lnTo>
                  <a:pt x="5236550" y="2093479"/>
                </a:lnTo>
                <a:lnTo>
                  <a:pt x="0" y="2093479"/>
                </a:lnTo>
                <a:lnTo>
                  <a:pt x="0" y="0"/>
                </a:lnTo>
                <a:close/>
              </a:path>
            </a:pathLst>
          </a:custGeom>
          <a:blipFill rotWithShape="1">
            <a:blip r:embed="rId4">
              <a:alphaModFix/>
            </a:blip>
            <a:stretch>
              <a:fillRect b="0" l="0" r="0" t="0"/>
            </a:stretch>
          </a:blipFill>
          <a:ln>
            <a:noFill/>
          </a:ln>
        </p:spPr>
      </p:sp>
      <p:sp>
        <p:nvSpPr>
          <p:cNvPr id="220" name="Google Shape;220;p23"/>
          <p:cNvSpPr txBox="1"/>
          <p:nvPr/>
        </p:nvSpPr>
        <p:spPr>
          <a:xfrm>
            <a:off x="1860263" y="1303825"/>
            <a:ext cx="7056600" cy="9543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 sz="6200">
                <a:latin typeface="DM Sans SemiBold"/>
                <a:ea typeface="DM Sans SemiBold"/>
                <a:cs typeface="DM Sans SemiBold"/>
                <a:sym typeface="DM Sans SemiBold"/>
              </a:rPr>
              <a:t>Focus Bear</a:t>
            </a:r>
            <a:endParaRPr sz="300">
              <a:latin typeface="DM Sans SemiBold"/>
              <a:ea typeface="DM Sans SemiBold"/>
              <a:cs typeface="DM Sans SemiBold"/>
              <a:sym typeface="DM Sans SemiBold"/>
            </a:endParaRPr>
          </a:p>
        </p:txBody>
      </p:sp>
      <p:sp>
        <p:nvSpPr>
          <p:cNvPr id="221" name="Google Shape;221;p23"/>
          <p:cNvSpPr/>
          <p:nvPr/>
        </p:nvSpPr>
        <p:spPr>
          <a:xfrm rot="-5400000">
            <a:off x="-1676018" y="3853000"/>
            <a:ext cx="3733609" cy="774760"/>
          </a:xfrm>
          <a:custGeom>
            <a:rect b="b" l="l" r="r" t="t"/>
            <a:pathLst>
              <a:path extrusionOk="0" h="1549519" w="7467218">
                <a:moveTo>
                  <a:pt x="0" y="0"/>
                </a:moveTo>
                <a:lnTo>
                  <a:pt x="7467218" y="0"/>
                </a:lnTo>
                <a:lnTo>
                  <a:pt x="7467218" y="1549519"/>
                </a:lnTo>
                <a:lnTo>
                  <a:pt x="0" y="1549519"/>
                </a:lnTo>
                <a:lnTo>
                  <a:pt x="0" y="0"/>
                </a:lnTo>
                <a:close/>
              </a:path>
            </a:pathLst>
          </a:custGeom>
          <a:blipFill rotWithShape="1">
            <a:blip r:embed="rId3">
              <a:alphaModFix/>
            </a:blip>
            <a:stretch>
              <a:fillRect b="0" l="-50168" r="0" t="0"/>
            </a:stretch>
          </a:blipFill>
          <a:ln>
            <a:noFill/>
          </a:ln>
        </p:spPr>
      </p:sp>
      <p:sp>
        <p:nvSpPr>
          <p:cNvPr id="222" name="Google Shape;222;p23"/>
          <p:cNvSpPr/>
          <p:nvPr/>
        </p:nvSpPr>
        <p:spPr>
          <a:xfrm>
            <a:off x="-196593" y="0"/>
            <a:ext cx="5606814" cy="774760"/>
          </a:xfrm>
          <a:custGeom>
            <a:rect b="b" l="l" r="r" t="t"/>
            <a:pathLst>
              <a:path extrusionOk="0" h="1549519" w="11213627">
                <a:moveTo>
                  <a:pt x="0" y="0"/>
                </a:moveTo>
                <a:lnTo>
                  <a:pt x="11213628" y="0"/>
                </a:lnTo>
                <a:lnTo>
                  <a:pt x="11213628" y="1549519"/>
                </a:lnTo>
                <a:lnTo>
                  <a:pt x="0" y="1549519"/>
                </a:lnTo>
                <a:lnTo>
                  <a:pt x="0" y="0"/>
                </a:lnTo>
                <a:close/>
              </a:path>
            </a:pathLst>
          </a:custGeom>
          <a:blipFill rotWithShape="1">
            <a:blip r:embed="rId3">
              <a:alphaModFix/>
            </a:blip>
            <a:stretch>
              <a:fillRect b="0" l="0" r="0" t="0"/>
            </a:stretch>
          </a:blipFill>
          <a:ln>
            <a:noFill/>
          </a:ln>
        </p:spPr>
      </p:sp>
      <p:sp>
        <p:nvSpPr>
          <p:cNvPr id="223" name="Google Shape;223;p23"/>
          <p:cNvSpPr txBox="1"/>
          <p:nvPr/>
        </p:nvSpPr>
        <p:spPr>
          <a:xfrm>
            <a:off x="3674510" y="2710862"/>
            <a:ext cx="1640100" cy="307800"/>
          </a:xfrm>
          <a:prstGeom prst="rect">
            <a:avLst/>
          </a:prstGeom>
          <a:noFill/>
          <a:ln>
            <a:noFill/>
          </a:ln>
        </p:spPr>
        <p:txBody>
          <a:bodyPr anchorCtr="0" anchor="t" bIns="0" lIns="0" spcFirstLastPara="1" rIns="0" wrap="square" tIns="0">
            <a:spAutoFit/>
          </a:bodyPr>
          <a:lstStyle/>
          <a:p>
            <a:pPr indent="0" lvl="0" marL="0" marR="0" rtl="0" algn="l">
              <a:lnSpc>
                <a:spcPct val="139984"/>
              </a:lnSpc>
              <a:spcBef>
                <a:spcPts val="0"/>
              </a:spcBef>
              <a:spcAft>
                <a:spcPts val="0"/>
              </a:spcAft>
              <a:buNone/>
            </a:pPr>
            <a:r>
              <a:rPr lang="en" sz="2000">
                <a:latin typeface="DM Sans Medium"/>
                <a:ea typeface="DM Sans Medium"/>
                <a:cs typeface="DM Sans Medium"/>
                <a:sym typeface="DM Sans Medium"/>
              </a:rPr>
              <a:t>What Works</a:t>
            </a:r>
            <a:endParaRPr sz="200">
              <a:latin typeface="DM Sans Medium"/>
              <a:ea typeface="DM Sans Medium"/>
              <a:cs typeface="DM Sans Medium"/>
              <a:sym typeface="DM Sans Medium"/>
            </a:endParaRPr>
          </a:p>
        </p:txBody>
      </p:sp>
      <p:sp>
        <p:nvSpPr>
          <p:cNvPr id="224" name="Google Shape;224;p23"/>
          <p:cNvSpPr txBox="1"/>
          <p:nvPr/>
        </p:nvSpPr>
        <p:spPr>
          <a:xfrm>
            <a:off x="5552646" y="2717650"/>
            <a:ext cx="2481300" cy="307800"/>
          </a:xfrm>
          <a:prstGeom prst="rect">
            <a:avLst/>
          </a:prstGeom>
          <a:noFill/>
          <a:ln>
            <a:noFill/>
          </a:ln>
        </p:spPr>
        <p:txBody>
          <a:bodyPr anchorCtr="0" anchor="t" bIns="0" lIns="0" spcFirstLastPara="1" rIns="0" wrap="square" tIns="0">
            <a:spAutoFit/>
          </a:bodyPr>
          <a:lstStyle/>
          <a:p>
            <a:pPr indent="0" lvl="0" marL="0" marR="0" rtl="0" algn="l">
              <a:lnSpc>
                <a:spcPct val="139984"/>
              </a:lnSpc>
              <a:spcBef>
                <a:spcPts val="0"/>
              </a:spcBef>
              <a:spcAft>
                <a:spcPts val="0"/>
              </a:spcAft>
              <a:buNone/>
            </a:pPr>
            <a:r>
              <a:rPr lang="en" sz="2000">
                <a:latin typeface="DM Sans Medium"/>
                <a:ea typeface="DM Sans Medium"/>
                <a:cs typeface="DM Sans Medium"/>
                <a:sym typeface="DM Sans Medium"/>
              </a:rPr>
              <a:t>What Doesn’t Work</a:t>
            </a:r>
            <a:endParaRPr sz="200">
              <a:latin typeface="DM Sans Medium"/>
              <a:ea typeface="DM Sans Medium"/>
              <a:cs typeface="DM Sans Medium"/>
              <a:sym typeface="DM Sans Medium"/>
            </a:endParaRPr>
          </a:p>
        </p:txBody>
      </p:sp>
      <p:sp>
        <p:nvSpPr>
          <p:cNvPr id="225" name="Google Shape;225;p23"/>
          <p:cNvSpPr txBox="1"/>
          <p:nvPr/>
        </p:nvSpPr>
        <p:spPr>
          <a:xfrm>
            <a:off x="1792783" y="2710862"/>
            <a:ext cx="1642200" cy="307800"/>
          </a:xfrm>
          <a:prstGeom prst="rect">
            <a:avLst/>
          </a:prstGeom>
          <a:noFill/>
          <a:ln>
            <a:noFill/>
          </a:ln>
        </p:spPr>
        <p:txBody>
          <a:bodyPr anchorCtr="0" anchor="t" bIns="0" lIns="0" spcFirstLastPara="1" rIns="0" wrap="square" tIns="0">
            <a:spAutoFit/>
          </a:bodyPr>
          <a:lstStyle/>
          <a:p>
            <a:pPr indent="0" lvl="0" marL="0" marR="0" rtl="0" algn="l">
              <a:lnSpc>
                <a:spcPct val="139984"/>
              </a:lnSpc>
              <a:spcBef>
                <a:spcPts val="0"/>
              </a:spcBef>
              <a:spcAft>
                <a:spcPts val="0"/>
              </a:spcAft>
              <a:buNone/>
            </a:pPr>
            <a:r>
              <a:rPr lang="en" sz="2000">
                <a:latin typeface="DM Sans Medium"/>
                <a:ea typeface="DM Sans Medium"/>
                <a:cs typeface="DM Sans Medium"/>
                <a:sym typeface="DM Sans Medium"/>
              </a:rPr>
              <a:t>Key Features</a:t>
            </a:r>
            <a:endParaRPr sz="200">
              <a:latin typeface="DM Sans Medium"/>
              <a:ea typeface="DM Sans Medium"/>
              <a:cs typeface="DM Sans Medium"/>
              <a:sym typeface="DM Sans Medium"/>
            </a:endParaRPr>
          </a:p>
        </p:txBody>
      </p:sp>
      <p:sp>
        <p:nvSpPr>
          <p:cNvPr id="226" name="Google Shape;226;p23"/>
          <p:cNvSpPr txBox="1"/>
          <p:nvPr/>
        </p:nvSpPr>
        <p:spPr>
          <a:xfrm>
            <a:off x="1394800" y="3168875"/>
            <a:ext cx="2279700" cy="1591800"/>
          </a:xfrm>
          <a:prstGeom prst="rect">
            <a:avLst/>
          </a:prstGeom>
          <a:noFill/>
          <a:ln>
            <a:noFill/>
          </a:ln>
        </p:spPr>
        <p:txBody>
          <a:bodyPr anchorCtr="0" anchor="t" bIns="0" lIns="0" spcFirstLastPara="1" rIns="0" wrap="square" tIns="0">
            <a:spAutoFit/>
          </a:bodyPr>
          <a:lstStyle/>
          <a:p>
            <a:pPr indent="-298450" lvl="0" marL="457200" marR="0" rtl="0" algn="l">
              <a:lnSpc>
                <a:spcPct val="140009"/>
              </a:lnSpc>
              <a:spcBef>
                <a:spcPts val="0"/>
              </a:spcBef>
              <a:spcAft>
                <a:spcPts val="0"/>
              </a:spcAft>
              <a:buSzPts val="1100"/>
              <a:buFont typeface="DM Sans"/>
              <a:buChar char="-"/>
            </a:pPr>
            <a:r>
              <a:rPr lang="en" sz="1100">
                <a:latin typeface="DM Sans"/>
                <a:ea typeface="DM Sans"/>
                <a:cs typeface="DM Sans"/>
                <a:sym typeface="DM Sans"/>
              </a:rPr>
              <a:t>Distraction Removal</a:t>
            </a:r>
            <a:endParaRPr sz="1100">
              <a:latin typeface="DM Sans"/>
              <a:ea typeface="DM Sans"/>
              <a:cs typeface="DM Sans"/>
              <a:sym typeface="DM Sans"/>
            </a:endParaRPr>
          </a:p>
          <a:p>
            <a:pPr indent="-298450" lvl="0" marL="457200" marR="0" rtl="0" algn="l">
              <a:lnSpc>
                <a:spcPct val="140009"/>
              </a:lnSpc>
              <a:spcBef>
                <a:spcPts val="0"/>
              </a:spcBef>
              <a:spcAft>
                <a:spcPts val="0"/>
              </a:spcAft>
              <a:buSzPts val="1100"/>
              <a:buFont typeface="DM Sans"/>
              <a:buChar char="-"/>
            </a:pPr>
            <a:r>
              <a:rPr lang="en" sz="1100">
                <a:latin typeface="DM Sans"/>
                <a:ea typeface="DM Sans"/>
                <a:cs typeface="DM Sans"/>
                <a:sym typeface="DM Sans"/>
              </a:rPr>
              <a:t>Decision Fatigue Reduction</a:t>
            </a:r>
            <a:endParaRPr sz="1100">
              <a:latin typeface="DM Sans"/>
              <a:ea typeface="DM Sans"/>
              <a:cs typeface="DM Sans"/>
              <a:sym typeface="DM Sans"/>
            </a:endParaRPr>
          </a:p>
          <a:p>
            <a:pPr indent="-298450" lvl="0" marL="457200" marR="0" rtl="0" algn="l">
              <a:lnSpc>
                <a:spcPct val="140009"/>
              </a:lnSpc>
              <a:spcBef>
                <a:spcPts val="0"/>
              </a:spcBef>
              <a:spcAft>
                <a:spcPts val="0"/>
              </a:spcAft>
              <a:buSzPts val="1100"/>
              <a:buFont typeface="DM Sans"/>
              <a:buChar char="-"/>
            </a:pPr>
            <a:r>
              <a:rPr lang="en" sz="1100">
                <a:latin typeface="DM Sans"/>
                <a:ea typeface="DM Sans"/>
                <a:cs typeface="DM Sans"/>
                <a:sym typeface="DM Sans"/>
              </a:rPr>
              <a:t>Routine Assistance</a:t>
            </a:r>
            <a:endParaRPr sz="1100">
              <a:latin typeface="DM Sans"/>
              <a:ea typeface="DM Sans"/>
              <a:cs typeface="DM Sans"/>
              <a:sym typeface="DM Sans"/>
            </a:endParaRPr>
          </a:p>
          <a:p>
            <a:pPr indent="-298450" lvl="0" marL="457200" marR="0" rtl="0" algn="l">
              <a:lnSpc>
                <a:spcPct val="140009"/>
              </a:lnSpc>
              <a:spcBef>
                <a:spcPts val="0"/>
              </a:spcBef>
              <a:spcAft>
                <a:spcPts val="0"/>
              </a:spcAft>
              <a:buSzPts val="1100"/>
              <a:buFont typeface="DM Sans"/>
              <a:buChar char="-"/>
            </a:pPr>
            <a:r>
              <a:rPr lang="en" sz="1100">
                <a:latin typeface="DM Sans"/>
                <a:ea typeface="DM Sans"/>
                <a:cs typeface="DM Sans"/>
                <a:sym typeface="DM Sans"/>
              </a:rPr>
              <a:t>Timed Habit Routines</a:t>
            </a:r>
            <a:endParaRPr sz="1100">
              <a:latin typeface="DM Sans"/>
              <a:ea typeface="DM Sans"/>
              <a:cs typeface="DM Sans"/>
              <a:sym typeface="DM Sans"/>
            </a:endParaRPr>
          </a:p>
          <a:p>
            <a:pPr indent="-298450" lvl="0" marL="457200" marR="0" rtl="0" algn="l">
              <a:lnSpc>
                <a:spcPct val="140009"/>
              </a:lnSpc>
              <a:spcBef>
                <a:spcPts val="0"/>
              </a:spcBef>
              <a:spcAft>
                <a:spcPts val="0"/>
              </a:spcAft>
              <a:buSzPts val="1100"/>
              <a:buFont typeface="DM Sans"/>
              <a:buChar char="-"/>
            </a:pPr>
            <a:r>
              <a:rPr lang="en" sz="1100">
                <a:latin typeface="DM Sans"/>
                <a:ea typeface="DM Sans"/>
                <a:cs typeface="DM Sans"/>
                <a:sym typeface="DM Sans"/>
              </a:rPr>
              <a:t>Productive Brain Breaks</a:t>
            </a:r>
            <a:endParaRPr sz="1100">
              <a:latin typeface="DM Sans"/>
              <a:ea typeface="DM Sans"/>
              <a:cs typeface="DM Sans"/>
              <a:sym typeface="DM Sans"/>
            </a:endParaRPr>
          </a:p>
          <a:p>
            <a:pPr indent="-298450" lvl="0" marL="457200" marR="0" rtl="0" algn="l">
              <a:lnSpc>
                <a:spcPct val="140009"/>
              </a:lnSpc>
              <a:spcBef>
                <a:spcPts val="0"/>
              </a:spcBef>
              <a:spcAft>
                <a:spcPts val="0"/>
              </a:spcAft>
              <a:buSzPts val="1100"/>
              <a:buFont typeface="DM Sans"/>
              <a:buChar char="-"/>
            </a:pPr>
            <a:r>
              <a:rPr lang="en" sz="1100">
                <a:latin typeface="DM Sans"/>
                <a:ea typeface="DM Sans"/>
                <a:cs typeface="DM Sans"/>
                <a:sym typeface="DM Sans"/>
              </a:rPr>
              <a:t>Progress tracking</a:t>
            </a:r>
            <a:endParaRPr sz="1100">
              <a:latin typeface="DM Sans"/>
              <a:ea typeface="DM Sans"/>
              <a:cs typeface="DM Sans"/>
              <a:sym typeface="DM Sans"/>
            </a:endParaRPr>
          </a:p>
          <a:p>
            <a:pPr indent="-298450" lvl="0" marL="457200" marR="0" rtl="0" algn="l">
              <a:lnSpc>
                <a:spcPct val="140009"/>
              </a:lnSpc>
              <a:spcBef>
                <a:spcPts val="0"/>
              </a:spcBef>
              <a:spcAft>
                <a:spcPts val="0"/>
              </a:spcAft>
              <a:buSzPts val="1100"/>
              <a:buFont typeface="DM Sans"/>
              <a:buChar char="-"/>
            </a:pPr>
            <a:r>
              <a:rPr lang="en" sz="1100">
                <a:latin typeface="DM Sans"/>
                <a:ea typeface="DM Sans"/>
                <a:cs typeface="DM Sans"/>
                <a:sym typeface="DM Sans"/>
              </a:rPr>
              <a:t>Motivation Enhancement</a:t>
            </a:r>
            <a:endParaRPr sz="1100">
              <a:latin typeface="DM Sans"/>
              <a:ea typeface="DM Sans"/>
              <a:cs typeface="DM Sans"/>
              <a:sym typeface="DM Sans"/>
            </a:endParaRPr>
          </a:p>
        </p:txBody>
      </p:sp>
      <p:sp>
        <p:nvSpPr>
          <p:cNvPr id="227" name="Google Shape;227;p23"/>
          <p:cNvSpPr txBox="1"/>
          <p:nvPr/>
        </p:nvSpPr>
        <p:spPr>
          <a:xfrm>
            <a:off x="3578075" y="3018650"/>
            <a:ext cx="2199600" cy="2065800"/>
          </a:xfrm>
          <a:prstGeom prst="rect">
            <a:avLst/>
          </a:prstGeom>
          <a:noFill/>
          <a:ln>
            <a:noFill/>
          </a:ln>
        </p:spPr>
        <p:txBody>
          <a:bodyPr anchorCtr="0" anchor="t" bIns="0" lIns="0" spcFirstLastPara="1" rIns="0" wrap="square" tIns="0">
            <a:spAutoFit/>
          </a:bodyPr>
          <a:lstStyle/>
          <a:p>
            <a:pPr indent="-298450" lvl="0" marL="457200" marR="0" rtl="0" algn="l">
              <a:lnSpc>
                <a:spcPct val="140009"/>
              </a:lnSpc>
              <a:spcBef>
                <a:spcPts val="0"/>
              </a:spcBef>
              <a:spcAft>
                <a:spcPts val="0"/>
              </a:spcAft>
              <a:buSzPts val="1100"/>
              <a:buFont typeface="DM Sans"/>
              <a:buChar char="-"/>
            </a:pPr>
            <a:r>
              <a:rPr lang="en" sz="1100">
                <a:latin typeface="DM Sans"/>
                <a:ea typeface="DM Sans"/>
                <a:cs typeface="DM Sans"/>
                <a:sym typeface="DM Sans"/>
              </a:rPr>
              <a:t>Curated for ND users.</a:t>
            </a:r>
            <a:endParaRPr sz="1100">
              <a:latin typeface="DM Sans"/>
              <a:ea typeface="DM Sans"/>
              <a:cs typeface="DM Sans"/>
              <a:sym typeface="DM Sans"/>
            </a:endParaRPr>
          </a:p>
          <a:p>
            <a:pPr indent="-298450" lvl="0" marL="457200" marR="0" rtl="0" algn="l">
              <a:lnSpc>
                <a:spcPct val="140009"/>
              </a:lnSpc>
              <a:spcBef>
                <a:spcPts val="0"/>
              </a:spcBef>
              <a:spcAft>
                <a:spcPts val="0"/>
              </a:spcAft>
              <a:buSzPts val="1100"/>
              <a:buFont typeface="DM Sans"/>
              <a:buChar char="-"/>
            </a:pPr>
            <a:r>
              <a:rPr lang="en" sz="1100">
                <a:latin typeface="DM Sans"/>
                <a:ea typeface="DM Sans"/>
                <a:cs typeface="DM Sans"/>
                <a:sym typeface="DM Sans"/>
              </a:rPr>
              <a:t>Easy to use</a:t>
            </a:r>
            <a:endParaRPr sz="1100">
              <a:latin typeface="DM Sans"/>
              <a:ea typeface="DM Sans"/>
              <a:cs typeface="DM Sans"/>
              <a:sym typeface="DM Sans"/>
            </a:endParaRPr>
          </a:p>
          <a:p>
            <a:pPr indent="-298450" lvl="0" marL="457200" marR="0" rtl="0" algn="l">
              <a:lnSpc>
                <a:spcPct val="140009"/>
              </a:lnSpc>
              <a:spcBef>
                <a:spcPts val="0"/>
              </a:spcBef>
              <a:spcAft>
                <a:spcPts val="0"/>
              </a:spcAft>
              <a:buSzPts val="1100"/>
              <a:buFont typeface="DM Sans"/>
              <a:buChar char="-"/>
            </a:pPr>
            <a:r>
              <a:rPr lang="en" sz="1100">
                <a:latin typeface="DM Sans"/>
                <a:ea typeface="DM Sans"/>
                <a:cs typeface="DM Sans"/>
                <a:sym typeface="DM Sans"/>
              </a:rPr>
              <a:t>Team is supportive/Effective troubleshooting.</a:t>
            </a:r>
            <a:endParaRPr sz="1100">
              <a:latin typeface="DM Sans"/>
              <a:ea typeface="DM Sans"/>
              <a:cs typeface="DM Sans"/>
              <a:sym typeface="DM Sans"/>
            </a:endParaRPr>
          </a:p>
          <a:p>
            <a:pPr indent="-298450" lvl="0" marL="457200" marR="0" rtl="0" algn="l">
              <a:lnSpc>
                <a:spcPct val="140009"/>
              </a:lnSpc>
              <a:spcBef>
                <a:spcPts val="0"/>
              </a:spcBef>
              <a:spcAft>
                <a:spcPts val="0"/>
              </a:spcAft>
              <a:buSzPts val="1100"/>
              <a:buFont typeface="DM Sans"/>
              <a:buChar char="-"/>
            </a:pPr>
            <a:r>
              <a:rPr lang="en" sz="1100">
                <a:latin typeface="DM Sans"/>
                <a:ea typeface="DM Sans"/>
                <a:cs typeface="DM Sans"/>
                <a:sym typeface="DM Sans"/>
              </a:rPr>
              <a:t>Simple Applications/Extensions</a:t>
            </a:r>
            <a:endParaRPr sz="1100">
              <a:latin typeface="DM Sans"/>
              <a:ea typeface="DM Sans"/>
              <a:cs typeface="DM Sans"/>
              <a:sym typeface="DM Sans"/>
            </a:endParaRPr>
          </a:p>
          <a:p>
            <a:pPr indent="-298450" lvl="0" marL="457200" marR="0" rtl="0" algn="l">
              <a:lnSpc>
                <a:spcPct val="140009"/>
              </a:lnSpc>
              <a:spcBef>
                <a:spcPts val="0"/>
              </a:spcBef>
              <a:spcAft>
                <a:spcPts val="0"/>
              </a:spcAft>
              <a:buSzPts val="1100"/>
              <a:buFont typeface="DM Sans"/>
              <a:buChar char="-"/>
            </a:pPr>
            <a:r>
              <a:rPr lang="en" sz="1100">
                <a:latin typeface="DM Sans"/>
                <a:ea typeface="DM Sans"/>
                <a:cs typeface="DM Sans"/>
                <a:sym typeface="DM Sans"/>
              </a:rPr>
              <a:t>Off-boarding is difficult (keeps user accountable)</a:t>
            </a:r>
            <a:endParaRPr sz="1100">
              <a:latin typeface="DM Sans"/>
              <a:ea typeface="DM Sans"/>
              <a:cs typeface="DM Sans"/>
              <a:sym typeface="DM Sans"/>
            </a:endParaRPr>
          </a:p>
        </p:txBody>
      </p:sp>
      <p:sp>
        <p:nvSpPr>
          <p:cNvPr id="228" name="Google Shape;228;p23"/>
          <p:cNvSpPr txBox="1"/>
          <p:nvPr/>
        </p:nvSpPr>
        <p:spPr>
          <a:xfrm>
            <a:off x="5529825" y="3120375"/>
            <a:ext cx="2343300" cy="1828800"/>
          </a:xfrm>
          <a:prstGeom prst="rect">
            <a:avLst/>
          </a:prstGeom>
          <a:noFill/>
          <a:ln>
            <a:noFill/>
          </a:ln>
        </p:spPr>
        <p:txBody>
          <a:bodyPr anchorCtr="0" anchor="t" bIns="0" lIns="0" spcFirstLastPara="1" rIns="0" wrap="square" tIns="0">
            <a:spAutoFit/>
          </a:bodyPr>
          <a:lstStyle/>
          <a:p>
            <a:pPr indent="-298450" lvl="0" marL="457200" marR="0" rtl="0" algn="l">
              <a:lnSpc>
                <a:spcPct val="140009"/>
              </a:lnSpc>
              <a:spcBef>
                <a:spcPts val="0"/>
              </a:spcBef>
              <a:spcAft>
                <a:spcPts val="0"/>
              </a:spcAft>
              <a:buSzPts val="1100"/>
              <a:buFont typeface="DM Sans"/>
              <a:buChar char="-"/>
            </a:pPr>
            <a:r>
              <a:rPr lang="en" sz="1100">
                <a:latin typeface="DM Sans"/>
                <a:ea typeface="DM Sans"/>
                <a:cs typeface="DM Sans"/>
                <a:sym typeface="DM Sans"/>
              </a:rPr>
              <a:t>No free version</a:t>
            </a:r>
            <a:endParaRPr sz="1100">
              <a:latin typeface="DM Sans"/>
              <a:ea typeface="DM Sans"/>
              <a:cs typeface="DM Sans"/>
              <a:sym typeface="DM Sans"/>
            </a:endParaRPr>
          </a:p>
          <a:p>
            <a:pPr indent="-298450" lvl="0" marL="457200" marR="0" rtl="0" algn="l">
              <a:lnSpc>
                <a:spcPct val="140009"/>
              </a:lnSpc>
              <a:spcBef>
                <a:spcPts val="0"/>
              </a:spcBef>
              <a:spcAft>
                <a:spcPts val="0"/>
              </a:spcAft>
              <a:buSzPts val="1100"/>
              <a:buFont typeface="DM Sans"/>
              <a:buChar char="-"/>
            </a:pPr>
            <a:r>
              <a:rPr lang="en" sz="1100">
                <a:latin typeface="DM Sans"/>
                <a:ea typeface="DM Sans"/>
                <a:cs typeface="DM Sans"/>
                <a:sym typeface="DM Sans"/>
              </a:rPr>
              <a:t>Notifications can be confused for system errors</a:t>
            </a:r>
            <a:endParaRPr sz="1100">
              <a:latin typeface="DM Sans"/>
              <a:ea typeface="DM Sans"/>
              <a:cs typeface="DM Sans"/>
              <a:sym typeface="DM Sans"/>
            </a:endParaRPr>
          </a:p>
          <a:p>
            <a:pPr indent="-298450" lvl="0" marL="457200" marR="0" rtl="0" algn="l">
              <a:lnSpc>
                <a:spcPct val="140009"/>
              </a:lnSpc>
              <a:spcBef>
                <a:spcPts val="0"/>
              </a:spcBef>
              <a:spcAft>
                <a:spcPts val="0"/>
              </a:spcAft>
              <a:buSzPts val="1100"/>
              <a:buFont typeface="DM Sans"/>
              <a:buChar char="-"/>
            </a:pPr>
            <a:r>
              <a:rPr lang="en" sz="1100">
                <a:latin typeface="DM Sans"/>
                <a:ea typeface="DM Sans"/>
                <a:cs typeface="DM Sans"/>
                <a:sym typeface="DM Sans"/>
              </a:rPr>
              <a:t>UI not great/too much text on the screen.</a:t>
            </a:r>
            <a:endParaRPr sz="1100">
              <a:latin typeface="DM Sans"/>
              <a:ea typeface="DM Sans"/>
              <a:cs typeface="DM Sans"/>
              <a:sym typeface="DM Sans"/>
            </a:endParaRPr>
          </a:p>
          <a:p>
            <a:pPr indent="-298450" lvl="0" marL="457200" marR="0" rtl="0" algn="l">
              <a:lnSpc>
                <a:spcPct val="140009"/>
              </a:lnSpc>
              <a:spcBef>
                <a:spcPts val="0"/>
              </a:spcBef>
              <a:spcAft>
                <a:spcPts val="0"/>
              </a:spcAft>
              <a:buSzPts val="1100"/>
              <a:buFont typeface="DM Sans"/>
              <a:buChar char="-"/>
            </a:pPr>
            <a:r>
              <a:rPr lang="en" sz="1100">
                <a:latin typeface="DM Sans"/>
                <a:ea typeface="DM Sans"/>
                <a:cs typeface="DM Sans"/>
                <a:sym typeface="DM Sans"/>
              </a:rPr>
              <a:t>Onboarding takes quite a bit of time.</a:t>
            </a:r>
            <a:endParaRPr sz="1100">
              <a:latin typeface="DM Sans"/>
              <a:ea typeface="DM Sans"/>
              <a:cs typeface="DM Sans"/>
              <a:sym typeface="DM Sans"/>
            </a:endParaRPr>
          </a:p>
          <a:p>
            <a:pPr indent="-298450" lvl="0" marL="457200" marR="0" rtl="0" algn="l">
              <a:lnSpc>
                <a:spcPct val="140009"/>
              </a:lnSpc>
              <a:spcBef>
                <a:spcPts val="0"/>
              </a:spcBef>
              <a:spcAft>
                <a:spcPts val="0"/>
              </a:spcAft>
              <a:buSzPts val="1100"/>
              <a:buFont typeface="DM Sans"/>
              <a:buChar char="-"/>
            </a:pPr>
            <a:r>
              <a:rPr lang="en" sz="1100">
                <a:latin typeface="DM Sans"/>
                <a:ea typeface="DM Sans"/>
                <a:cs typeface="DM Sans"/>
                <a:sym typeface="DM Sans"/>
              </a:rPr>
              <a:t>Not connected to calendars</a:t>
            </a:r>
            <a:endParaRPr sz="1100">
              <a:latin typeface="DM Sans"/>
              <a:ea typeface="DM Sans"/>
              <a:cs typeface="DM Sans"/>
              <a:sym typeface="DM Sans"/>
            </a:endParaRPr>
          </a:p>
        </p:txBody>
      </p:sp>
      <p:sp>
        <p:nvSpPr>
          <p:cNvPr id="229" name="Google Shape;229;p23"/>
          <p:cNvSpPr/>
          <p:nvPr/>
        </p:nvSpPr>
        <p:spPr>
          <a:xfrm>
            <a:off x="7186087" y="612944"/>
            <a:ext cx="638730" cy="793328"/>
          </a:xfrm>
          <a:custGeom>
            <a:rect b="b" l="l" r="r" t="t"/>
            <a:pathLst>
              <a:path extrusionOk="0" h="1586655" w="1277461">
                <a:moveTo>
                  <a:pt x="0" y="0"/>
                </a:moveTo>
                <a:lnTo>
                  <a:pt x="1277461" y="0"/>
                </a:lnTo>
                <a:lnTo>
                  <a:pt x="1277461" y="1586655"/>
                </a:lnTo>
                <a:lnTo>
                  <a:pt x="0" y="1586655"/>
                </a:lnTo>
                <a:lnTo>
                  <a:pt x="0" y="0"/>
                </a:lnTo>
                <a:close/>
              </a:path>
            </a:pathLst>
          </a:custGeom>
          <a:blipFill rotWithShape="1">
            <a:blip r:embed="rId5">
              <a:alphaModFix/>
            </a:blip>
            <a:stretch>
              <a:fillRect b="0" l="0" r="0" t="0"/>
            </a:stretch>
          </a:blipFill>
          <a:ln>
            <a:noFill/>
          </a:ln>
        </p:spPr>
      </p:sp>
      <p:pic>
        <p:nvPicPr>
          <p:cNvPr id="230" name="Google Shape;230;p23"/>
          <p:cNvPicPr preferRelativeResize="0"/>
          <p:nvPr/>
        </p:nvPicPr>
        <p:blipFill>
          <a:blip r:embed="rId6">
            <a:alphaModFix/>
          </a:blip>
          <a:stretch>
            <a:fillRect/>
          </a:stretch>
        </p:blipFill>
        <p:spPr>
          <a:xfrm>
            <a:off x="-72325" y="596800"/>
            <a:ext cx="2836000" cy="1968149"/>
          </a:xfrm>
          <a:prstGeom prst="rect">
            <a:avLst/>
          </a:prstGeom>
          <a:noFill/>
          <a:ln>
            <a:noFill/>
          </a:ln>
        </p:spPr>
      </p:pic>
      <p:pic>
        <p:nvPicPr>
          <p:cNvPr id="231" name="Google Shape;231;p23"/>
          <p:cNvPicPr preferRelativeResize="0"/>
          <p:nvPr/>
        </p:nvPicPr>
        <p:blipFill>
          <a:blip r:embed="rId7">
            <a:alphaModFix/>
          </a:blip>
          <a:stretch>
            <a:fillRect/>
          </a:stretch>
        </p:blipFill>
        <p:spPr>
          <a:xfrm>
            <a:off x="1988888" y="920650"/>
            <a:ext cx="774775" cy="1644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id="236" name="Google Shape;236;p24"/>
          <p:cNvPicPr preferRelativeResize="0"/>
          <p:nvPr/>
        </p:nvPicPr>
        <p:blipFill>
          <a:blip r:embed="rId3">
            <a:alphaModFix/>
          </a:blip>
          <a:stretch>
            <a:fillRect/>
          </a:stretch>
        </p:blipFill>
        <p:spPr>
          <a:xfrm rot="1925986">
            <a:off x="531123" y="3505545"/>
            <a:ext cx="1054603" cy="913211"/>
          </a:xfrm>
          <a:prstGeom prst="rect">
            <a:avLst/>
          </a:prstGeom>
          <a:noFill/>
          <a:ln>
            <a:noFill/>
          </a:ln>
        </p:spPr>
      </p:pic>
      <p:sp>
        <p:nvSpPr>
          <p:cNvPr id="237" name="Google Shape;237;p24"/>
          <p:cNvSpPr/>
          <p:nvPr/>
        </p:nvSpPr>
        <p:spPr>
          <a:xfrm rot="5400000">
            <a:off x="6071790" y="1438364"/>
            <a:ext cx="5606814" cy="774760"/>
          </a:xfrm>
          <a:custGeom>
            <a:rect b="b" l="l" r="r" t="t"/>
            <a:pathLst>
              <a:path extrusionOk="0" h="1549519" w="11213627">
                <a:moveTo>
                  <a:pt x="0" y="0"/>
                </a:moveTo>
                <a:lnTo>
                  <a:pt x="11213627" y="0"/>
                </a:lnTo>
                <a:lnTo>
                  <a:pt x="11213627" y="1549519"/>
                </a:lnTo>
                <a:lnTo>
                  <a:pt x="0" y="1549519"/>
                </a:lnTo>
                <a:lnTo>
                  <a:pt x="0" y="0"/>
                </a:lnTo>
                <a:close/>
              </a:path>
            </a:pathLst>
          </a:custGeom>
          <a:blipFill rotWithShape="1">
            <a:blip r:embed="rId4">
              <a:alphaModFix/>
            </a:blip>
            <a:stretch>
              <a:fillRect b="0" l="0" r="0" t="0"/>
            </a:stretch>
          </a:blipFill>
          <a:ln>
            <a:noFill/>
          </a:ln>
        </p:spPr>
      </p:sp>
      <p:sp>
        <p:nvSpPr>
          <p:cNvPr id="238" name="Google Shape;238;p24"/>
          <p:cNvSpPr/>
          <p:nvPr/>
        </p:nvSpPr>
        <p:spPr>
          <a:xfrm rot="-5400000">
            <a:off x="-1676018" y="2729573"/>
            <a:ext cx="3733609" cy="774760"/>
          </a:xfrm>
          <a:custGeom>
            <a:rect b="b" l="l" r="r" t="t"/>
            <a:pathLst>
              <a:path extrusionOk="0" h="1549519" w="7467218">
                <a:moveTo>
                  <a:pt x="0" y="0"/>
                </a:moveTo>
                <a:lnTo>
                  <a:pt x="7467218" y="0"/>
                </a:lnTo>
                <a:lnTo>
                  <a:pt x="7467218" y="1549519"/>
                </a:lnTo>
                <a:lnTo>
                  <a:pt x="0" y="1549519"/>
                </a:lnTo>
                <a:lnTo>
                  <a:pt x="0" y="0"/>
                </a:lnTo>
                <a:close/>
              </a:path>
            </a:pathLst>
          </a:custGeom>
          <a:blipFill rotWithShape="1">
            <a:blip r:embed="rId4">
              <a:alphaModFix/>
            </a:blip>
            <a:stretch>
              <a:fillRect b="0" l="-50168" r="0" t="0"/>
            </a:stretch>
          </a:blipFill>
          <a:ln>
            <a:noFill/>
          </a:ln>
        </p:spPr>
      </p:sp>
      <p:sp>
        <p:nvSpPr>
          <p:cNvPr id="239" name="Google Shape;239;p24"/>
          <p:cNvSpPr/>
          <p:nvPr/>
        </p:nvSpPr>
        <p:spPr>
          <a:xfrm>
            <a:off x="578167" y="-24205"/>
            <a:ext cx="5606814" cy="774760"/>
          </a:xfrm>
          <a:custGeom>
            <a:rect b="b" l="l" r="r" t="t"/>
            <a:pathLst>
              <a:path extrusionOk="0" h="1549519" w="11213627">
                <a:moveTo>
                  <a:pt x="0" y="0"/>
                </a:moveTo>
                <a:lnTo>
                  <a:pt x="11213627" y="0"/>
                </a:lnTo>
                <a:lnTo>
                  <a:pt x="11213627" y="1549520"/>
                </a:lnTo>
                <a:lnTo>
                  <a:pt x="0" y="1549520"/>
                </a:lnTo>
                <a:lnTo>
                  <a:pt x="0" y="0"/>
                </a:lnTo>
                <a:close/>
              </a:path>
            </a:pathLst>
          </a:custGeom>
          <a:blipFill rotWithShape="1">
            <a:blip r:embed="rId4">
              <a:alphaModFix/>
            </a:blip>
            <a:stretch>
              <a:fillRect b="0" l="0" r="0" t="0"/>
            </a:stretch>
          </a:blipFill>
          <a:ln>
            <a:noFill/>
          </a:ln>
        </p:spPr>
      </p:sp>
      <p:sp>
        <p:nvSpPr>
          <p:cNvPr id="240" name="Google Shape;240;p24"/>
          <p:cNvSpPr/>
          <p:nvPr/>
        </p:nvSpPr>
        <p:spPr>
          <a:xfrm rot="-5619557">
            <a:off x="6373361" y="213282"/>
            <a:ext cx="2173530" cy="1920610"/>
          </a:xfrm>
          <a:custGeom>
            <a:rect b="b" l="l" r="r" t="t"/>
            <a:pathLst>
              <a:path extrusionOk="0" h="4457429" w="5044416">
                <a:moveTo>
                  <a:pt x="0" y="0"/>
                </a:moveTo>
                <a:lnTo>
                  <a:pt x="5044416" y="0"/>
                </a:lnTo>
                <a:lnTo>
                  <a:pt x="5044416" y="4457430"/>
                </a:lnTo>
                <a:lnTo>
                  <a:pt x="0" y="4457430"/>
                </a:lnTo>
                <a:lnTo>
                  <a:pt x="0" y="0"/>
                </a:lnTo>
                <a:close/>
              </a:path>
            </a:pathLst>
          </a:custGeom>
          <a:blipFill rotWithShape="1">
            <a:blip r:embed="rId5">
              <a:alphaModFix/>
            </a:blip>
            <a:stretch>
              <a:fillRect b="0" l="0" r="0" t="0"/>
            </a:stretch>
          </a:blipFill>
          <a:ln>
            <a:noFill/>
          </a:ln>
        </p:spPr>
      </p:sp>
      <p:sp>
        <p:nvSpPr>
          <p:cNvPr id="241" name="Google Shape;241;p24"/>
          <p:cNvSpPr txBox="1"/>
          <p:nvPr/>
        </p:nvSpPr>
        <p:spPr>
          <a:xfrm>
            <a:off x="1083300" y="1521262"/>
            <a:ext cx="6899400" cy="546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b="1" lang="en" sz="3000">
                <a:latin typeface="DM Sans"/>
                <a:ea typeface="DM Sans"/>
                <a:cs typeface="DM Sans"/>
                <a:sym typeface="DM Sans"/>
              </a:rPr>
              <a:t>Market Research Conclusion</a:t>
            </a:r>
            <a:endParaRPr b="1" sz="3000">
              <a:latin typeface="DM Sans"/>
              <a:ea typeface="DM Sans"/>
              <a:cs typeface="DM Sans"/>
              <a:sym typeface="DM Sans"/>
            </a:endParaRPr>
          </a:p>
        </p:txBody>
      </p:sp>
      <p:sp>
        <p:nvSpPr>
          <p:cNvPr id="242" name="Google Shape;242;p24"/>
          <p:cNvSpPr/>
          <p:nvPr/>
        </p:nvSpPr>
        <p:spPr>
          <a:xfrm rot="10800000">
            <a:off x="2108687" y="4489058"/>
            <a:ext cx="5606814" cy="774760"/>
          </a:xfrm>
          <a:custGeom>
            <a:rect b="b" l="l" r="r" t="t"/>
            <a:pathLst>
              <a:path extrusionOk="0" h="1549519" w="11213627">
                <a:moveTo>
                  <a:pt x="0" y="0"/>
                </a:moveTo>
                <a:lnTo>
                  <a:pt x="11213628" y="0"/>
                </a:lnTo>
                <a:lnTo>
                  <a:pt x="11213628" y="1549520"/>
                </a:lnTo>
                <a:lnTo>
                  <a:pt x="0" y="1549520"/>
                </a:lnTo>
                <a:lnTo>
                  <a:pt x="0" y="0"/>
                </a:lnTo>
                <a:close/>
              </a:path>
            </a:pathLst>
          </a:custGeom>
          <a:blipFill rotWithShape="1">
            <a:blip r:embed="rId4">
              <a:alphaModFix/>
            </a:blip>
            <a:stretch>
              <a:fillRect b="0" l="0" r="0" t="0"/>
            </a:stretch>
          </a:blipFill>
          <a:ln>
            <a:noFill/>
          </a:ln>
        </p:spPr>
      </p:sp>
      <p:pic>
        <p:nvPicPr>
          <p:cNvPr id="243" name="Google Shape;243;p24"/>
          <p:cNvPicPr preferRelativeResize="0"/>
          <p:nvPr/>
        </p:nvPicPr>
        <p:blipFill>
          <a:blip r:embed="rId6">
            <a:alphaModFix/>
          </a:blip>
          <a:stretch>
            <a:fillRect/>
          </a:stretch>
        </p:blipFill>
        <p:spPr>
          <a:xfrm>
            <a:off x="7523450" y="602900"/>
            <a:ext cx="596050" cy="647250"/>
          </a:xfrm>
          <a:prstGeom prst="rect">
            <a:avLst/>
          </a:prstGeom>
          <a:noFill/>
          <a:ln>
            <a:noFill/>
          </a:ln>
        </p:spPr>
      </p:pic>
      <p:sp>
        <p:nvSpPr>
          <p:cNvPr id="244" name="Google Shape;244;p24"/>
          <p:cNvSpPr/>
          <p:nvPr/>
        </p:nvSpPr>
        <p:spPr>
          <a:xfrm rot="7033530">
            <a:off x="682814" y="2685412"/>
            <a:ext cx="1270736" cy="1663812"/>
          </a:xfrm>
          <a:custGeom>
            <a:rect b="b" l="l" r="r" t="t"/>
            <a:pathLst>
              <a:path extrusionOk="0" h="4288356" w="3275232">
                <a:moveTo>
                  <a:pt x="0" y="0"/>
                </a:moveTo>
                <a:lnTo>
                  <a:pt x="3275232" y="0"/>
                </a:lnTo>
                <a:lnTo>
                  <a:pt x="3275232" y="4288356"/>
                </a:lnTo>
                <a:lnTo>
                  <a:pt x="0" y="4288356"/>
                </a:lnTo>
                <a:lnTo>
                  <a:pt x="0" y="0"/>
                </a:lnTo>
                <a:close/>
              </a:path>
            </a:pathLst>
          </a:custGeom>
          <a:blipFill rotWithShape="1">
            <a:blip r:embed="rId7">
              <a:alphaModFix/>
            </a:blip>
            <a:stretch>
              <a:fillRect b="0" l="0" r="0" t="0"/>
            </a:stretch>
          </a:blipFill>
          <a:ln>
            <a:noFill/>
          </a:ln>
        </p:spPr>
      </p:sp>
      <p:sp>
        <p:nvSpPr>
          <p:cNvPr id="245" name="Google Shape;245;p24"/>
          <p:cNvSpPr txBox="1"/>
          <p:nvPr/>
        </p:nvSpPr>
        <p:spPr>
          <a:xfrm>
            <a:off x="1628850" y="2221300"/>
            <a:ext cx="5886300" cy="15846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lang="en" sz="1700">
                <a:solidFill>
                  <a:srgbClr val="514847"/>
                </a:solidFill>
                <a:latin typeface="DM Sans"/>
                <a:ea typeface="DM Sans"/>
                <a:cs typeface="DM Sans"/>
                <a:sym typeface="DM Sans"/>
              </a:rPr>
              <a:t>In some ways, Turno operates similarly to Habitica, Streaks, Habitify, and Focus Bear. We will </a:t>
            </a:r>
            <a:r>
              <a:rPr b="1" lang="en" sz="1700">
                <a:solidFill>
                  <a:srgbClr val="514847"/>
                </a:solidFill>
                <a:latin typeface="DM Sans"/>
                <a:ea typeface="DM Sans"/>
                <a:cs typeface="DM Sans"/>
                <a:sym typeface="DM Sans"/>
              </a:rPr>
              <a:t>take some inspiration from the captivating features of these apps</a:t>
            </a:r>
            <a:r>
              <a:rPr lang="en" sz="1700">
                <a:solidFill>
                  <a:srgbClr val="514847"/>
                </a:solidFill>
                <a:latin typeface="DM Sans"/>
                <a:ea typeface="DM Sans"/>
                <a:cs typeface="DM Sans"/>
                <a:sym typeface="DM Sans"/>
              </a:rPr>
              <a:t>, such as integrations, social elements, and gamification, while working to </a:t>
            </a:r>
            <a:r>
              <a:rPr b="1" lang="en" sz="1700">
                <a:solidFill>
                  <a:srgbClr val="514847"/>
                </a:solidFill>
                <a:latin typeface="DM Sans"/>
                <a:ea typeface="DM Sans"/>
                <a:cs typeface="DM Sans"/>
                <a:sym typeface="DM Sans"/>
              </a:rPr>
              <a:t>avoid the things that don’t work well</a:t>
            </a:r>
            <a:r>
              <a:rPr lang="en" sz="1700">
                <a:solidFill>
                  <a:srgbClr val="514847"/>
                </a:solidFill>
                <a:latin typeface="DM Sans"/>
                <a:ea typeface="DM Sans"/>
                <a:cs typeface="DM Sans"/>
                <a:sym typeface="DM Sans"/>
              </a:rPr>
              <a:t>, such as excessive tracking and competition.</a:t>
            </a:r>
            <a:endParaRPr sz="1700">
              <a:solidFill>
                <a:srgbClr val="514847"/>
              </a:solidFill>
              <a:latin typeface="DM Sans"/>
              <a:ea typeface="DM Sans"/>
              <a:cs typeface="DM Sans"/>
              <a:sym typeface="DM Sans"/>
            </a:endParaRPr>
          </a:p>
          <a:p>
            <a:pPr indent="0" lvl="0" marL="0" marR="0" rtl="0" algn="ctr">
              <a:lnSpc>
                <a:spcPct val="100000"/>
              </a:lnSpc>
              <a:spcBef>
                <a:spcPts val="0"/>
              </a:spcBef>
              <a:spcAft>
                <a:spcPts val="0"/>
              </a:spcAft>
              <a:buNone/>
            </a:pPr>
            <a:r>
              <a:t/>
            </a:r>
            <a:endParaRPr sz="1700">
              <a:solidFill>
                <a:srgbClr val="514847"/>
              </a:solidFill>
              <a:latin typeface="DM Sans"/>
              <a:ea typeface="DM Sans"/>
              <a:cs typeface="DM Sans"/>
              <a:sym typeface="DM Sans"/>
            </a:endParaRPr>
          </a:p>
          <a:p>
            <a:pPr indent="0" lvl="0" marL="0" marR="0" rtl="0" algn="ctr">
              <a:lnSpc>
                <a:spcPct val="100000"/>
              </a:lnSpc>
              <a:spcBef>
                <a:spcPts val="0"/>
              </a:spcBef>
              <a:spcAft>
                <a:spcPts val="0"/>
              </a:spcAft>
              <a:buNone/>
            </a:pPr>
            <a:r>
              <a:t/>
            </a:r>
            <a:endParaRPr sz="1700">
              <a:solidFill>
                <a:srgbClr val="514847"/>
              </a:solidFill>
              <a:latin typeface="DM Sans"/>
              <a:ea typeface="DM Sans"/>
              <a:cs typeface="DM Sans"/>
              <a:sym typeface="DM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pic>
        <p:nvPicPr>
          <p:cNvPr id="250" name="Google Shape;250;p25"/>
          <p:cNvPicPr preferRelativeResize="0"/>
          <p:nvPr/>
        </p:nvPicPr>
        <p:blipFill>
          <a:blip r:embed="rId3">
            <a:alphaModFix/>
          </a:blip>
          <a:stretch>
            <a:fillRect/>
          </a:stretch>
        </p:blipFill>
        <p:spPr>
          <a:xfrm>
            <a:off x="7804175" y="3883423"/>
            <a:ext cx="574775" cy="624150"/>
          </a:xfrm>
          <a:prstGeom prst="rect">
            <a:avLst/>
          </a:prstGeom>
          <a:noFill/>
          <a:ln>
            <a:noFill/>
          </a:ln>
        </p:spPr>
      </p:pic>
      <p:sp>
        <p:nvSpPr>
          <p:cNvPr id="251" name="Google Shape;251;p25"/>
          <p:cNvSpPr/>
          <p:nvPr/>
        </p:nvSpPr>
        <p:spPr>
          <a:xfrm>
            <a:off x="6960863" y="3212125"/>
            <a:ext cx="1245695" cy="1631024"/>
          </a:xfrm>
          <a:custGeom>
            <a:rect b="b" l="l" r="r" t="t"/>
            <a:pathLst>
              <a:path extrusionOk="0" h="3706873" w="2831125">
                <a:moveTo>
                  <a:pt x="0" y="0"/>
                </a:moveTo>
                <a:lnTo>
                  <a:pt x="2831124" y="0"/>
                </a:lnTo>
                <a:lnTo>
                  <a:pt x="2831124" y="3706873"/>
                </a:lnTo>
                <a:lnTo>
                  <a:pt x="0" y="3706873"/>
                </a:lnTo>
                <a:lnTo>
                  <a:pt x="0" y="0"/>
                </a:lnTo>
                <a:close/>
              </a:path>
            </a:pathLst>
          </a:custGeom>
          <a:blipFill rotWithShape="1">
            <a:blip r:embed="rId4">
              <a:alphaModFix/>
            </a:blip>
            <a:stretch>
              <a:fillRect b="0" l="0" r="0" t="0"/>
            </a:stretch>
          </a:blipFill>
          <a:ln>
            <a:noFill/>
          </a:ln>
        </p:spPr>
      </p:sp>
      <p:sp>
        <p:nvSpPr>
          <p:cNvPr id="252" name="Google Shape;252;p25"/>
          <p:cNvSpPr/>
          <p:nvPr/>
        </p:nvSpPr>
        <p:spPr>
          <a:xfrm>
            <a:off x="445943" y="276686"/>
            <a:ext cx="1696002" cy="1696002"/>
          </a:xfrm>
          <a:custGeom>
            <a:rect b="b" l="l" r="r" t="t"/>
            <a:pathLst>
              <a:path extrusionOk="0" h="3392004" w="3392004">
                <a:moveTo>
                  <a:pt x="0" y="0"/>
                </a:moveTo>
                <a:lnTo>
                  <a:pt x="3392004" y="0"/>
                </a:lnTo>
                <a:lnTo>
                  <a:pt x="3392004" y="3392005"/>
                </a:lnTo>
                <a:lnTo>
                  <a:pt x="0" y="3392005"/>
                </a:lnTo>
                <a:lnTo>
                  <a:pt x="0" y="0"/>
                </a:lnTo>
                <a:close/>
              </a:path>
            </a:pathLst>
          </a:custGeom>
          <a:blipFill rotWithShape="1">
            <a:blip r:embed="rId5">
              <a:alphaModFix/>
            </a:blip>
            <a:stretch>
              <a:fillRect b="0" l="0" r="0" t="0"/>
            </a:stretch>
          </a:blipFill>
          <a:ln>
            <a:noFill/>
          </a:ln>
        </p:spPr>
      </p:sp>
      <p:sp>
        <p:nvSpPr>
          <p:cNvPr id="253" name="Google Shape;253;p25"/>
          <p:cNvSpPr txBox="1"/>
          <p:nvPr/>
        </p:nvSpPr>
        <p:spPr>
          <a:xfrm>
            <a:off x="655750" y="763025"/>
            <a:ext cx="7723200" cy="7233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 sz="4700">
                <a:latin typeface="DM Sans"/>
                <a:ea typeface="DM Sans"/>
                <a:cs typeface="DM Sans"/>
                <a:sym typeface="DM Sans"/>
              </a:rPr>
              <a:t>What Makes Us Unique?</a:t>
            </a:r>
            <a:endParaRPr b="1" sz="100">
              <a:latin typeface="DM Sans"/>
              <a:ea typeface="DM Sans"/>
              <a:cs typeface="DM Sans"/>
              <a:sym typeface="DM Sans"/>
            </a:endParaRPr>
          </a:p>
        </p:txBody>
      </p:sp>
      <p:sp>
        <p:nvSpPr>
          <p:cNvPr id="254" name="Google Shape;254;p25"/>
          <p:cNvSpPr/>
          <p:nvPr/>
        </p:nvSpPr>
        <p:spPr>
          <a:xfrm>
            <a:off x="-268893" y="-144200"/>
            <a:ext cx="5606814" cy="774760"/>
          </a:xfrm>
          <a:custGeom>
            <a:rect b="b" l="l" r="r" t="t"/>
            <a:pathLst>
              <a:path extrusionOk="0" h="1549519" w="11213627">
                <a:moveTo>
                  <a:pt x="0" y="0"/>
                </a:moveTo>
                <a:lnTo>
                  <a:pt x="11213628" y="0"/>
                </a:lnTo>
                <a:lnTo>
                  <a:pt x="11213628" y="1549519"/>
                </a:lnTo>
                <a:lnTo>
                  <a:pt x="0" y="1549519"/>
                </a:lnTo>
                <a:lnTo>
                  <a:pt x="0" y="0"/>
                </a:lnTo>
                <a:close/>
              </a:path>
            </a:pathLst>
          </a:custGeom>
          <a:blipFill rotWithShape="1">
            <a:blip r:embed="rId6">
              <a:alphaModFix/>
            </a:blip>
            <a:stretch>
              <a:fillRect b="0" l="0" r="0" t="0"/>
            </a:stretch>
          </a:blipFill>
          <a:ln>
            <a:noFill/>
          </a:ln>
        </p:spPr>
      </p:sp>
      <p:sp>
        <p:nvSpPr>
          <p:cNvPr id="255" name="Google Shape;255;p25"/>
          <p:cNvSpPr/>
          <p:nvPr/>
        </p:nvSpPr>
        <p:spPr>
          <a:xfrm rot="5400000">
            <a:off x="5962933" y="2391822"/>
            <a:ext cx="5606814" cy="774760"/>
          </a:xfrm>
          <a:custGeom>
            <a:rect b="b" l="l" r="r" t="t"/>
            <a:pathLst>
              <a:path extrusionOk="0" h="1549519" w="11213627">
                <a:moveTo>
                  <a:pt x="0" y="0"/>
                </a:moveTo>
                <a:lnTo>
                  <a:pt x="11213627" y="0"/>
                </a:lnTo>
                <a:lnTo>
                  <a:pt x="11213627" y="1549520"/>
                </a:lnTo>
                <a:lnTo>
                  <a:pt x="0" y="1549520"/>
                </a:lnTo>
                <a:lnTo>
                  <a:pt x="0" y="0"/>
                </a:lnTo>
                <a:close/>
              </a:path>
            </a:pathLst>
          </a:custGeom>
          <a:blipFill rotWithShape="1">
            <a:blip r:embed="rId6">
              <a:alphaModFix/>
            </a:blip>
            <a:stretch>
              <a:fillRect b="0" l="0" r="0" t="0"/>
            </a:stretch>
          </a:blipFill>
          <a:ln>
            <a:noFill/>
          </a:ln>
        </p:spPr>
      </p:sp>
      <p:sp>
        <p:nvSpPr>
          <p:cNvPr id="256" name="Google Shape;256;p25"/>
          <p:cNvSpPr/>
          <p:nvPr/>
        </p:nvSpPr>
        <p:spPr>
          <a:xfrm rot="-5400000">
            <a:off x="-1645880" y="3131409"/>
            <a:ext cx="3733609" cy="774760"/>
          </a:xfrm>
          <a:custGeom>
            <a:rect b="b" l="l" r="r" t="t"/>
            <a:pathLst>
              <a:path extrusionOk="0" h="1549519" w="7467218">
                <a:moveTo>
                  <a:pt x="0" y="0"/>
                </a:moveTo>
                <a:lnTo>
                  <a:pt x="7467218" y="0"/>
                </a:lnTo>
                <a:lnTo>
                  <a:pt x="7467218" y="1549520"/>
                </a:lnTo>
                <a:lnTo>
                  <a:pt x="0" y="1549520"/>
                </a:lnTo>
                <a:lnTo>
                  <a:pt x="0" y="0"/>
                </a:lnTo>
                <a:close/>
              </a:path>
            </a:pathLst>
          </a:custGeom>
          <a:blipFill rotWithShape="1">
            <a:blip r:embed="rId6">
              <a:alphaModFix/>
            </a:blip>
            <a:stretch>
              <a:fillRect b="0" l="-50168" r="0" t="0"/>
            </a:stretch>
          </a:blipFill>
          <a:ln>
            <a:noFill/>
          </a:ln>
        </p:spPr>
      </p:sp>
      <p:sp>
        <p:nvSpPr>
          <p:cNvPr id="257" name="Google Shape;257;p25"/>
          <p:cNvSpPr txBox="1"/>
          <p:nvPr/>
        </p:nvSpPr>
        <p:spPr>
          <a:xfrm>
            <a:off x="1951350" y="1796575"/>
            <a:ext cx="5241300" cy="2940000"/>
          </a:xfrm>
          <a:prstGeom prst="rect">
            <a:avLst/>
          </a:prstGeom>
          <a:noFill/>
          <a:ln>
            <a:noFill/>
          </a:ln>
        </p:spPr>
        <p:txBody>
          <a:bodyPr anchorCtr="0" anchor="t" bIns="0" lIns="0" spcFirstLastPara="1" rIns="0" wrap="square" tIns="0">
            <a:spAutoFit/>
          </a:bodyPr>
          <a:lstStyle/>
          <a:p>
            <a:pPr indent="-158750" lvl="1" marL="317500" marR="0" rtl="0" algn="l">
              <a:lnSpc>
                <a:spcPct val="140000"/>
              </a:lnSpc>
              <a:spcBef>
                <a:spcPts val="0"/>
              </a:spcBef>
              <a:spcAft>
                <a:spcPts val="0"/>
              </a:spcAft>
              <a:buClr>
                <a:srgbClr val="000000"/>
              </a:buClr>
              <a:buSzPts val="1500"/>
              <a:buFont typeface="DM Sans"/>
              <a:buChar char="•"/>
            </a:pPr>
            <a:r>
              <a:rPr lang="en" sz="1500">
                <a:latin typeface="DM Sans"/>
                <a:ea typeface="DM Sans"/>
                <a:cs typeface="DM Sans"/>
                <a:sym typeface="DM Sans"/>
              </a:rPr>
              <a:t>Helps overcome decision paralysis: when overwhelmed by choices, a dice can </a:t>
            </a:r>
            <a:r>
              <a:rPr b="1" lang="en" sz="1500">
                <a:latin typeface="DM Sans"/>
                <a:ea typeface="DM Sans"/>
                <a:cs typeface="DM Sans"/>
                <a:sym typeface="DM Sans"/>
              </a:rPr>
              <a:t>make the decision simpler</a:t>
            </a:r>
            <a:r>
              <a:rPr lang="en" sz="1500">
                <a:latin typeface="DM Sans"/>
                <a:ea typeface="DM Sans"/>
                <a:cs typeface="DM Sans"/>
                <a:sym typeface="DM Sans"/>
              </a:rPr>
              <a:t>.</a:t>
            </a:r>
            <a:endParaRPr sz="1500">
              <a:latin typeface="DM Sans"/>
              <a:ea typeface="DM Sans"/>
              <a:cs typeface="DM Sans"/>
              <a:sym typeface="DM Sans"/>
            </a:endParaRPr>
          </a:p>
          <a:p>
            <a:pPr indent="-158750" lvl="1" marL="317500" marR="0" rtl="0" algn="l">
              <a:lnSpc>
                <a:spcPct val="140000"/>
              </a:lnSpc>
              <a:spcBef>
                <a:spcPts val="2000"/>
              </a:spcBef>
              <a:spcAft>
                <a:spcPts val="0"/>
              </a:spcAft>
              <a:buSzPts val="1500"/>
              <a:buFont typeface="DM Sans"/>
              <a:buChar char="•"/>
            </a:pPr>
            <a:r>
              <a:rPr lang="en" sz="1500">
                <a:latin typeface="DM Sans"/>
                <a:ea typeface="DM Sans"/>
                <a:cs typeface="DM Sans"/>
                <a:sym typeface="DM Sans"/>
              </a:rPr>
              <a:t>Novelty and fun: an </a:t>
            </a:r>
            <a:r>
              <a:rPr b="1" lang="en" sz="1500">
                <a:latin typeface="DM Sans"/>
                <a:ea typeface="DM Sans"/>
                <a:cs typeface="DM Sans"/>
                <a:sym typeface="DM Sans"/>
              </a:rPr>
              <a:t>element of surprise</a:t>
            </a:r>
            <a:r>
              <a:rPr lang="en" sz="1500">
                <a:latin typeface="DM Sans"/>
                <a:ea typeface="DM Sans"/>
                <a:cs typeface="DM Sans"/>
                <a:sym typeface="DM Sans"/>
              </a:rPr>
              <a:t> and game to make mundane tasks enjoyable.</a:t>
            </a:r>
            <a:endParaRPr sz="1500">
              <a:latin typeface="DM Sans"/>
              <a:ea typeface="DM Sans"/>
              <a:cs typeface="DM Sans"/>
              <a:sym typeface="DM Sans"/>
            </a:endParaRPr>
          </a:p>
          <a:p>
            <a:pPr indent="-158750" lvl="1" marL="317500" marR="0" rtl="0" algn="l">
              <a:lnSpc>
                <a:spcPct val="140000"/>
              </a:lnSpc>
              <a:spcBef>
                <a:spcPts val="2000"/>
              </a:spcBef>
              <a:spcAft>
                <a:spcPts val="0"/>
              </a:spcAft>
              <a:buSzPts val="1500"/>
              <a:buFont typeface="DM Sans"/>
              <a:buChar char="•"/>
            </a:pPr>
            <a:r>
              <a:rPr lang="en" sz="1500">
                <a:latin typeface="DM Sans"/>
                <a:ea typeface="DM Sans"/>
                <a:cs typeface="DM Sans"/>
                <a:sym typeface="DM Sans"/>
              </a:rPr>
              <a:t>Break monotony of routine and create </a:t>
            </a:r>
            <a:r>
              <a:rPr b="1" lang="en" sz="1500">
                <a:latin typeface="DM Sans"/>
                <a:ea typeface="DM Sans"/>
                <a:cs typeface="DM Sans"/>
                <a:sym typeface="DM Sans"/>
              </a:rPr>
              <a:t>variance</a:t>
            </a:r>
            <a:r>
              <a:rPr lang="en" sz="1500">
                <a:latin typeface="DM Sans"/>
                <a:ea typeface="DM Sans"/>
                <a:cs typeface="DM Sans"/>
                <a:sym typeface="DM Sans"/>
              </a:rPr>
              <a:t> and </a:t>
            </a:r>
            <a:r>
              <a:rPr b="1" lang="en" sz="1500">
                <a:latin typeface="DM Sans"/>
                <a:ea typeface="DM Sans"/>
                <a:cs typeface="DM Sans"/>
                <a:sym typeface="DM Sans"/>
              </a:rPr>
              <a:t>randomness</a:t>
            </a:r>
            <a:r>
              <a:rPr lang="en" sz="1500">
                <a:latin typeface="DM Sans"/>
                <a:ea typeface="DM Sans"/>
                <a:cs typeface="DM Sans"/>
                <a:sym typeface="DM Sans"/>
              </a:rPr>
              <a:t>.</a:t>
            </a:r>
            <a:endParaRPr sz="1500">
              <a:latin typeface="DM Sans"/>
              <a:ea typeface="DM Sans"/>
              <a:cs typeface="DM Sans"/>
              <a:sym typeface="DM Sans"/>
            </a:endParaRPr>
          </a:p>
          <a:p>
            <a:pPr indent="-158750" lvl="1" marL="317500" marR="0" rtl="0" algn="l">
              <a:lnSpc>
                <a:spcPct val="140000"/>
              </a:lnSpc>
              <a:spcBef>
                <a:spcPts val="2000"/>
              </a:spcBef>
              <a:spcAft>
                <a:spcPts val="2000"/>
              </a:spcAft>
              <a:buSzPts val="1500"/>
              <a:buFont typeface="DM Sans"/>
              <a:buChar char="•"/>
            </a:pPr>
            <a:r>
              <a:rPr lang="en" sz="1500">
                <a:latin typeface="DM Sans"/>
                <a:ea typeface="DM Sans"/>
                <a:cs typeface="DM Sans"/>
                <a:sym typeface="DM Sans"/>
              </a:rPr>
              <a:t>Building </a:t>
            </a:r>
            <a:r>
              <a:rPr b="1" lang="en" sz="1500">
                <a:latin typeface="DM Sans"/>
                <a:ea typeface="DM Sans"/>
                <a:cs typeface="DM Sans"/>
                <a:sym typeface="DM Sans"/>
              </a:rPr>
              <a:t>intrinsic</a:t>
            </a:r>
            <a:r>
              <a:rPr lang="en" sz="1500">
                <a:latin typeface="DM Sans"/>
                <a:ea typeface="DM Sans"/>
                <a:cs typeface="DM Sans"/>
                <a:sym typeface="DM Sans"/>
              </a:rPr>
              <a:t> motivation, </a:t>
            </a:r>
            <a:r>
              <a:rPr b="1" lang="en" sz="1500">
                <a:latin typeface="DM Sans"/>
                <a:ea typeface="DM Sans"/>
                <a:cs typeface="DM Sans"/>
                <a:sym typeface="DM Sans"/>
              </a:rPr>
              <a:t>extrinsically</a:t>
            </a:r>
            <a:r>
              <a:rPr lang="en" sz="1500">
                <a:latin typeface="DM Sans"/>
                <a:ea typeface="DM Sans"/>
                <a:cs typeface="DM Sans"/>
                <a:sym typeface="DM Sans"/>
              </a:rPr>
              <a:t>.</a:t>
            </a:r>
            <a:endParaRPr sz="1500">
              <a:latin typeface="DM Sans"/>
              <a:ea typeface="DM Sans"/>
              <a:cs typeface="DM Sans"/>
              <a:sym typeface="DM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6"/>
          <p:cNvSpPr/>
          <p:nvPr/>
        </p:nvSpPr>
        <p:spPr>
          <a:xfrm>
            <a:off x="4850275" y="2102725"/>
            <a:ext cx="2781000" cy="2744700"/>
          </a:xfrm>
          <a:prstGeom prst="roundRect">
            <a:avLst>
              <a:gd fmla="val 16667" name="adj"/>
            </a:avLst>
          </a:prstGeom>
          <a:solidFill>
            <a:srgbClr val="F5C8B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chemeClr val="accent5"/>
              </a:highlight>
            </a:endParaRPr>
          </a:p>
        </p:txBody>
      </p:sp>
      <p:sp>
        <p:nvSpPr>
          <p:cNvPr id="263" name="Google Shape;263;p26"/>
          <p:cNvSpPr/>
          <p:nvPr/>
        </p:nvSpPr>
        <p:spPr>
          <a:xfrm>
            <a:off x="1542700" y="2102725"/>
            <a:ext cx="2781000" cy="2744700"/>
          </a:xfrm>
          <a:prstGeom prst="roundRect">
            <a:avLst>
              <a:gd fmla="val 16667" name="adj"/>
            </a:avLst>
          </a:prstGeom>
          <a:solidFill>
            <a:srgbClr val="CEDDB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chemeClr val="accent5"/>
              </a:highlight>
            </a:endParaRPr>
          </a:p>
        </p:txBody>
      </p:sp>
      <p:sp>
        <p:nvSpPr>
          <p:cNvPr id="264" name="Google Shape;264;p26"/>
          <p:cNvSpPr/>
          <p:nvPr/>
        </p:nvSpPr>
        <p:spPr>
          <a:xfrm rot="2590709">
            <a:off x="4167963" y="170066"/>
            <a:ext cx="1779835" cy="1884216"/>
          </a:xfrm>
          <a:custGeom>
            <a:rect b="b" l="l" r="r" t="t"/>
            <a:pathLst>
              <a:path extrusionOk="0" h="3764435" w="3555894">
                <a:moveTo>
                  <a:pt x="0" y="0"/>
                </a:moveTo>
                <a:lnTo>
                  <a:pt x="3555894" y="0"/>
                </a:lnTo>
                <a:lnTo>
                  <a:pt x="3555894" y="3764435"/>
                </a:lnTo>
                <a:lnTo>
                  <a:pt x="0" y="3764435"/>
                </a:lnTo>
                <a:lnTo>
                  <a:pt x="0" y="0"/>
                </a:lnTo>
                <a:close/>
              </a:path>
            </a:pathLst>
          </a:custGeom>
          <a:blipFill rotWithShape="1">
            <a:blip r:embed="rId3">
              <a:alphaModFix/>
            </a:blip>
            <a:stretch>
              <a:fillRect b="0" l="0" r="0" t="0"/>
            </a:stretch>
          </a:blipFill>
          <a:ln>
            <a:noFill/>
          </a:ln>
        </p:spPr>
      </p:sp>
      <p:sp>
        <p:nvSpPr>
          <p:cNvPr id="265" name="Google Shape;265;p26"/>
          <p:cNvSpPr/>
          <p:nvPr/>
        </p:nvSpPr>
        <p:spPr>
          <a:xfrm rot="1183337">
            <a:off x="2531258" y="61934"/>
            <a:ext cx="2151480" cy="2062744"/>
          </a:xfrm>
          <a:custGeom>
            <a:rect b="b" l="l" r="r" t="t"/>
            <a:pathLst>
              <a:path extrusionOk="0" h="5393831" w="5095025">
                <a:moveTo>
                  <a:pt x="0" y="0"/>
                </a:moveTo>
                <a:lnTo>
                  <a:pt x="5095026" y="0"/>
                </a:lnTo>
                <a:lnTo>
                  <a:pt x="5095026" y="5393831"/>
                </a:lnTo>
                <a:lnTo>
                  <a:pt x="0" y="5393831"/>
                </a:lnTo>
                <a:lnTo>
                  <a:pt x="0" y="0"/>
                </a:lnTo>
                <a:close/>
              </a:path>
            </a:pathLst>
          </a:custGeom>
          <a:blipFill rotWithShape="1">
            <a:blip r:embed="rId4">
              <a:alphaModFix/>
            </a:blip>
            <a:stretch>
              <a:fillRect b="0" l="0" r="0" t="0"/>
            </a:stretch>
          </a:blipFill>
          <a:ln>
            <a:noFill/>
          </a:ln>
        </p:spPr>
      </p:sp>
      <p:sp>
        <p:nvSpPr>
          <p:cNvPr id="266" name="Google Shape;266;p26"/>
          <p:cNvSpPr txBox="1"/>
          <p:nvPr/>
        </p:nvSpPr>
        <p:spPr>
          <a:xfrm>
            <a:off x="1845400" y="577975"/>
            <a:ext cx="5277600" cy="10929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lang="en" sz="7100">
                <a:latin typeface="DM Sans"/>
                <a:ea typeface="DM Sans"/>
                <a:cs typeface="DM Sans"/>
                <a:sym typeface="DM Sans"/>
              </a:rPr>
              <a:t>Discussion</a:t>
            </a:r>
            <a:endParaRPr b="1" sz="700">
              <a:latin typeface="DM Sans"/>
              <a:ea typeface="DM Sans"/>
              <a:cs typeface="DM Sans"/>
              <a:sym typeface="DM Sans"/>
            </a:endParaRPr>
          </a:p>
        </p:txBody>
      </p:sp>
      <p:sp>
        <p:nvSpPr>
          <p:cNvPr id="267" name="Google Shape;267;p26"/>
          <p:cNvSpPr/>
          <p:nvPr/>
        </p:nvSpPr>
        <p:spPr>
          <a:xfrm rot="-5400000">
            <a:off x="-1588232" y="4179049"/>
            <a:ext cx="3733609" cy="774760"/>
          </a:xfrm>
          <a:custGeom>
            <a:rect b="b" l="l" r="r" t="t"/>
            <a:pathLst>
              <a:path extrusionOk="0" h="1549519" w="7467218">
                <a:moveTo>
                  <a:pt x="0" y="0"/>
                </a:moveTo>
                <a:lnTo>
                  <a:pt x="7467218" y="0"/>
                </a:lnTo>
                <a:lnTo>
                  <a:pt x="7467218" y="1549519"/>
                </a:lnTo>
                <a:lnTo>
                  <a:pt x="0" y="1549519"/>
                </a:lnTo>
                <a:lnTo>
                  <a:pt x="0" y="0"/>
                </a:lnTo>
                <a:close/>
              </a:path>
            </a:pathLst>
          </a:custGeom>
          <a:blipFill rotWithShape="1">
            <a:blip r:embed="rId5">
              <a:alphaModFix/>
            </a:blip>
            <a:stretch>
              <a:fillRect b="0" l="-50168" r="0" t="0"/>
            </a:stretch>
          </a:blipFill>
          <a:ln>
            <a:noFill/>
          </a:ln>
        </p:spPr>
      </p:sp>
      <p:sp>
        <p:nvSpPr>
          <p:cNvPr id="268" name="Google Shape;268;p26"/>
          <p:cNvSpPr/>
          <p:nvPr/>
        </p:nvSpPr>
        <p:spPr>
          <a:xfrm>
            <a:off x="-1779760" y="-124760"/>
            <a:ext cx="5606813" cy="774759"/>
          </a:xfrm>
          <a:custGeom>
            <a:rect b="b" l="l" r="r" t="t"/>
            <a:pathLst>
              <a:path extrusionOk="0" h="1549519" w="11213627">
                <a:moveTo>
                  <a:pt x="0" y="0"/>
                </a:moveTo>
                <a:lnTo>
                  <a:pt x="11213627" y="0"/>
                </a:lnTo>
                <a:lnTo>
                  <a:pt x="11213627" y="1549520"/>
                </a:lnTo>
                <a:lnTo>
                  <a:pt x="0" y="1549520"/>
                </a:lnTo>
                <a:lnTo>
                  <a:pt x="0" y="0"/>
                </a:lnTo>
                <a:close/>
              </a:path>
            </a:pathLst>
          </a:custGeom>
          <a:blipFill rotWithShape="1">
            <a:blip r:embed="rId5">
              <a:alphaModFix/>
            </a:blip>
            <a:stretch>
              <a:fillRect b="0" l="0" r="0" t="0"/>
            </a:stretch>
          </a:blipFill>
          <a:ln>
            <a:noFill/>
          </a:ln>
        </p:spPr>
      </p:sp>
      <p:sp>
        <p:nvSpPr>
          <p:cNvPr id="269" name="Google Shape;269;p26"/>
          <p:cNvSpPr txBox="1"/>
          <p:nvPr/>
        </p:nvSpPr>
        <p:spPr>
          <a:xfrm>
            <a:off x="3827050" y="1763650"/>
            <a:ext cx="1397700" cy="246300"/>
          </a:xfrm>
          <a:prstGeom prst="rect">
            <a:avLst/>
          </a:prstGeom>
          <a:noFill/>
          <a:ln>
            <a:noFill/>
          </a:ln>
        </p:spPr>
        <p:txBody>
          <a:bodyPr anchorCtr="0" anchor="t" bIns="0" lIns="0" spcFirstLastPara="1" rIns="0" wrap="square" tIns="0">
            <a:spAutoFit/>
          </a:bodyPr>
          <a:lstStyle/>
          <a:p>
            <a:pPr indent="0" lvl="0" marL="0" marR="0" rtl="0" algn="ctr">
              <a:lnSpc>
                <a:spcPct val="130009"/>
              </a:lnSpc>
              <a:spcBef>
                <a:spcPts val="0"/>
              </a:spcBef>
              <a:spcAft>
                <a:spcPts val="0"/>
              </a:spcAft>
              <a:buNone/>
            </a:pPr>
            <a:r>
              <a:rPr b="1" lang="en" sz="1600">
                <a:latin typeface="DM Sans"/>
                <a:ea typeface="DM Sans"/>
                <a:cs typeface="DM Sans"/>
                <a:sym typeface="DM Sans"/>
              </a:rPr>
              <a:t>Stakeholders</a:t>
            </a:r>
            <a:endParaRPr sz="700">
              <a:latin typeface="DM Sans"/>
              <a:ea typeface="DM Sans"/>
              <a:cs typeface="DM Sans"/>
              <a:sym typeface="DM Sans"/>
            </a:endParaRPr>
          </a:p>
        </p:txBody>
      </p:sp>
      <p:sp>
        <p:nvSpPr>
          <p:cNvPr id="270" name="Google Shape;270;p26"/>
          <p:cNvSpPr/>
          <p:nvPr/>
        </p:nvSpPr>
        <p:spPr>
          <a:xfrm>
            <a:off x="7020573" y="73441"/>
            <a:ext cx="694794" cy="780747"/>
          </a:xfrm>
          <a:custGeom>
            <a:rect b="b" l="l" r="r" t="t"/>
            <a:pathLst>
              <a:path extrusionOk="0" h="2095965" w="1615799">
                <a:moveTo>
                  <a:pt x="0" y="0"/>
                </a:moveTo>
                <a:lnTo>
                  <a:pt x="1615799" y="0"/>
                </a:lnTo>
                <a:lnTo>
                  <a:pt x="1615799" y="2095966"/>
                </a:lnTo>
                <a:lnTo>
                  <a:pt x="0" y="2095966"/>
                </a:lnTo>
                <a:lnTo>
                  <a:pt x="0" y="0"/>
                </a:lnTo>
                <a:close/>
              </a:path>
            </a:pathLst>
          </a:custGeom>
          <a:blipFill rotWithShape="1">
            <a:blip r:embed="rId6">
              <a:alphaModFix/>
            </a:blip>
            <a:stretch>
              <a:fillRect b="0" l="0" r="0" t="0"/>
            </a:stretch>
          </a:blipFill>
          <a:ln>
            <a:noFill/>
          </a:ln>
        </p:spPr>
      </p:sp>
      <p:sp>
        <p:nvSpPr>
          <p:cNvPr id="271" name="Google Shape;271;p26"/>
          <p:cNvSpPr/>
          <p:nvPr/>
        </p:nvSpPr>
        <p:spPr>
          <a:xfrm rot="6606755">
            <a:off x="5152881" y="222350"/>
            <a:ext cx="297298" cy="625637"/>
          </a:xfrm>
          <a:custGeom>
            <a:rect b="b" l="l" r="r" t="t"/>
            <a:pathLst>
              <a:path extrusionOk="0" h="1479943" w="786391">
                <a:moveTo>
                  <a:pt x="0" y="0"/>
                </a:moveTo>
                <a:lnTo>
                  <a:pt x="786391" y="0"/>
                </a:lnTo>
                <a:lnTo>
                  <a:pt x="786391" y="1479943"/>
                </a:lnTo>
                <a:lnTo>
                  <a:pt x="0" y="1479943"/>
                </a:lnTo>
                <a:lnTo>
                  <a:pt x="0" y="0"/>
                </a:lnTo>
                <a:close/>
              </a:path>
            </a:pathLst>
          </a:custGeom>
          <a:blipFill rotWithShape="1">
            <a:blip r:embed="rId7">
              <a:alphaModFix/>
            </a:blip>
            <a:stretch>
              <a:fillRect b="0" l="0" r="0" t="0"/>
            </a:stretch>
          </a:blipFill>
          <a:ln>
            <a:noFill/>
          </a:ln>
        </p:spPr>
      </p:sp>
      <p:sp>
        <p:nvSpPr>
          <p:cNvPr id="272" name="Google Shape;272;p26"/>
          <p:cNvSpPr txBox="1"/>
          <p:nvPr/>
        </p:nvSpPr>
        <p:spPr>
          <a:xfrm>
            <a:off x="1700649" y="2705675"/>
            <a:ext cx="2465100" cy="20316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1800">
                <a:solidFill>
                  <a:schemeClr val="dk1"/>
                </a:solidFill>
                <a:latin typeface="DM Sans"/>
                <a:ea typeface="DM Sans"/>
                <a:cs typeface="DM Sans"/>
                <a:sym typeface="DM Sans"/>
              </a:rPr>
              <a:t>Users</a:t>
            </a:r>
            <a:r>
              <a:rPr lang="en" sz="1800">
                <a:solidFill>
                  <a:schemeClr val="dk1"/>
                </a:solidFill>
                <a:latin typeface="DM Sans"/>
                <a:ea typeface="DM Sans"/>
                <a:cs typeface="DM Sans"/>
                <a:sym typeface="DM Sans"/>
              </a:rPr>
              <a:t> of Turno</a:t>
            </a:r>
            <a:endParaRPr sz="1800">
              <a:solidFill>
                <a:schemeClr val="dk1"/>
              </a:solidFill>
              <a:latin typeface="DM Sans"/>
              <a:ea typeface="DM Sans"/>
              <a:cs typeface="DM Sans"/>
              <a:sym typeface="DM Sans"/>
            </a:endParaRPr>
          </a:p>
          <a:p>
            <a:pPr indent="0" lvl="0" marL="0" rtl="0" algn="l">
              <a:lnSpc>
                <a:spcPct val="150000"/>
              </a:lnSpc>
              <a:spcBef>
                <a:spcPts val="500"/>
              </a:spcBef>
              <a:spcAft>
                <a:spcPts val="0"/>
              </a:spcAft>
              <a:buNone/>
            </a:pPr>
            <a:r>
              <a:rPr lang="en" sz="1800">
                <a:solidFill>
                  <a:schemeClr val="dk1"/>
                </a:solidFill>
                <a:latin typeface="DM Sans"/>
                <a:ea typeface="DM Sans"/>
                <a:cs typeface="DM Sans"/>
                <a:sym typeface="DM Sans"/>
              </a:rPr>
              <a:t>Competitor solutions</a:t>
            </a:r>
            <a:endParaRPr sz="1800">
              <a:solidFill>
                <a:schemeClr val="dk1"/>
              </a:solidFill>
              <a:latin typeface="DM Sans"/>
              <a:ea typeface="DM Sans"/>
              <a:cs typeface="DM Sans"/>
              <a:sym typeface="DM Sans"/>
            </a:endParaRPr>
          </a:p>
          <a:p>
            <a:pPr indent="0" lvl="0" marL="0" rtl="0" algn="l">
              <a:lnSpc>
                <a:spcPct val="150000"/>
              </a:lnSpc>
              <a:spcBef>
                <a:spcPts val="500"/>
              </a:spcBef>
              <a:spcAft>
                <a:spcPts val="0"/>
              </a:spcAft>
              <a:buNone/>
            </a:pPr>
            <a:r>
              <a:rPr lang="en" sz="1800">
                <a:solidFill>
                  <a:schemeClr val="dk1"/>
                </a:solidFill>
                <a:latin typeface="DM Sans"/>
                <a:ea typeface="DM Sans"/>
                <a:cs typeface="DM Sans"/>
                <a:sym typeface="DM Sans"/>
              </a:rPr>
              <a:t>Potential </a:t>
            </a:r>
            <a:r>
              <a:rPr b="1" lang="en" sz="1800">
                <a:solidFill>
                  <a:schemeClr val="dk1"/>
                </a:solidFill>
                <a:latin typeface="DM Sans"/>
                <a:ea typeface="DM Sans"/>
                <a:cs typeface="DM Sans"/>
                <a:sym typeface="DM Sans"/>
              </a:rPr>
              <a:t>partners</a:t>
            </a:r>
            <a:r>
              <a:rPr lang="en" sz="1800">
                <a:solidFill>
                  <a:schemeClr val="dk1"/>
                </a:solidFill>
                <a:latin typeface="DM Sans"/>
                <a:ea typeface="DM Sans"/>
                <a:cs typeface="DM Sans"/>
                <a:sym typeface="DM Sans"/>
              </a:rPr>
              <a:t> </a:t>
            </a:r>
            <a:endParaRPr sz="1800">
              <a:solidFill>
                <a:schemeClr val="dk1"/>
              </a:solidFill>
              <a:latin typeface="DM Sans"/>
              <a:ea typeface="DM Sans"/>
              <a:cs typeface="DM Sans"/>
              <a:sym typeface="DM Sans"/>
            </a:endParaRPr>
          </a:p>
          <a:p>
            <a:pPr indent="0" lvl="0" marL="0" rtl="0" algn="l">
              <a:lnSpc>
                <a:spcPct val="115000"/>
              </a:lnSpc>
              <a:spcBef>
                <a:spcPts val="0"/>
              </a:spcBef>
              <a:spcAft>
                <a:spcPts val="500"/>
              </a:spcAft>
              <a:buNone/>
            </a:pPr>
            <a:r>
              <a:rPr lang="en" sz="1100">
                <a:solidFill>
                  <a:schemeClr val="dk1"/>
                </a:solidFill>
                <a:latin typeface="DM Sans"/>
                <a:ea typeface="DM Sans"/>
                <a:cs typeface="DM Sans"/>
                <a:sym typeface="DM Sans"/>
              </a:rPr>
              <a:t>(e.g. Google Calendar, Apple Health, FitBit, etc.)</a:t>
            </a:r>
            <a:r>
              <a:rPr lang="en" sz="1800">
                <a:solidFill>
                  <a:schemeClr val="dk1"/>
                </a:solidFill>
                <a:latin typeface="DM Sans"/>
                <a:ea typeface="DM Sans"/>
                <a:cs typeface="DM Sans"/>
                <a:sym typeface="DM Sans"/>
              </a:rPr>
              <a:t> </a:t>
            </a:r>
            <a:endParaRPr sz="1800">
              <a:solidFill>
                <a:schemeClr val="dk1"/>
              </a:solidFill>
              <a:latin typeface="DM Sans"/>
              <a:ea typeface="DM Sans"/>
              <a:cs typeface="DM Sans"/>
              <a:sym typeface="DM Sans"/>
            </a:endParaRPr>
          </a:p>
        </p:txBody>
      </p:sp>
      <p:sp>
        <p:nvSpPr>
          <p:cNvPr id="273" name="Google Shape;273;p26"/>
          <p:cNvSpPr txBox="1"/>
          <p:nvPr/>
        </p:nvSpPr>
        <p:spPr>
          <a:xfrm>
            <a:off x="4976450" y="2658425"/>
            <a:ext cx="2587200" cy="2011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800">
                <a:solidFill>
                  <a:schemeClr val="dk1"/>
                </a:solidFill>
                <a:latin typeface="DM Sans"/>
                <a:ea typeface="DM Sans"/>
                <a:cs typeface="DM Sans"/>
                <a:sym typeface="DM Sans"/>
              </a:rPr>
              <a:t>M</a:t>
            </a:r>
            <a:r>
              <a:rPr lang="en" sz="1800">
                <a:solidFill>
                  <a:schemeClr val="dk1"/>
                </a:solidFill>
                <a:latin typeface="DM Sans"/>
                <a:ea typeface="DM Sans"/>
                <a:cs typeface="DM Sans"/>
                <a:sym typeface="DM Sans"/>
              </a:rPr>
              <a:t>entors, coaches, etc. </a:t>
            </a:r>
            <a:r>
              <a:rPr lang="en" sz="1100">
                <a:solidFill>
                  <a:schemeClr val="dk1"/>
                </a:solidFill>
                <a:latin typeface="DM Sans"/>
                <a:ea typeface="DM Sans"/>
                <a:cs typeface="DM Sans"/>
                <a:sym typeface="DM Sans"/>
              </a:rPr>
              <a:t>people who used to hold users accountable…</a:t>
            </a:r>
            <a:endParaRPr>
              <a:solidFill>
                <a:schemeClr val="dk1"/>
              </a:solidFill>
            </a:endParaRPr>
          </a:p>
          <a:p>
            <a:pPr indent="0" lvl="0" marL="0" rtl="0" algn="l">
              <a:lnSpc>
                <a:spcPct val="150000"/>
              </a:lnSpc>
              <a:spcBef>
                <a:spcPts val="500"/>
              </a:spcBef>
              <a:spcAft>
                <a:spcPts val="0"/>
              </a:spcAft>
              <a:buNone/>
            </a:pPr>
            <a:r>
              <a:rPr lang="en" sz="1800">
                <a:solidFill>
                  <a:schemeClr val="dk1"/>
                </a:solidFill>
                <a:latin typeface="DM Sans"/>
                <a:ea typeface="DM Sans"/>
                <a:cs typeface="DM Sans"/>
                <a:sym typeface="DM Sans"/>
              </a:rPr>
              <a:t>User’s communities </a:t>
            </a:r>
            <a:endParaRPr sz="1800">
              <a:solidFill>
                <a:schemeClr val="dk1"/>
              </a:solidFill>
              <a:latin typeface="DM Sans"/>
              <a:ea typeface="DM Sans"/>
              <a:cs typeface="DM Sans"/>
              <a:sym typeface="DM Sans"/>
            </a:endParaRPr>
          </a:p>
          <a:p>
            <a:pPr indent="0" lvl="0" marL="0" rtl="0" algn="l">
              <a:lnSpc>
                <a:spcPct val="150000"/>
              </a:lnSpc>
              <a:spcBef>
                <a:spcPts val="0"/>
              </a:spcBef>
              <a:spcAft>
                <a:spcPts val="500"/>
              </a:spcAft>
              <a:buNone/>
            </a:pPr>
            <a:r>
              <a:rPr lang="en" sz="1100">
                <a:solidFill>
                  <a:schemeClr val="dk1"/>
                </a:solidFill>
                <a:latin typeface="DM Sans"/>
                <a:ea typeface="DM Sans"/>
                <a:cs typeface="DM Sans"/>
                <a:sym typeface="DM Sans"/>
              </a:rPr>
              <a:t>friends, peers, employers, and those who will be exposed to the solution</a:t>
            </a:r>
            <a:endParaRPr/>
          </a:p>
        </p:txBody>
      </p:sp>
      <p:sp>
        <p:nvSpPr>
          <p:cNvPr id="274" name="Google Shape;274;p26"/>
          <p:cNvSpPr txBox="1"/>
          <p:nvPr/>
        </p:nvSpPr>
        <p:spPr>
          <a:xfrm>
            <a:off x="1693749" y="2102725"/>
            <a:ext cx="3000000" cy="554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2400">
                <a:solidFill>
                  <a:schemeClr val="dk1"/>
                </a:solidFill>
                <a:latin typeface="DM Sans"/>
                <a:ea typeface="DM Sans"/>
                <a:cs typeface="DM Sans"/>
                <a:sym typeface="DM Sans"/>
              </a:rPr>
              <a:t>Direct</a:t>
            </a:r>
            <a:endParaRPr b="1" sz="2400">
              <a:solidFill>
                <a:schemeClr val="dk1"/>
              </a:solidFill>
              <a:latin typeface="DM Sans"/>
              <a:ea typeface="DM Sans"/>
              <a:cs typeface="DM Sans"/>
              <a:sym typeface="DM Sans"/>
            </a:endParaRPr>
          </a:p>
        </p:txBody>
      </p:sp>
      <p:sp>
        <p:nvSpPr>
          <p:cNvPr id="275" name="Google Shape;275;p26"/>
          <p:cNvSpPr txBox="1"/>
          <p:nvPr/>
        </p:nvSpPr>
        <p:spPr>
          <a:xfrm>
            <a:off x="4976462" y="2135913"/>
            <a:ext cx="3000000" cy="554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2400">
                <a:solidFill>
                  <a:schemeClr val="dk1"/>
                </a:solidFill>
                <a:latin typeface="DM Sans"/>
                <a:ea typeface="DM Sans"/>
                <a:cs typeface="DM Sans"/>
                <a:sym typeface="DM Sans"/>
              </a:rPr>
              <a:t>I</a:t>
            </a:r>
            <a:r>
              <a:rPr b="1" lang="en" sz="2400">
                <a:solidFill>
                  <a:schemeClr val="dk1"/>
                </a:solidFill>
                <a:latin typeface="DM Sans"/>
                <a:ea typeface="DM Sans"/>
                <a:cs typeface="DM Sans"/>
                <a:sym typeface="DM Sans"/>
              </a:rPr>
              <a:t>ndirect</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7"/>
          <p:cNvSpPr/>
          <p:nvPr/>
        </p:nvSpPr>
        <p:spPr>
          <a:xfrm>
            <a:off x="4586100" y="1693750"/>
            <a:ext cx="4557900" cy="3176700"/>
          </a:xfrm>
          <a:prstGeom prst="roundRect">
            <a:avLst>
              <a:gd fmla="val 16667" name="adj"/>
            </a:avLst>
          </a:prstGeom>
          <a:solidFill>
            <a:srgbClr val="F7F3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chemeClr val="accent5"/>
              </a:highlight>
            </a:endParaRPr>
          </a:p>
        </p:txBody>
      </p:sp>
      <p:sp>
        <p:nvSpPr>
          <p:cNvPr id="281" name="Google Shape;281;p27"/>
          <p:cNvSpPr/>
          <p:nvPr/>
        </p:nvSpPr>
        <p:spPr>
          <a:xfrm rot="-5400000">
            <a:off x="-1479432" y="4179049"/>
            <a:ext cx="3733609" cy="774760"/>
          </a:xfrm>
          <a:custGeom>
            <a:rect b="b" l="l" r="r" t="t"/>
            <a:pathLst>
              <a:path extrusionOk="0" h="1549519" w="7467218">
                <a:moveTo>
                  <a:pt x="0" y="0"/>
                </a:moveTo>
                <a:lnTo>
                  <a:pt x="7467218" y="0"/>
                </a:lnTo>
                <a:lnTo>
                  <a:pt x="7467218" y="1549519"/>
                </a:lnTo>
                <a:lnTo>
                  <a:pt x="0" y="1549519"/>
                </a:lnTo>
                <a:lnTo>
                  <a:pt x="0" y="0"/>
                </a:lnTo>
                <a:close/>
              </a:path>
            </a:pathLst>
          </a:custGeom>
          <a:blipFill rotWithShape="1">
            <a:blip r:embed="rId3">
              <a:alphaModFix/>
            </a:blip>
            <a:stretch>
              <a:fillRect b="0" l="-50168" r="0" t="0"/>
            </a:stretch>
          </a:blipFill>
          <a:ln>
            <a:noFill/>
          </a:ln>
        </p:spPr>
      </p:sp>
      <p:sp>
        <p:nvSpPr>
          <p:cNvPr id="282" name="Google Shape;282;p27"/>
          <p:cNvSpPr/>
          <p:nvPr/>
        </p:nvSpPr>
        <p:spPr>
          <a:xfrm>
            <a:off x="140525" y="1693750"/>
            <a:ext cx="4557900" cy="3176700"/>
          </a:xfrm>
          <a:prstGeom prst="roundRect">
            <a:avLst>
              <a:gd fmla="val 16667" name="adj"/>
            </a:avLst>
          </a:prstGeom>
          <a:solidFill>
            <a:srgbClr val="CEDDB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chemeClr val="accent5"/>
              </a:highlight>
            </a:endParaRPr>
          </a:p>
        </p:txBody>
      </p:sp>
      <p:sp>
        <p:nvSpPr>
          <p:cNvPr id="283" name="Google Shape;283;p27"/>
          <p:cNvSpPr/>
          <p:nvPr/>
        </p:nvSpPr>
        <p:spPr>
          <a:xfrm rot="2590709">
            <a:off x="4167963" y="170066"/>
            <a:ext cx="1779835" cy="1884216"/>
          </a:xfrm>
          <a:custGeom>
            <a:rect b="b" l="l" r="r" t="t"/>
            <a:pathLst>
              <a:path extrusionOk="0" h="3764435" w="3555894">
                <a:moveTo>
                  <a:pt x="0" y="0"/>
                </a:moveTo>
                <a:lnTo>
                  <a:pt x="3555894" y="0"/>
                </a:lnTo>
                <a:lnTo>
                  <a:pt x="3555894" y="3764435"/>
                </a:lnTo>
                <a:lnTo>
                  <a:pt x="0" y="3764435"/>
                </a:lnTo>
                <a:lnTo>
                  <a:pt x="0" y="0"/>
                </a:lnTo>
                <a:close/>
              </a:path>
            </a:pathLst>
          </a:custGeom>
          <a:blipFill rotWithShape="1">
            <a:blip r:embed="rId4">
              <a:alphaModFix/>
            </a:blip>
            <a:stretch>
              <a:fillRect b="0" l="0" r="0" t="0"/>
            </a:stretch>
          </a:blipFill>
          <a:ln>
            <a:noFill/>
          </a:ln>
        </p:spPr>
      </p:sp>
      <p:sp>
        <p:nvSpPr>
          <p:cNvPr id="284" name="Google Shape;284;p27"/>
          <p:cNvSpPr/>
          <p:nvPr/>
        </p:nvSpPr>
        <p:spPr>
          <a:xfrm rot="1183337">
            <a:off x="2531258" y="61934"/>
            <a:ext cx="2151480" cy="2062744"/>
          </a:xfrm>
          <a:custGeom>
            <a:rect b="b" l="l" r="r" t="t"/>
            <a:pathLst>
              <a:path extrusionOk="0" h="5393831" w="5095025">
                <a:moveTo>
                  <a:pt x="0" y="0"/>
                </a:moveTo>
                <a:lnTo>
                  <a:pt x="5095026" y="0"/>
                </a:lnTo>
                <a:lnTo>
                  <a:pt x="5095026" y="5393831"/>
                </a:lnTo>
                <a:lnTo>
                  <a:pt x="0" y="5393831"/>
                </a:lnTo>
                <a:lnTo>
                  <a:pt x="0" y="0"/>
                </a:lnTo>
                <a:close/>
              </a:path>
            </a:pathLst>
          </a:custGeom>
          <a:blipFill rotWithShape="1">
            <a:blip r:embed="rId5">
              <a:alphaModFix/>
            </a:blip>
            <a:stretch>
              <a:fillRect b="0" l="0" r="0" t="0"/>
            </a:stretch>
          </a:blipFill>
          <a:ln>
            <a:noFill/>
          </a:ln>
        </p:spPr>
      </p:sp>
      <p:sp>
        <p:nvSpPr>
          <p:cNvPr id="285" name="Google Shape;285;p27"/>
          <p:cNvSpPr txBox="1"/>
          <p:nvPr/>
        </p:nvSpPr>
        <p:spPr>
          <a:xfrm>
            <a:off x="1845400" y="577975"/>
            <a:ext cx="5277600" cy="10929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lang="en" sz="7100">
                <a:latin typeface="DM Sans"/>
                <a:ea typeface="DM Sans"/>
                <a:cs typeface="DM Sans"/>
                <a:sym typeface="DM Sans"/>
              </a:rPr>
              <a:t>Discussion</a:t>
            </a:r>
            <a:endParaRPr b="1" sz="700">
              <a:latin typeface="DM Sans"/>
              <a:ea typeface="DM Sans"/>
              <a:cs typeface="DM Sans"/>
              <a:sym typeface="DM Sans"/>
            </a:endParaRPr>
          </a:p>
        </p:txBody>
      </p:sp>
      <p:sp>
        <p:nvSpPr>
          <p:cNvPr id="286" name="Google Shape;286;p27"/>
          <p:cNvSpPr/>
          <p:nvPr/>
        </p:nvSpPr>
        <p:spPr>
          <a:xfrm>
            <a:off x="-1779760" y="-124760"/>
            <a:ext cx="5606813" cy="774759"/>
          </a:xfrm>
          <a:custGeom>
            <a:rect b="b" l="l" r="r" t="t"/>
            <a:pathLst>
              <a:path extrusionOk="0" h="1549519" w="11213627">
                <a:moveTo>
                  <a:pt x="0" y="0"/>
                </a:moveTo>
                <a:lnTo>
                  <a:pt x="11213627" y="0"/>
                </a:lnTo>
                <a:lnTo>
                  <a:pt x="11213627" y="1549520"/>
                </a:lnTo>
                <a:lnTo>
                  <a:pt x="0" y="1549520"/>
                </a:lnTo>
                <a:lnTo>
                  <a:pt x="0" y="0"/>
                </a:lnTo>
                <a:close/>
              </a:path>
            </a:pathLst>
          </a:custGeom>
          <a:blipFill rotWithShape="1">
            <a:blip r:embed="rId3">
              <a:alphaModFix/>
            </a:blip>
            <a:stretch>
              <a:fillRect b="0" l="0" r="0" t="0"/>
            </a:stretch>
          </a:blipFill>
          <a:ln>
            <a:noFill/>
          </a:ln>
        </p:spPr>
      </p:sp>
      <p:sp>
        <p:nvSpPr>
          <p:cNvPr id="287" name="Google Shape;287;p27"/>
          <p:cNvSpPr txBox="1"/>
          <p:nvPr/>
        </p:nvSpPr>
        <p:spPr>
          <a:xfrm>
            <a:off x="5022606" y="1842625"/>
            <a:ext cx="3684900" cy="369300"/>
          </a:xfrm>
          <a:prstGeom prst="rect">
            <a:avLst/>
          </a:prstGeom>
          <a:noFill/>
          <a:ln>
            <a:noFill/>
          </a:ln>
        </p:spPr>
        <p:txBody>
          <a:bodyPr anchorCtr="0" anchor="t" bIns="0" lIns="0" spcFirstLastPara="1" rIns="0" wrap="square" tIns="0">
            <a:spAutoFit/>
          </a:bodyPr>
          <a:lstStyle/>
          <a:p>
            <a:pPr indent="0" lvl="0" marL="0" marR="0" rtl="0" algn="ctr">
              <a:lnSpc>
                <a:spcPct val="130009"/>
              </a:lnSpc>
              <a:spcBef>
                <a:spcPts val="0"/>
              </a:spcBef>
              <a:spcAft>
                <a:spcPts val="0"/>
              </a:spcAft>
              <a:buNone/>
            </a:pPr>
            <a:r>
              <a:rPr b="1" lang="en" sz="2400">
                <a:latin typeface="DM Sans"/>
                <a:ea typeface="DM Sans"/>
                <a:cs typeface="DM Sans"/>
                <a:sym typeface="DM Sans"/>
              </a:rPr>
              <a:t>Ethical Implications</a:t>
            </a:r>
            <a:endParaRPr sz="2400">
              <a:latin typeface="DM Sans"/>
              <a:ea typeface="DM Sans"/>
              <a:cs typeface="DM Sans"/>
              <a:sym typeface="DM Sans"/>
            </a:endParaRPr>
          </a:p>
        </p:txBody>
      </p:sp>
      <p:sp>
        <p:nvSpPr>
          <p:cNvPr id="288" name="Google Shape;288;p27"/>
          <p:cNvSpPr txBox="1"/>
          <p:nvPr/>
        </p:nvSpPr>
        <p:spPr>
          <a:xfrm>
            <a:off x="1901975" y="1777326"/>
            <a:ext cx="1035000" cy="369300"/>
          </a:xfrm>
          <a:prstGeom prst="rect">
            <a:avLst/>
          </a:prstGeom>
          <a:noFill/>
          <a:ln>
            <a:noFill/>
          </a:ln>
        </p:spPr>
        <p:txBody>
          <a:bodyPr anchorCtr="0" anchor="t" bIns="0" lIns="0" spcFirstLastPara="1" rIns="0" wrap="square" tIns="0">
            <a:spAutoFit/>
          </a:bodyPr>
          <a:lstStyle/>
          <a:p>
            <a:pPr indent="0" lvl="0" marL="0" marR="0" rtl="0" algn="ctr">
              <a:lnSpc>
                <a:spcPct val="130009"/>
              </a:lnSpc>
              <a:spcBef>
                <a:spcPts val="0"/>
              </a:spcBef>
              <a:spcAft>
                <a:spcPts val="0"/>
              </a:spcAft>
              <a:buNone/>
            </a:pPr>
            <a:r>
              <a:rPr b="1" lang="en" sz="2400">
                <a:latin typeface="DM Sans"/>
                <a:ea typeface="DM Sans"/>
                <a:cs typeface="DM Sans"/>
                <a:sym typeface="DM Sans"/>
              </a:rPr>
              <a:t>Values </a:t>
            </a:r>
            <a:endParaRPr b="1" sz="2400">
              <a:latin typeface="DM Sans"/>
              <a:ea typeface="DM Sans"/>
              <a:cs typeface="DM Sans"/>
              <a:sym typeface="DM Sans"/>
            </a:endParaRPr>
          </a:p>
        </p:txBody>
      </p:sp>
      <p:sp>
        <p:nvSpPr>
          <p:cNvPr id="289" name="Google Shape;289;p27"/>
          <p:cNvSpPr txBox="1"/>
          <p:nvPr/>
        </p:nvSpPr>
        <p:spPr>
          <a:xfrm>
            <a:off x="3730949" y="2456364"/>
            <a:ext cx="2014800" cy="138600"/>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t/>
            </a:r>
            <a:endParaRPr sz="900">
              <a:latin typeface="DM Sans"/>
              <a:ea typeface="DM Sans"/>
              <a:cs typeface="DM Sans"/>
              <a:sym typeface="DM Sans"/>
            </a:endParaRPr>
          </a:p>
        </p:txBody>
      </p:sp>
      <p:sp>
        <p:nvSpPr>
          <p:cNvPr id="290" name="Google Shape;290;p27"/>
          <p:cNvSpPr txBox="1"/>
          <p:nvPr/>
        </p:nvSpPr>
        <p:spPr>
          <a:xfrm>
            <a:off x="4904700" y="2383675"/>
            <a:ext cx="4239300" cy="2201100"/>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b="1" lang="en" sz="1100">
                <a:latin typeface="DM Sans"/>
                <a:ea typeface="DM Sans"/>
                <a:cs typeface="DM Sans"/>
                <a:sym typeface="DM Sans"/>
              </a:rPr>
              <a:t>I</a:t>
            </a:r>
            <a:r>
              <a:rPr b="1" lang="en" sz="1100">
                <a:latin typeface="DM Sans"/>
                <a:ea typeface="DM Sans"/>
                <a:cs typeface="DM Sans"/>
                <a:sym typeface="DM Sans"/>
              </a:rPr>
              <a:t>mpacts</a:t>
            </a:r>
            <a:r>
              <a:rPr lang="en" sz="1100">
                <a:latin typeface="DM Sans"/>
                <a:ea typeface="DM Sans"/>
                <a:cs typeface="DM Sans"/>
                <a:sym typeface="DM Sans"/>
              </a:rPr>
              <a:t> of task </a:t>
            </a:r>
            <a:r>
              <a:rPr b="1" lang="en" sz="1100">
                <a:latin typeface="DM Sans"/>
                <a:ea typeface="DM Sans"/>
                <a:cs typeface="DM Sans"/>
                <a:sym typeface="DM Sans"/>
              </a:rPr>
              <a:t>randomization</a:t>
            </a:r>
            <a:r>
              <a:rPr lang="en" sz="1100">
                <a:latin typeface="DM Sans"/>
                <a:ea typeface="DM Sans"/>
                <a:cs typeface="DM Sans"/>
                <a:sym typeface="DM Sans"/>
              </a:rPr>
              <a:t> on the </a:t>
            </a:r>
            <a:r>
              <a:rPr b="1" lang="en" sz="1100">
                <a:latin typeface="DM Sans"/>
                <a:ea typeface="DM Sans"/>
                <a:cs typeface="DM Sans"/>
                <a:sym typeface="DM Sans"/>
              </a:rPr>
              <a:t>psychology</a:t>
            </a:r>
            <a:r>
              <a:rPr lang="en" sz="1100">
                <a:latin typeface="DM Sans"/>
                <a:ea typeface="DM Sans"/>
                <a:cs typeface="DM Sans"/>
                <a:sym typeface="DM Sans"/>
              </a:rPr>
              <a:t> of habit formation.</a:t>
            </a:r>
            <a:endParaRPr sz="1100">
              <a:latin typeface="DM Sans"/>
              <a:ea typeface="DM Sans"/>
              <a:cs typeface="DM Sans"/>
              <a:sym typeface="DM Sans"/>
            </a:endParaRPr>
          </a:p>
          <a:p>
            <a:pPr indent="0" lvl="0" marL="0" marR="0" rtl="0" algn="l">
              <a:lnSpc>
                <a:spcPct val="150000"/>
              </a:lnSpc>
              <a:spcBef>
                <a:spcPts val="0"/>
              </a:spcBef>
              <a:spcAft>
                <a:spcPts val="0"/>
              </a:spcAft>
              <a:buNone/>
            </a:pPr>
            <a:r>
              <a:rPr b="1" lang="en" sz="1100">
                <a:latin typeface="DM Sans"/>
                <a:ea typeface="DM Sans"/>
                <a:cs typeface="DM Sans"/>
                <a:sym typeface="DM Sans"/>
              </a:rPr>
              <a:t>Motivation crowding:</a:t>
            </a:r>
            <a:r>
              <a:rPr lang="en" sz="1100">
                <a:latin typeface="DM Sans"/>
                <a:ea typeface="DM Sans"/>
                <a:cs typeface="DM Sans"/>
                <a:sym typeface="DM Sans"/>
              </a:rPr>
              <a:t> mixing extrinsic motivation (e.g. rewards, streaks) with intrinsic motivation of habits.</a:t>
            </a:r>
            <a:endParaRPr sz="1100">
              <a:latin typeface="DM Sans"/>
              <a:ea typeface="DM Sans"/>
              <a:cs typeface="DM Sans"/>
              <a:sym typeface="DM Sans"/>
            </a:endParaRPr>
          </a:p>
          <a:p>
            <a:pPr indent="0" lvl="0" marL="0" marR="0" rtl="0" algn="l">
              <a:lnSpc>
                <a:spcPct val="150000"/>
              </a:lnSpc>
              <a:spcBef>
                <a:spcPts val="0"/>
              </a:spcBef>
              <a:spcAft>
                <a:spcPts val="0"/>
              </a:spcAft>
              <a:buNone/>
            </a:pPr>
            <a:r>
              <a:rPr b="1" lang="en" sz="1100">
                <a:latin typeface="DM Sans"/>
                <a:ea typeface="DM Sans"/>
                <a:cs typeface="DM Sans"/>
                <a:sym typeface="DM Sans"/>
              </a:rPr>
              <a:t>Competition and social accountability </a:t>
            </a:r>
            <a:r>
              <a:rPr lang="en" sz="1100">
                <a:latin typeface="DM Sans"/>
                <a:ea typeface="DM Sans"/>
                <a:cs typeface="DM Sans"/>
                <a:sym typeface="DM Sans"/>
              </a:rPr>
              <a:t>for daily tasks and activities.</a:t>
            </a:r>
            <a:endParaRPr sz="1100">
              <a:latin typeface="DM Sans"/>
              <a:ea typeface="DM Sans"/>
              <a:cs typeface="DM Sans"/>
              <a:sym typeface="DM Sans"/>
            </a:endParaRPr>
          </a:p>
          <a:p>
            <a:pPr indent="0" lvl="0" marL="0" marR="0" rtl="0" algn="l">
              <a:lnSpc>
                <a:spcPct val="150000"/>
              </a:lnSpc>
              <a:spcBef>
                <a:spcPts val="0"/>
              </a:spcBef>
              <a:spcAft>
                <a:spcPts val="0"/>
              </a:spcAft>
              <a:buNone/>
            </a:pPr>
            <a:r>
              <a:rPr b="1" lang="en" sz="1100">
                <a:latin typeface="DM Sans"/>
                <a:ea typeface="DM Sans"/>
                <a:cs typeface="DM Sans"/>
                <a:sym typeface="DM Sans"/>
              </a:rPr>
              <a:t>Balanced Engagement;</a:t>
            </a:r>
            <a:r>
              <a:rPr lang="en" sz="1100">
                <a:latin typeface="DM Sans"/>
                <a:ea typeface="DM Sans"/>
                <a:cs typeface="DM Sans"/>
                <a:sym typeface="DM Sans"/>
              </a:rPr>
              <a:t> understand use to avoid over-reliance.</a:t>
            </a:r>
            <a:endParaRPr sz="1100">
              <a:latin typeface="DM Sans"/>
              <a:ea typeface="DM Sans"/>
              <a:cs typeface="DM Sans"/>
              <a:sym typeface="DM Sans"/>
            </a:endParaRPr>
          </a:p>
          <a:p>
            <a:pPr indent="0" lvl="0" marL="0" marR="0" rtl="0" algn="l">
              <a:lnSpc>
                <a:spcPct val="150000"/>
              </a:lnSpc>
              <a:spcBef>
                <a:spcPts val="0"/>
              </a:spcBef>
              <a:spcAft>
                <a:spcPts val="0"/>
              </a:spcAft>
              <a:buNone/>
            </a:pPr>
            <a:r>
              <a:rPr b="1" lang="en" sz="1100">
                <a:latin typeface="DM Sans"/>
                <a:ea typeface="DM Sans"/>
                <a:cs typeface="DM Sans"/>
                <a:sym typeface="DM Sans"/>
              </a:rPr>
              <a:t>User autonomy</a:t>
            </a:r>
            <a:r>
              <a:rPr lang="en" sz="1100">
                <a:latin typeface="DM Sans"/>
                <a:ea typeface="DM Sans"/>
                <a:cs typeface="DM Sans"/>
                <a:sym typeface="DM Sans"/>
              </a:rPr>
              <a:t>; flexibility and adaptability of tasks</a:t>
            </a:r>
            <a:endParaRPr sz="1100">
              <a:latin typeface="DM Sans"/>
              <a:ea typeface="DM Sans"/>
              <a:cs typeface="DM Sans"/>
              <a:sym typeface="DM Sans"/>
            </a:endParaRPr>
          </a:p>
          <a:p>
            <a:pPr indent="0" lvl="0" marL="0" marR="0" rtl="0" algn="l">
              <a:lnSpc>
                <a:spcPct val="150000"/>
              </a:lnSpc>
              <a:spcBef>
                <a:spcPts val="0"/>
              </a:spcBef>
              <a:spcAft>
                <a:spcPts val="0"/>
              </a:spcAft>
              <a:buNone/>
            </a:pPr>
            <a:r>
              <a:t/>
            </a:r>
            <a:endParaRPr sz="1100">
              <a:latin typeface="DM Sans"/>
              <a:ea typeface="DM Sans"/>
              <a:cs typeface="DM Sans"/>
              <a:sym typeface="DM Sans"/>
            </a:endParaRPr>
          </a:p>
        </p:txBody>
      </p:sp>
      <p:sp>
        <p:nvSpPr>
          <p:cNvPr id="291" name="Google Shape;291;p27"/>
          <p:cNvSpPr/>
          <p:nvPr/>
        </p:nvSpPr>
        <p:spPr>
          <a:xfrm>
            <a:off x="7020573" y="73441"/>
            <a:ext cx="694794" cy="780747"/>
          </a:xfrm>
          <a:custGeom>
            <a:rect b="b" l="l" r="r" t="t"/>
            <a:pathLst>
              <a:path extrusionOk="0" h="2095965" w="1615799">
                <a:moveTo>
                  <a:pt x="0" y="0"/>
                </a:moveTo>
                <a:lnTo>
                  <a:pt x="1615799" y="0"/>
                </a:lnTo>
                <a:lnTo>
                  <a:pt x="1615799" y="2095966"/>
                </a:lnTo>
                <a:lnTo>
                  <a:pt x="0" y="2095966"/>
                </a:lnTo>
                <a:lnTo>
                  <a:pt x="0" y="0"/>
                </a:lnTo>
                <a:close/>
              </a:path>
            </a:pathLst>
          </a:custGeom>
          <a:blipFill rotWithShape="1">
            <a:blip r:embed="rId6">
              <a:alphaModFix/>
            </a:blip>
            <a:stretch>
              <a:fillRect b="0" l="0" r="0" t="0"/>
            </a:stretch>
          </a:blipFill>
          <a:ln>
            <a:noFill/>
          </a:ln>
        </p:spPr>
      </p:sp>
      <p:sp>
        <p:nvSpPr>
          <p:cNvPr id="292" name="Google Shape;292;p27"/>
          <p:cNvSpPr/>
          <p:nvPr/>
        </p:nvSpPr>
        <p:spPr>
          <a:xfrm rot="6606755">
            <a:off x="5152881" y="222350"/>
            <a:ext cx="297298" cy="625637"/>
          </a:xfrm>
          <a:custGeom>
            <a:rect b="b" l="l" r="r" t="t"/>
            <a:pathLst>
              <a:path extrusionOk="0" h="1479943" w="786391">
                <a:moveTo>
                  <a:pt x="0" y="0"/>
                </a:moveTo>
                <a:lnTo>
                  <a:pt x="786391" y="0"/>
                </a:lnTo>
                <a:lnTo>
                  <a:pt x="786391" y="1479943"/>
                </a:lnTo>
                <a:lnTo>
                  <a:pt x="0" y="1479943"/>
                </a:lnTo>
                <a:lnTo>
                  <a:pt x="0" y="0"/>
                </a:lnTo>
                <a:close/>
              </a:path>
            </a:pathLst>
          </a:custGeom>
          <a:blipFill rotWithShape="1">
            <a:blip r:embed="rId7">
              <a:alphaModFix/>
            </a:blip>
            <a:stretch>
              <a:fillRect b="0" l="0" r="0" t="0"/>
            </a:stretch>
          </a:blipFill>
          <a:ln>
            <a:noFill/>
          </a:ln>
        </p:spPr>
      </p:sp>
      <p:sp>
        <p:nvSpPr>
          <p:cNvPr id="293" name="Google Shape;293;p27"/>
          <p:cNvSpPr txBox="1"/>
          <p:nvPr/>
        </p:nvSpPr>
        <p:spPr>
          <a:xfrm>
            <a:off x="163600" y="2253075"/>
            <a:ext cx="2618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DM Sans"/>
                <a:ea typeface="DM Sans"/>
                <a:cs typeface="DM Sans"/>
                <a:sym typeface="DM Sans"/>
              </a:rPr>
              <a:t>User Autonomy and Consent</a:t>
            </a:r>
            <a:endParaRPr sz="1800"/>
          </a:p>
        </p:txBody>
      </p:sp>
      <p:sp>
        <p:nvSpPr>
          <p:cNvPr id="294" name="Google Shape;294;p27"/>
          <p:cNvSpPr txBox="1"/>
          <p:nvPr/>
        </p:nvSpPr>
        <p:spPr>
          <a:xfrm>
            <a:off x="807650" y="2958650"/>
            <a:ext cx="2587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DM Sans"/>
                <a:ea typeface="DM Sans"/>
                <a:cs typeface="DM Sans"/>
                <a:sym typeface="DM Sans"/>
              </a:rPr>
              <a:t>Equity and Accessibility</a:t>
            </a:r>
            <a:endParaRPr sz="1800"/>
          </a:p>
        </p:txBody>
      </p:sp>
      <p:sp>
        <p:nvSpPr>
          <p:cNvPr id="295" name="Google Shape;295;p27"/>
          <p:cNvSpPr txBox="1"/>
          <p:nvPr/>
        </p:nvSpPr>
        <p:spPr>
          <a:xfrm>
            <a:off x="246500" y="3697550"/>
            <a:ext cx="3000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DM Sans"/>
                <a:ea typeface="DM Sans"/>
                <a:cs typeface="DM Sans"/>
                <a:sym typeface="DM Sans"/>
              </a:rPr>
              <a:t>Well-being and Mental Health</a:t>
            </a:r>
            <a:endParaRPr sz="1800"/>
          </a:p>
        </p:txBody>
      </p:sp>
      <p:sp>
        <p:nvSpPr>
          <p:cNvPr id="296" name="Google Shape;296;p27"/>
          <p:cNvSpPr txBox="1"/>
          <p:nvPr/>
        </p:nvSpPr>
        <p:spPr>
          <a:xfrm>
            <a:off x="2782300" y="2156225"/>
            <a:ext cx="2487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DM Sans"/>
                <a:ea typeface="DM Sans"/>
                <a:cs typeface="DM Sans"/>
                <a:sym typeface="DM Sans"/>
              </a:rPr>
              <a:t>Stakeholder engagement</a:t>
            </a:r>
            <a:endParaRPr sz="1800"/>
          </a:p>
        </p:txBody>
      </p:sp>
      <p:sp>
        <p:nvSpPr>
          <p:cNvPr id="297" name="Google Shape;297;p27"/>
          <p:cNvSpPr txBox="1"/>
          <p:nvPr/>
        </p:nvSpPr>
        <p:spPr>
          <a:xfrm>
            <a:off x="527100" y="4401350"/>
            <a:ext cx="4059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DM Sans"/>
                <a:ea typeface="DM Sans"/>
                <a:cs typeface="DM Sans"/>
                <a:sym typeface="DM Sans"/>
              </a:rPr>
              <a:t>Environmental/Community impact</a:t>
            </a:r>
            <a:endParaRPr sz="1800"/>
          </a:p>
        </p:txBody>
      </p:sp>
      <p:sp>
        <p:nvSpPr>
          <p:cNvPr id="298" name="Google Shape;298;p27"/>
          <p:cNvSpPr txBox="1"/>
          <p:nvPr/>
        </p:nvSpPr>
        <p:spPr>
          <a:xfrm>
            <a:off x="3070000" y="3075275"/>
            <a:ext cx="2199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DM Sans"/>
                <a:ea typeface="DM Sans"/>
                <a:cs typeface="DM Sans"/>
                <a:sym typeface="DM Sans"/>
              </a:rPr>
              <a:t>Pricing &amp; Monetization</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8"/>
          <p:cNvSpPr/>
          <p:nvPr/>
        </p:nvSpPr>
        <p:spPr>
          <a:xfrm rot="5400000">
            <a:off x="6369491" y="2738218"/>
            <a:ext cx="5068258" cy="700341"/>
          </a:xfrm>
          <a:custGeom>
            <a:rect b="b" l="l" r="r" t="t"/>
            <a:pathLst>
              <a:path extrusionOk="0" h="1400682" w="10136517">
                <a:moveTo>
                  <a:pt x="0" y="0"/>
                </a:moveTo>
                <a:lnTo>
                  <a:pt x="10136518" y="0"/>
                </a:lnTo>
                <a:lnTo>
                  <a:pt x="10136518" y="1400682"/>
                </a:lnTo>
                <a:lnTo>
                  <a:pt x="0" y="1400682"/>
                </a:lnTo>
                <a:lnTo>
                  <a:pt x="0" y="0"/>
                </a:lnTo>
                <a:close/>
              </a:path>
            </a:pathLst>
          </a:custGeom>
          <a:blipFill rotWithShape="1">
            <a:blip r:embed="rId3">
              <a:alphaModFix/>
            </a:blip>
            <a:stretch>
              <a:fillRect b="0" l="0" r="0" t="0"/>
            </a:stretch>
          </a:blipFill>
          <a:ln>
            <a:noFill/>
          </a:ln>
        </p:spPr>
      </p:sp>
      <p:sp>
        <p:nvSpPr>
          <p:cNvPr id="304" name="Google Shape;304;p28"/>
          <p:cNvSpPr/>
          <p:nvPr/>
        </p:nvSpPr>
        <p:spPr>
          <a:xfrm rot="-1441810">
            <a:off x="2180" y="2716097"/>
            <a:ext cx="1631646" cy="2008929"/>
          </a:xfrm>
          <a:custGeom>
            <a:rect b="b" l="l" r="r" t="t"/>
            <a:pathLst>
              <a:path extrusionOk="0" h="4971223" w="3796772">
                <a:moveTo>
                  <a:pt x="0" y="0"/>
                </a:moveTo>
                <a:lnTo>
                  <a:pt x="3796772" y="0"/>
                </a:lnTo>
                <a:lnTo>
                  <a:pt x="3796772" y="4971223"/>
                </a:lnTo>
                <a:lnTo>
                  <a:pt x="0" y="4971223"/>
                </a:lnTo>
                <a:lnTo>
                  <a:pt x="0" y="0"/>
                </a:lnTo>
                <a:close/>
              </a:path>
            </a:pathLst>
          </a:custGeom>
          <a:blipFill rotWithShape="1">
            <a:blip r:embed="rId4">
              <a:alphaModFix/>
            </a:blip>
            <a:stretch>
              <a:fillRect b="0" l="0" r="0" t="0"/>
            </a:stretch>
          </a:blipFill>
          <a:ln>
            <a:noFill/>
          </a:ln>
        </p:spPr>
      </p:sp>
      <p:sp>
        <p:nvSpPr>
          <p:cNvPr id="305" name="Google Shape;305;p28"/>
          <p:cNvSpPr/>
          <p:nvPr/>
        </p:nvSpPr>
        <p:spPr>
          <a:xfrm rot="-5400000">
            <a:off x="-1645880" y="3131409"/>
            <a:ext cx="3733609" cy="774760"/>
          </a:xfrm>
          <a:custGeom>
            <a:rect b="b" l="l" r="r" t="t"/>
            <a:pathLst>
              <a:path extrusionOk="0" h="1549519" w="7467218">
                <a:moveTo>
                  <a:pt x="0" y="0"/>
                </a:moveTo>
                <a:lnTo>
                  <a:pt x="7467218" y="0"/>
                </a:lnTo>
                <a:lnTo>
                  <a:pt x="7467218" y="1549520"/>
                </a:lnTo>
                <a:lnTo>
                  <a:pt x="0" y="1549520"/>
                </a:lnTo>
                <a:lnTo>
                  <a:pt x="0" y="0"/>
                </a:lnTo>
                <a:close/>
              </a:path>
            </a:pathLst>
          </a:custGeom>
          <a:blipFill rotWithShape="1">
            <a:blip r:embed="rId3">
              <a:alphaModFix/>
            </a:blip>
            <a:stretch>
              <a:fillRect b="0" l="-50168" r="0" t="0"/>
            </a:stretch>
          </a:blipFill>
          <a:ln>
            <a:noFill/>
          </a:ln>
        </p:spPr>
      </p:sp>
      <p:sp>
        <p:nvSpPr>
          <p:cNvPr id="306" name="Google Shape;306;p28"/>
          <p:cNvSpPr/>
          <p:nvPr/>
        </p:nvSpPr>
        <p:spPr>
          <a:xfrm>
            <a:off x="-1206820" y="-69591"/>
            <a:ext cx="5606813" cy="774760"/>
          </a:xfrm>
          <a:custGeom>
            <a:rect b="b" l="l" r="r" t="t"/>
            <a:pathLst>
              <a:path extrusionOk="0" h="1549519" w="11213627">
                <a:moveTo>
                  <a:pt x="0" y="0"/>
                </a:moveTo>
                <a:lnTo>
                  <a:pt x="11213627" y="0"/>
                </a:lnTo>
                <a:lnTo>
                  <a:pt x="11213627" y="1549520"/>
                </a:lnTo>
                <a:lnTo>
                  <a:pt x="0" y="1549520"/>
                </a:lnTo>
                <a:lnTo>
                  <a:pt x="0" y="0"/>
                </a:lnTo>
                <a:close/>
              </a:path>
            </a:pathLst>
          </a:custGeom>
          <a:blipFill rotWithShape="1">
            <a:blip r:embed="rId3">
              <a:alphaModFix/>
            </a:blip>
            <a:stretch>
              <a:fillRect b="0" l="0" r="0" t="0"/>
            </a:stretch>
          </a:blipFill>
          <a:ln>
            <a:noFill/>
          </a:ln>
        </p:spPr>
      </p:sp>
      <p:sp>
        <p:nvSpPr>
          <p:cNvPr id="307" name="Google Shape;307;p28"/>
          <p:cNvSpPr txBox="1"/>
          <p:nvPr/>
        </p:nvSpPr>
        <p:spPr>
          <a:xfrm>
            <a:off x="1585530" y="405994"/>
            <a:ext cx="6243600" cy="908100"/>
          </a:xfrm>
          <a:prstGeom prst="rect">
            <a:avLst/>
          </a:prstGeom>
          <a:noFill/>
          <a:ln>
            <a:noFill/>
          </a:ln>
        </p:spPr>
        <p:txBody>
          <a:bodyPr anchorCtr="0" anchor="t" bIns="0" lIns="0" spcFirstLastPara="1" rIns="0" wrap="square" tIns="0">
            <a:spAutoFit/>
          </a:bodyPr>
          <a:lstStyle/>
          <a:p>
            <a:pPr indent="0" lvl="0" marL="0" marR="0" rtl="0" algn="ctr">
              <a:lnSpc>
                <a:spcPct val="140002"/>
              </a:lnSpc>
              <a:spcBef>
                <a:spcPts val="0"/>
              </a:spcBef>
              <a:spcAft>
                <a:spcPts val="0"/>
              </a:spcAft>
              <a:buNone/>
            </a:pPr>
            <a:r>
              <a:rPr b="1" lang="en" sz="5900">
                <a:latin typeface="DM Sans"/>
                <a:ea typeface="DM Sans"/>
                <a:cs typeface="DM Sans"/>
                <a:sym typeface="DM Sans"/>
              </a:rPr>
              <a:t>Tasks</a:t>
            </a:r>
            <a:endParaRPr b="1" sz="100">
              <a:latin typeface="DM Sans"/>
              <a:ea typeface="DM Sans"/>
              <a:cs typeface="DM Sans"/>
              <a:sym typeface="DM Sans"/>
            </a:endParaRPr>
          </a:p>
        </p:txBody>
      </p:sp>
      <p:sp>
        <p:nvSpPr>
          <p:cNvPr id="308" name="Google Shape;308;p28"/>
          <p:cNvSpPr txBox="1"/>
          <p:nvPr/>
        </p:nvSpPr>
        <p:spPr>
          <a:xfrm>
            <a:off x="2235013" y="1551850"/>
            <a:ext cx="4944600" cy="2925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 sz="1900">
                <a:solidFill>
                  <a:srgbClr val="6AA84F"/>
                </a:solidFill>
                <a:latin typeface="DM Sans"/>
                <a:ea typeface="DM Sans"/>
                <a:cs typeface="DM Sans"/>
                <a:sym typeface="DM Sans"/>
              </a:rPr>
              <a:t>Doing an activity you’ve been putting off.</a:t>
            </a:r>
            <a:endParaRPr b="1" sz="400">
              <a:solidFill>
                <a:srgbClr val="6AA84F"/>
              </a:solidFill>
              <a:latin typeface="DM Sans"/>
              <a:ea typeface="DM Sans"/>
              <a:cs typeface="DM Sans"/>
              <a:sym typeface="DM Sans"/>
            </a:endParaRPr>
          </a:p>
        </p:txBody>
      </p:sp>
      <p:sp>
        <p:nvSpPr>
          <p:cNvPr id="309" name="Google Shape;309;p28"/>
          <p:cNvSpPr txBox="1"/>
          <p:nvPr/>
        </p:nvSpPr>
        <p:spPr>
          <a:xfrm>
            <a:off x="2539975" y="2768893"/>
            <a:ext cx="4334700" cy="2925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 sz="1900">
                <a:solidFill>
                  <a:srgbClr val="F1C232"/>
                </a:solidFill>
                <a:latin typeface="DM Sans"/>
                <a:ea typeface="DM Sans"/>
                <a:cs typeface="DM Sans"/>
                <a:sym typeface="DM Sans"/>
              </a:rPr>
              <a:t>Receiving social positive affirmation.</a:t>
            </a:r>
            <a:endParaRPr b="1" sz="400">
              <a:solidFill>
                <a:srgbClr val="F1C232"/>
              </a:solidFill>
              <a:latin typeface="DM Sans"/>
              <a:ea typeface="DM Sans"/>
              <a:cs typeface="DM Sans"/>
              <a:sym typeface="DM Sans"/>
            </a:endParaRPr>
          </a:p>
        </p:txBody>
      </p:sp>
      <p:sp>
        <p:nvSpPr>
          <p:cNvPr id="310" name="Google Shape;310;p28"/>
          <p:cNvSpPr txBox="1"/>
          <p:nvPr/>
        </p:nvSpPr>
        <p:spPr>
          <a:xfrm>
            <a:off x="1847875" y="3127208"/>
            <a:ext cx="6023700" cy="960600"/>
          </a:xfrm>
          <a:prstGeom prst="rect">
            <a:avLst/>
          </a:prstGeom>
          <a:noFill/>
          <a:ln>
            <a:noFill/>
          </a:ln>
        </p:spPr>
        <p:txBody>
          <a:bodyPr anchorCtr="0" anchor="t" bIns="0" lIns="0" spcFirstLastPara="1" rIns="0" wrap="square" tIns="0">
            <a:spAutoFit/>
          </a:bodyPr>
          <a:lstStyle/>
          <a:p>
            <a:pPr indent="0" lvl="0" marL="0" marR="0" rtl="0" algn="l">
              <a:lnSpc>
                <a:spcPct val="140020"/>
              </a:lnSpc>
              <a:spcBef>
                <a:spcPts val="0"/>
              </a:spcBef>
              <a:spcAft>
                <a:spcPts val="0"/>
              </a:spcAft>
              <a:buNone/>
            </a:pPr>
            <a:r>
              <a:rPr lang="en" sz="1200">
                <a:latin typeface="DM Sans"/>
                <a:ea typeface="DM Sans"/>
                <a:cs typeface="DM Sans"/>
                <a:sym typeface="DM Sans"/>
              </a:rPr>
              <a:t>This task is moderate as it requires engagement with the broader community, whether internally to the solution (through in-app social competitions and games) or externally (through acknowledgement of habits by </a:t>
            </a:r>
            <a:r>
              <a:rPr lang="en" sz="1200">
                <a:latin typeface="DM Sans"/>
                <a:ea typeface="DM Sans"/>
                <a:cs typeface="DM Sans"/>
                <a:sym typeface="DM Sans"/>
              </a:rPr>
              <a:t>community</a:t>
            </a:r>
            <a:r>
              <a:rPr lang="en" sz="1200">
                <a:latin typeface="DM Sans"/>
                <a:ea typeface="DM Sans"/>
                <a:cs typeface="DM Sans"/>
                <a:sym typeface="DM Sans"/>
              </a:rPr>
              <a:t> members), such as recognition of newfound habit efforts.</a:t>
            </a:r>
            <a:endParaRPr sz="900">
              <a:latin typeface="DM Sans"/>
              <a:ea typeface="DM Sans"/>
              <a:cs typeface="DM Sans"/>
              <a:sym typeface="DM Sans"/>
            </a:endParaRPr>
          </a:p>
        </p:txBody>
      </p:sp>
      <p:sp>
        <p:nvSpPr>
          <p:cNvPr id="311" name="Google Shape;311;p28"/>
          <p:cNvSpPr/>
          <p:nvPr/>
        </p:nvSpPr>
        <p:spPr>
          <a:xfrm rot="-5624258">
            <a:off x="7058753" y="153673"/>
            <a:ext cx="1835822" cy="1630317"/>
          </a:xfrm>
          <a:custGeom>
            <a:rect b="b" l="l" r="r" t="t"/>
            <a:pathLst>
              <a:path extrusionOk="0" h="3253767" w="3682246">
                <a:moveTo>
                  <a:pt x="0" y="0"/>
                </a:moveTo>
                <a:lnTo>
                  <a:pt x="3682246" y="0"/>
                </a:lnTo>
                <a:lnTo>
                  <a:pt x="3682246" y="3253767"/>
                </a:lnTo>
                <a:lnTo>
                  <a:pt x="0" y="3253767"/>
                </a:lnTo>
                <a:lnTo>
                  <a:pt x="0" y="0"/>
                </a:lnTo>
                <a:close/>
              </a:path>
            </a:pathLst>
          </a:custGeom>
          <a:blipFill rotWithShape="1">
            <a:blip r:embed="rId5">
              <a:alphaModFix/>
            </a:blip>
            <a:stretch>
              <a:fillRect b="0" l="0" r="0" t="0"/>
            </a:stretch>
          </a:blipFill>
          <a:ln>
            <a:noFill/>
          </a:ln>
        </p:spPr>
      </p:sp>
      <p:sp>
        <p:nvSpPr>
          <p:cNvPr id="312" name="Google Shape;312;p28"/>
          <p:cNvSpPr txBox="1"/>
          <p:nvPr/>
        </p:nvSpPr>
        <p:spPr>
          <a:xfrm>
            <a:off x="2539975" y="4264754"/>
            <a:ext cx="4334700" cy="2925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 sz="1900">
                <a:solidFill>
                  <a:srgbClr val="CC0000"/>
                </a:solidFill>
                <a:latin typeface="DM Sans"/>
                <a:ea typeface="DM Sans"/>
                <a:cs typeface="DM Sans"/>
                <a:sym typeface="DM Sans"/>
              </a:rPr>
              <a:t>Establish a long term habit.</a:t>
            </a:r>
            <a:endParaRPr b="1" sz="400">
              <a:solidFill>
                <a:srgbClr val="CC0000"/>
              </a:solidFill>
              <a:latin typeface="DM Sans"/>
              <a:ea typeface="DM Sans"/>
              <a:cs typeface="DM Sans"/>
              <a:sym typeface="DM Sans"/>
            </a:endParaRPr>
          </a:p>
        </p:txBody>
      </p:sp>
      <p:sp>
        <p:nvSpPr>
          <p:cNvPr id="313" name="Google Shape;313;p28"/>
          <p:cNvSpPr txBox="1"/>
          <p:nvPr/>
        </p:nvSpPr>
        <p:spPr>
          <a:xfrm>
            <a:off x="1847875" y="4557256"/>
            <a:ext cx="6023700" cy="443400"/>
          </a:xfrm>
          <a:prstGeom prst="rect">
            <a:avLst/>
          </a:prstGeom>
          <a:noFill/>
          <a:ln>
            <a:noFill/>
          </a:ln>
        </p:spPr>
        <p:txBody>
          <a:bodyPr anchorCtr="0" anchor="t" bIns="0" lIns="0" spcFirstLastPara="1" rIns="0" wrap="square" tIns="0">
            <a:spAutoFit/>
          </a:bodyPr>
          <a:lstStyle/>
          <a:p>
            <a:pPr indent="0" lvl="0" marL="0" marR="0" rtl="0" algn="l">
              <a:lnSpc>
                <a:spcPct val="140020"/>
              </a:lnSpc>
              <a:spcBef>
                <a:spcPts val="0"/>
              </a:spcBef>
              <a:spcAft>
                <a:spcPts val="0"/>
              </a:spcAft>
              <a:buNone/>
            </a:pPr>
            <a:r>
              <a:rPr lang="en" sz="1200">
                <a:latin typeface="DM Sans"/>
                <a:ea typeface="DM Sans"/>
                <a:cs typeface="DM Sans"/>
                <a:sym typeface="DM Sans"/>
              </a:rPr>
              <a:t>This task is difficult as requires continuous effort over time. It is iterative and requires consistent engagement with the solution in order to be accomplished.</a:t>
            </a:r>
            <a:endParaRPr sz="900">
              <a:latin typeface="DM Sans"/>
              <a:ea typeface="DM Sans"/>
              <a:cs typeface="DM Sans"/>
              <a:sym typeface="DM Sans"/>
            </a:endParaRPr>
          </a:p>
        </p:txBody>
      </p:sp>
      <p:sp>
        <p:nvSpPr>
          <p:cNvPr id="314" name="Google Shape;314;p28"/>
          <p:cNvSpPr txBox="1"/>
          <p:nvPr/>
        </p:nvSpPr>
        <p:spPr>
          <a:xfrm>
            <a:off x="1847875" y="1889958"/>
            <a:ext cx="6023700" cy="702000"/>
          </a:xfrm>
          <a:prstGeom prst="rect">
            <a:avLst/>
          </a:prstGeom>
          <a:noFill/>
          <a:ln>
            <a:noFill/>
          </a:ln>
        </p:spPr>
        <p:txBody>
          <a:bodyPr anchorCtr="0" anchor="t" bIns="0" lIns="0" spcFirstLastPara="1" rIns="0" wrap="square" tIns="0">
            <a:spAutoFit/>
          </a:bodyPr>
          <a:lstStyle/>
          <a:p>
            <a:pPr indent="0" lvl="0" marL="0" marR="0" rtl="0" algn="l">
              <a:lnSpc>
                <a:spcPct val="140020"/>
              </a:lnSpc>
              <a:spcBef>
                <a:spcPts val="0"/>
              </a:spcBef>
              <a:spcAft>
                <a:spcPts val="0"/>
              </a:spcAft>
              <a:buNone/>
            </a:pPr>
            <a:r>
              <a:rPr lang="en" sz="1200">
                <a:latin typeface="DM Sans"/>
                <a:ea typeface="DM Sans"/>
                <a:cs typeface="DM Sans"/>
                <a:sym typeface="DM Sans"/>
              </a:rPr>
              <a:t>This task is simple as it requires minimal initiative to complete a single activity that the user has been hoping to </a:t>
            </a:r>
            <a:r>
              <a:rPr lang="en" sz="1200">
                <a:latin typeface="DM Sans"/>
                <a:ea typeface="DM Sans"/>
                <a:cs typeface="DM Sans"/>
                <a:sym typeface="DM Sans"/>
              </a:rPr>
              <a:t>accomplish</a:t>
            </a:r>
            <a:r>
              <a:rPr lang="en" sz="1200">
                <a:latin typeface="DM Sans"/>
                <a:ea typeface="DM Sans"/>
                <a:cs typeface="DM Sans"/>
                <a:sym typeface="DM Sans"/>
              </a:rPr>
              <a:t>. The straightforward nature makes this a highly </a:t>
            </a:r>
            <a:r>
              <a:rPr lang="en" sz="1200">
                <a:latin typeface="DM Sans"/>
                <a:ea typeface="DM Sans"/>
                <a:cs typeface="DM Sans"/>
                <a:sym typeface="DM Sans"/>
              </a:rPr>
              <a:t>motivating and simple task. It is also the task most people will perform.</a:t>
            </a:r>
            <a:endParaRPr sz="900">
              <a:latin typeface="DM Sans"/>
              <a:ea typeface="DM Sans"/>
              <a:cs typeface="DM Sans"/>
              <a:sym typeface="DM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9"/>
          <p:cNvSpPr txBox="1"/>
          <p:nvPr/>
        </p:nvSpPr>
        <p:spPr>
          <a:xfrm>
            <a:off x="1470762" y="155884"/>
            <a:ext cx="6202500" cy="708000"/>
          </a:xfrm>
          <a:prstGeom prst="rect">
            <a:avLst/>
          </a:prstGeom>
          <a:noFill/>
          <a:ln>
            <a:noFill/>
          </a:ln>
        </p:spPr>
        <p:txBody>
          <a:bodyPr anchorCtr="0" anchor="t" bIns="0" lIns="0" spcFirstLastPara="1" rIns="0" wrap="square" tIns="0">
            <a:spAutoFit/>
          </a:bodyPr>
          <a:lstStyle/>
          <a:p>
            <a:pPr indent="0" lvl="0" marL="0" marR="0" rtl="0" algn="ctr">
              <a:lnSpc>
                <a:spcPct val="140003"/>
              </a:lnSpc>
              <a:spcBef>
                <a:spcPts val="0"/>
              </a:spcBef>
              <a:spcAft>
                <a:spcPts val="0"/>
              </a:spcAft>
              <a:buNone/>
            </a:pPr>
            <a:r>
              <a:rPr lang="en" sz="4600">
                <a:latin typeface="DM Sans SemiBold"/>
                <a:ea typeface="DM Sans SemiBold"/>
                <a:cs typeface="DM Sans SemiBold"/>
                <a:sym typeface="DM Sans SemiBold"/>
              </a:rPr>
              <a:t>Storyboard</a:t>
            </a:r>
            <a:endParaRPr sz="100">
              <a:latin typeface="DM Sans SemiBold"/>
              <a:ea typeface="DM Sans SemiBold"/>
              <a:cs typeface="DM Sans SemiBold"/>
              <a:sym typeface="DM Sans SemiBold"/>
            </a:endParaRPr>
          </a:p>
        </p:txBody>
      </p:sp>
      <p:pic>
        <p:nvPicPr>
          <p:cNvPr id="320" name="Google Shape;320;p29"/>
          <p:cNvPicPr preferRelativeResize="0"/>
          <p:nvPr/>
        </p:nvPicPr>
        <p:blipFill rotWithShape="1">
          <a:blip r:embed="rId3">
            <a:alphaModFix/>
          </a:blip>
          <a:srcRect b="0" l="1921" r="-970" t="0"/>
          <a:stretch/>
        </p:blipFill>
        <p:spPr>
          <a:xfrm>
            <a:off x="1170687" y="1016775"/>
            <a:ext cx="6591251" cy="3733600"/>
          </a:xfrm>
          <a:prstGeom prst="rect">
            <a:avLst/>
          </a:prstGeom>
          <a:noFill/>
          <a:ln>
            <a:noFill/>
          </a:ln>
        </p:spPr>
      </p:pic>
      <p:sp>
        <p:nvSpPr>
          <p:cNvPr id="321" name="Google Shape;321;p29"/>
          <p:cNvSpPr/>
          <p:nvPr/>
        </p:nvSpPr>
        <p:spPr>
          <a:xfrm>
            <a:off x="-3182779" y="-458147"/>
            <a:ext cx="5606814" cy="774760"/>
          </a:xfrm>
          <a:custGeom>
            <a:rect b="b" l="l" r="r" t="t"/>
            <a:pathLst>
              <a:path extrusionOk="0" h="1549519" w="11213627">
                <a:moveTo>
                  <a:pt x="0" y="0"/>
                </a:moveTo>
                <a:lnTo>
                  <a:pt x="11213628" y="0"/>
                </a:lnTo>
                <a:lnTo>
                  <a:pt x="11213628" y="1549520"/>
                </a:lnTo>
                <a:lnTo>
                  <a:pt x="0" y="1549520"/>
                </a:lnTo>
                <a:lnTo>
                  <a:pt x="0" y="0"/>
                </a:lnTo>
                <a:close/>
              </a:path>
            </a:pathLst>
          </a:custGeom>
          <a:blipFill rotWithShape="1">
            <a:blip r:embed="rId4">
              <a:alphaModFix/>
            </a:blip>
            <a:stretch>
              <a:fillRect b="0" l="0" r="0" t="0"/>
            </a:stretch>
          </a:blipFill>
          <a:ln>
            <a:noFill/>
          </a:ln>
        </p:spPr>
      </p:sp>
      <p:sp>
        <p:nvSpPr>
          <p:cNvPr id="322" name="Google Shape;322;p29"/>
          <p:cNvSpPr/>
          <p:nvPr/>
        </p:nvSpPr>
        <p:spPr>
          <a:xfrm rot="-5400000">
            <a:off x="-1879218" y="3932725"/>
            <a:ext cx="3733609" cy="774760"/>
          </a:xfrm>
          <a:custGeom>
            <a:rect b="b" l="l" r="r" t="t"/>
            <a:pathLst>
              <a:path extrusionOk="0" h="1549519" w="7467218">
                <a:moveTo>
                  <a:pt x="0" y="0"/>
                </a:moveTo>
                <a:lnTo>
                  <a:pt x="7467218" y="0"/>
                </a:lnTo>
                <a:lnTo>
                  <a:pt x="7467218" y="1549519"/>
                </a:lnTo>
                <a:lnTo>
                  <a:pt x="0" y="1549519"/>
                </a:lnTo>
                <a:lnTo>
                  <a:pt x="0" y="0"/>
                </a:lnTo>
                <a:close/>
              </a:path>
            </a:pathLst>
          </a:custGeom>
          <a:blipFill rotWithShape="1">
            <a:blip r:embed="rId4">
              <a:alphaModFix/>
            </a:blip>
            <a:stretch>
              <a:fillRect b="0" l="-50168" r="0" t="0"/>
            </a:stretch>
          </a:blipFill>
          <a:ln>
            <a:noFill/>
          </a:ln>
        </p:spPr>
      </p:sp>
      <p:sp>
        <p:nvSpPr>
          <p:cNvPr id="323" name="Google Shape;323;p29"/>
          <p:cNvSpPr/>
          <p:nvPr/>
        </p:nvSpPr>
        <p:spPr>
          <a:xfrm rot="5400000">
            <a:off x="6358621" y="-1124297"/>
            <a:ext cx="5606814" cy="774760"/>
          </a:xfrm>
          <a:custGeom>
            <a:rect b="b" l="l" r="r" t="t"/>
            <a:pathLst>
              <a:path extrusionOk="0" h="1549519" w="11213627">
                <a:moveTo>
                  <a:pt x="0" y="0"/>
                </a:moveTo>
                <a:lnTo>
                  <a:pt x="11213628" y="0"/>
                </a:lnTo>
                <a:lnTo>
                  <a:pt x="11213628" y="1549520"/>
                </a:lnTo>
                <a:lnTo>
                  <a:pt x="0" y="1549520"/>
                </a:lnTo>
                <a:lnTo>
                  <a:pt x="0" y="0"/>
                </a:lnTo>
                <a:close/>
              </a:path>
            </a:pathLst>
          </a:custGeom>
          <a:blipFill rotWithShape="1">
            <a:blip r:embed="rId4">
              <a:alphaModFix/>
            </a:blip>
            <a:stretch>
              <a:fillRect b="0" l="0" r="0" t="0"/>
            </a:stretch>
          </a:blipFill>
          <a:ln>
            <a:noFill/>
          </a:ln>
        </p:spPr>
      </p:sp>
      <p:sp>
        <p:nvSpPr>
          <p:cNvPr id="324" name="Google Shape;324;p29"/>
          <p:cNvSpPr/>
          <p:nvPr/>
        </p:nvSpPr>
        <p:spPr>
          <a:xfrm>
            <a:off x="8221202" y="230745"/>
            <a:ext cx="553460" cy="687418"/>
          </a:xfrm>
          <a:custGeom>
            <a:rect b="b" l="l" r="r" t="t"/>
            <a:pathLst>
              <a:path extrusionOk="0" h="1374836" w="1106919">
                <a:moveTo>
                  <a:pt x="0" y="0"/>
                </a:moveTo>
                <a:lnTo>
                  <a:pt x="1106919" y="0"/>
                </a:lnTo>
                <a:lnTo>
                  <a:pt x="1106919" y="1374835"/>
                </a:lnTo>
                <a:lnTo>
                  <a:pt x="0" y="1374835"/>
                </a:lnTo>
                <a:lnTo>
                  <a:pt x="0" y="0"/>
                </a:lnTo>
                <a:close/>
              </a:path>
            </a:pathLst>
          </a:custGeom>
          <a:blipFill rotWithShape="1">
            <a:blip r:embed="rId5">
              <a:alphaModFix/>
            </a:blip>
            <a:stretch>
              <a:fillRect b="0" l="0" r="0" t="0"/>
            </a:stretch>
          </a:blipFill>
          <a:ln>
            <a:noFill/>
          </a:ln>
        </p:spPr>
      </p:sp>
      <p:grpSp>
        <p:nvGrpSpPr>
          <p:cNvPr id="325" name="Google Shape;325;p29"/>
          <p:cNvGrpSpPr/>
          <p:nvPr/>
        </p:nvGrpSpPr>
        <p:grpSpPr>
          <a:xfrm>
            <a:off x="7263231" y="1226955"/>
            <a:ext cx="4323593" cy="4323593"/>
            <a:chOff x="0" y="1"/>
            <a:chExt cx="11529582" cy="11529582"/>
          </a:xfrm>
        </p:grpSpPr>
        <p:sp>
          <p:nvSpPr>
            <p:cNvPr id="326" name="Google Shape;326;p29"/>
            <p:cNvSpPr/>
            <p:nvPr/>
          </p:nvSpPr>
          <p:spPr>
            <a:xfrm rot="5400000">
              <a:off x="3644708" y="4968202"/>
              <a:ext cx="11529582" cy="1593179"/>
            </a:xfrm>
            <a:custGeom>
              <a:rect b="b" l="l" r="r" t="t"/>
              <a:pathLst>
                <a:path extrusionOk="0" h="1593179" w="11529582">
                  <a:moveTo>
                    <a:pt x="0" y="0"/>
                  </a:moveTo>
                  <a:lnTo>
                    <a:pt x="11529582" y="0"/>
                  </a:lnTo>
                  <a:lnTo>
                    <a:pt x="11529582" y="1593178"/>
                  </a:lnTo>
                  <a:lnTo>
                    <a:pt x="0" y="1593178"/>
                  </a:lnTo>
                  <a:lnTo>
                    <a:pt x="0" y="0"/>
                  </a:lnTo>
                  <a:close/>
                </a:path>
              </a:pathLst>
            </a:custGeom>
            <a:blipFill rotWithShape="1">
              <a:blip r:embed="rId4">
                <a:alphaModFix/>
              </a:blip>
              <a:stretch>
                <a:fillRect b="0" l="0" r="0" t="0"/>
              </a:stretch>
            </a:blipFill>
            <a:ln>
              <a:noFill/>
            </a:ln>
          </p:spPr>
        </p:sp>
        <p:sp>
          <p:nvSpPr>
            <p:cNvPr id="327" name="Google Shape;327;p29"/>
            <p:cNvSpPr/>
            <p:nvPr/>
          </p:nvSpPr>
          <p:spPr>
            <a:xfrm rot="10800000">
              <a:off x="0" y="8924252"/>
              <a:ext cx="11529582" cy="1593179"/>
            </a:xfrm>
            <a:custGeom>
              <a:rect b="b" l="l" r="r" t="t"/>
              <a:pathLst>
                <a:path extrusionOk="0" h="1593179" w="11529582">
                  <a:moveTo>
                    <a:pt x="0" y="0"/>
                  </a:moveTo>
                  <a:lnTo>
                    <a:pt x="11529582" y="0"/>
                  </a:lnTo>
                  <a:lnTo>
                    <a:pt x="11529582" y="1593179"/>
                  </a:lnTo>
                  <a:lnTo>
                    <a:pt x="0" y="1593179"/>
                  </a:lnTo>
                  <a:lnTo>
                    <a:pt x="0" y="0"/>
                  </a:lnTo>
                  <a:close/>
                </a:path>
              </a:pathLst>
            </a:custGeom>
            <a:blipFill rotWithShape="1">
              <a:blip r:embed="rId4">
                <a:alphaModFix/>
              </a:blip>
              <a:stretch>
                <a:fillRect b="0" l="0" r="0" t="0"/>
              </a:stretch>
            </a:blipFill>
            <a:ln>
              <a:noFill/>
            </a:ln>
          </p:spPr>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pic>
        <p:nvPicPr>
          <p:cNvPr id="332" name="Google Shape;332;p30"/>
          <p:cNvPicPr preferRelativeResize="0"/>
          <p:nvPr/>
        </p:nvPicPr>
        <p:blipFill rotWithShape="1">
          <a:blip r:embed="rId3">
            <a:alphaModFix/>
          </a:blip>
          <a:srcRect b="0" l="2239" r="2057" t="0"/>
          <a:stretch/>
        </p:blipFill>
        <p:spPr>
          <a:xfrm>
            <a:off x="1315950" y="1460475"/>
            <a:ext cx="6424026" cy="2222550"/>
          </a:xfrm>
          <a:prstGeom prst="rect">
            <a:avLst/>
          </a:prstGeom>
          <a:noFill/>
          <a:ln>
            <a:noFill/>
          </a:ln>
        </p:spPr>
      </p:pic>
      <p:sp>
        <p:nvSpPr>
          <p:cNvPr id="333" name="Google Shape;333;p30"/>
          <p:cNvSpPr/>
          <p:nvPr/>
        </p:nvSpPr>
        <p:spPr>
          <a:xfrm rot="-5400000">
            <a:off x="-1879218" y="3932725"/>
            <a:ext cx="3733609" cy="774760"/>
          </a:xfrm>
          <a:custGeom>
            <a:rect b="b" l="l" r="r" t="t"/>
            <a:pathLst>
              <a:path extrusionOk="0" h="1549519" w="7467218">
                <a:moveTo>
                  <a:pt x="0" y="0"/>
                </a:moveTo>
                <a:lnTo>
                  <a:pt x="7467218" y="0"/>
                </a:lnTo>
                <a:lnTo>
                  <a:pt x="7467218" y="1549519"/>
                </a:lnTo>
                <a:lnTo>
                  <a:pt x="0" y="1549519"/>
                </a:lnTo>
                <a:lnTo>
                  <a:pt x="0" y="0"/>
                </a:lnTo>
                <a:close/>
              </a:path>
            </a:pathLst>
          </a:custGeom>
          <a:blipFill rotWithShape="1">
            <a:blip r:embed="rId4">
              <a:alphaModFix/>
            </a:blip>
            <a:stretch>
              <a:fillRect b="0" l="-50168" r="0" t="0"/>
            </a:stretch>
          </a:blipFill>
          <a:ln>
            <a:noFill/>
          </a:ln>
        </p:spPr>
      </p:sp>
      <p:sp>
        <p:nvSpPr>
          <p:cNvPr id="334" name="Google Shape;334;p30"/>
          <p:cNvSpPr/>
          <p:nvPr/>
        </p:nvSpPr>
        <p:spPr>
          <a:xfrm>
            <a:off x="8221202" y="230745"/>
            <a:ext cx="553460" cy="687418"/>
          </a:xfrm>
          <a:custGeom>
            <a:rect b="b" l="l" r="r" t="t"/>
            <a:pathLst>
              <a:path extrusionOk="0" h="1374836" w="1106919">
                <a:moveTo>
                  <a:pt x="0" y="0"/>
                </a:moveTo>
                <a:lnTo>
                  <a:pt x="1106919" y="0"/>
                </a:lnTo>
                <a:lnTo>
                  <a:pt x="1106919" y="1374835"/>
                </a:lnTo>
                <a:lnTo>
                  <a:pt x="0" y="1374835"/>
                </a:lnTo>
                <a:lnTo>
                  <a:pt x="0" y="0"/>
                </a:lnTo>
                <a:close/>
              </a:path>
            </a:pathLst>
          </a:custGeom>
          <a:blipFill rotWithShape="1">
            <a:blip r:embed="rId5">
              <a:alphaModFix/>
            </a:blip>
            <a:stretch>
              <a:fillRect b="0" l="0" r="0" t="0"/>
            </a:stretch>
          </a:blipFill>
          <a:ln>
            <a:noFill/>
          </a:ln>
        </p:spPr>
      </p:sp>
      <p:sp>
        <p:nvSpPr>
          <p:cNvPr id="335" name="Google Shape;335;p30"/>
          <p:cNvSpPr/>
          <p:nvPr/>
        </p:nvSpPr>
        <p:spPr>
          <a:xfrm>
            <a:off x="194802" y="4540020"/>
            <a:ext cx="553459" cy="687418"/>
          </a:xfrm>
          <a:custGeom>
            <a:rect b="b" l="l" r="r" t="t"/>
            <a:pathLst>
              <a:path extrusionOk="0" h="1374836" w="1106919">
                <a:moveTo>
                  <a:pt x="0" y="0"/>
                </a:moveTo>
                <a:lnTo>
                  <a:pt x="1106919" y="0"/>
                </a:lnTo>
                <a:lnTo>
                  <a:pt x="1106919" y="1374835"/>
                </a:lnTo>
                <a:lnTo>
                  <a:pt x="0" y="1374835"/>
                </a:lnTo>
                <a:lnTo>
                  <a:pt x="0" y="0"/>
                </a:lnTo>
                <a:close/>
              </a:path>
            </a:pathLst>
          </a:custGeom>
          <a:blipFill rotWithShape="1">
            <a:blip r:embed="rId5">
              <a:alphaModFix/>
            </a:blip>
            <a:stretch>
              <a:fillRect b="0" l="0" r="0" t="0"/>
            </a:stretch>
          </a:blipFill>
          <a:ln>
            <a:noFill/>
          </a:ln>
        </p:spPr>
      </p:sp>
      <p:sp>
        <p:nvSpPr>
          <p:cNvPr id="336" name="Google Shape;336;p30"/>
          <p:cNvSpPr/>
          <p:nvPr/>
        </p:nvSpPr>
        <p:spPr>
          <a:xfrm rot="5400000">
            <a:off x="6358621" y="-1124297"/>
            <a:ext cx="5606814" cy="774760"/>
          </a:xfrm>
          <a:custGeom>
            <a:rect b="b" l="l" r="r" t="t"/>
            <a:pathLst>
              <a:path extrusionOk="0" h="1549519" w="11213627">
                <a:moveTo>
                  <a:pt x="0" y="0"/>
                </a:moveTo>
                <a:lnTo>
                  <a:pt x="11213628" y="0"/>
                </a:lnTo>
                <a:lnTo>
                  <a:pt x="11213628" y="1549520"/>
                </a:lnTo>
                <a:lnTo>
                  <a:pt x="0" y="1549520"/>
                </a:lnTo>
                <a:lnTo>
                  <a:pt x="0" y="0"/>
                </a:lnTo>
                <a:close/>
              </a:path>
            </a:pathLst>
          </a:custGeom>
          <a:blipFill rotWithShape="1">
            <a:blip r:embed="rId4">
              <a:alphaModFix/>
            </a:blip>
            <a:stretch>
              <a:fillRect b="0" l="0" r="0" t="0"/>
            </a:stretch>
          </a:blipFill>
          <a:ln>
            <a:noFill/>
          </a:ln>
        </p:spPr>
      </p:sp>
      <p:grpSp>
        <p:nvGrpSpPr>
          <p:cNvPr id="337" name="Google Shape;337;p30"/>
          <p:cNvGrpSpPr/>
          <p:nvPr/>
        </p:nvGrpSpPr>
        <p:grpSpPr>
          <a:xfrm>
            <a:off x="7263231" y="1226955"/>
            <a:ext cx="4323593" cy="4323593"/>
            <a:chOff x="0" y="1"/>
            <a:chExt cx="11529582" cy="11529582"/>
          </a:xfrm>
        </p:grpSpPr>
        <p:sp>
          <p:nvSpPr>
            <p:cNvPr id="338" name="Google Shape;338;p30"/>
            <p:cNvSpPr/>
            <p:nvPr/>
          </p:nvSpPr>
          <p:spPr>
            <a:xfrm rot="5400000">
              <a:off x="3644708" y="4968202"/>
              <a:ext cx="11529582" cy="1593179"/>
            </a:xfrm>
            <a:custGeom>
              <a:rect b="b" l="l" r="r" t="t"/>
              <a:pathLst>
                <a:path extrusionOk="0" h="1593179" w="11529582">
                  <a:moveTo>
                    <a:pt x="0" y="0"/>
                  </a:moveTo>
                  <a:lnTo>
                    <a:pt x="11529582" y="0"/>
                  </a:lnTo>
                  <a:lnTo>
                    <a:pt x="11529582" y="1593178"/>
                  </a:lnTo>
                  <a:lnTo>
                    <a:pt x="0" y="1593178"/>
                  </a:lnTo>
                  <a:lnTo>
                    <a:pt x="0" y="0"/>
                  </a:lnTo>
                  <a:close/>
                </a:path>
              </a:pathLst>
            </a:custGeom>
            <a:blipFill rotWithShape="1">
              <a:blip r:embed="rId4">
                <a:alphaModFix/>
              </a:blip>
              <a:stretch>
                <a:fillRect b="0" l="0" r="0" t="0"/>
              </a:stretch>
            </a:blipFill>
            <a:ln>
              <a:noFill/>
            </a:ln>
          </p:spPr>
        </p:sp>
        <p:sp>
          <p:nvSpPr>
            <p:cNvPr id="339" name="Google Shape;339;p30"/>
            <p:cNvSpPr/>
            <p:nvPr/>
          </p:nvSpPr>
          <p:spPr>
            <a:xfrm rot="10800000">
              <a:off x="0" y="8924252"/>
              <a:ext cx="11529582" cy="1593179"/>
            </a:xfrm>
            <a:custGeom>
              <a:rect b="b" l="l" r="r" t="t"/>
              <a:pathLst>
                <a:path extrusionOk="0" h="1593179" w="11529582">
                  <a:moveTo>
                    <a:pt x="0" y="0"/>
                  </a:moveTo>
                  <a:lnTo>
                    <a:pt x="11529582" y="0"/>
                  </a:lnTo>
                  <a:lnTo>
                    <a:pt x="11529582" y="1593179"/>
                  </a:lnTo>
                  <a:lnTo>
                    <a:pt x="0" y="1593179"/>
                  </a:lnTo>
                  <a:lnTo>
                    <a:pt x="0" y="0"/>
                  </a:lnTo>
                  <a:close/>
                </a:path>
              </a:pathLst>
            </a:custGeom>
            <a:blipFill rotWithShape="1">
              <a:blip r:embed="rId4">
                <a:alphaModFix/>
              </a:blip>
              <a:stretch>
                <a:fillRect b="0" l="0" r="0" t="0"/>
              </a:stretch>
            </a:blipFill>
            <a:ln>
              <a:noFill/>
            </a:ln>
          </p:spPr>
        </p:sp>
      </p:grpSp>
      <p:sp>
        <p:nvSpPr>
          <p:cNvPr id="340" name="Google Shape;340;p30"/>
          <p:cNvSpPr/>
          <p:nvPr/>
        </p:nvSpPr>
        <p:spPr>
          <a:xfrm>
            <a:off x="-3182779" y="-458147"/>
            <a:ext cx="5606814" cy="774760"/>
          </a:xfrm>
          <a:custGeom>
            <a:rect b="b" l="l" r="r" t="t"/>
            <a:pathLst>
              <a:path extrusionOk="0" h="1549519" w="11213627">
                <a:moveTo>
                  <a:pt x="0" y="0"/>
                </a:moveTo>
                <a:lnTo>
                  <a:pt x="11213628" y="0"/>
                </a:lnTo>
                <a:lnTo>
                  <a:pt x="11213628" y="1549520"/>
                </a:lnTo>
                <a:lnTo>
                  <a:pt x="0" y="1549520"/>
                </a:lnTo>
                <a:lnTo>
                  <a:pt x="0" y="0"/>
                </a:lnTo>
                <a:close/>
              </a:path>
            </a:pathLst>
          </a:custGeom>
          <a:blipFill rotWithShape="1">
            <a:blip r:embed="rId4">
              <a:alphaModFix/>
            </a:blip>
            <a:stretch>
              <a:fillRect b="0" l="0" r="0" t="0"/>
            </a:stretch>
          </a:blipFill>
          <a:ln>
            <a:noFill/>
          </a:ln>
        </p:spPr>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1"/>
          <p:cNvSpPr/>
          <p:nvPr/>
        </p:nvSpPr>
        <p:spPr>
          <a:xfrm rot="-5400000">
            <a:off x="-1879218" y="3932725"/>
            <a:ext cx="3733609" cy="774760"/>
          </a:xfrm>
          <a:custGeom>
            <a:rect b="b" l="l" r="r" t="t"/>
            <a:pathLst>
              <a:path extrusionOk="0" h="1549519" w="7467218">
                <a:moveTo>
                  <a:pt x="0" y="0"/>
                </a:moveTo>
                <a:lnTo>
                  <a:pt x="7467218" y="0"/>
                </a:lnTo>
                <a:lnTo>
                  <a:pt x="7467218" y="1549519"/>
                </a:lnTo>
                <a:lnTo>
                  <a:pt x="0" y="1549519"/>
                </a:lnTo>
                <a:lnTo>
                  <a:pt x="0" y="0"/>
                </a:lnTo>
                <a:close/>
              </a:path>
            </a:pathLst>
          </a:custGeom>
          <a:blipFill rotWithShape="1">
            <a:blip r:embed="rId3">
              <a:alphaModFix/>
            </a:blip>
            <a:stretch>
              <a:fillRect b="0" l="-50168" r="0" t="0"/>
            </a:stretch>
          </a:blipFill>
          <a:ln>
            <a:noFill/>
          </a:ln>
        </p:spPr>
      </p:sp>
      <p:sp>
        <p:nvSpPr>
          <p:cNvPr id="346" name="Google Shape;346;p31"/>
          <p:cNvSpPr/>
          <p:nvPr/>
        </p:nvSpPr>
        <p:spPr>
          <a:xfrm>
            <a:off x="8221202" y="230745"/>
            <a:ext cx="553460" cy="687418"/>
          </a:xfrm>
          <a:custGeom>
            <a:rect b="b" l="l" r="r" t="t"/>
            <a:pathLst>
              <a:path extrusionOk="0" h="1374836" w="1106919">
                <a:moveTo>
                  <a:pt x="0" y="0"/>
                </a:moveTo>
                <a:lnTo>
                  <a:pt x="1106919" y="0"/>
                </a:lnTo>
                <a:lnTo>
                  <a:pt x="1106919" y="1374835"/>
                </a:lnTo>
                <a:lnTo>
                  <a:pt x="0" y="1374835"/>
                </a:lnTo>
                <a:lnTo>
                  <a:pt x="0" y="0"/>
                </a:lnTo>
                <a:close/>
              </a:path>
            </a:pathLst>
          </a:custGeom>
          <a:blipFill rotWithShape="1">
            <a:blip r:embed="rId4">
              <a:alphaModFix/>
            </a:blip>
            <a:stretch>
              <a:fillRect b="0" l="0" r="0" t="0"/>
            </a:stretch>
          </a:blipFill>
          <a:ln>
            <a:noFill/>
          </a:ln>
        </p:spPr>
      </p:sp>
      <p:sp>
        <p:nvSpPr>
          <p:cNvPr id="347" name="Google Shape;347;p31"/>
          <p:cNvSpPr/>
          <p:nvPr/>
        </p:nvSpPr>
        <p:spPr>
          <a:xfrm>
            <a:off x="194802" y="4540020"/>
            <a:ext cx="553459" cy="687418"/>
          </a:xfrm>
          <a:custGeom>
            <a:rect b="b" l="l" r="r" t="t"/>
            <a:pathLst>
              <a:path extrusionOk="0" h="1374836" w="1106919">
                <a:moveTo>
                  <a:pt x="0" y="0"/>
                </a:moveTo>
                <a:lnTo>
                  <a:pt x="1106919" y="0"/>
                </a:lnTo>
                <a:lnTo>
                  <a:pt x="1106919" y="1374835"/>
                </a:lnTo>
                <a:lnTo>
                  <a:pt x="0" y="1374835"/>
                </a:lnTo>
                <a:lnTo>
                  <a:pt x="0" y="0"/>
                </a:lnTo>
                <a:close/>
              </a:path>
            </a:pathLst>
          </a:custGeom>
          <a:blipFill rotWithShape="1">
            <a:blip r:embed="rId4">
              <a:alphaModFix/>
            </a:blip>
            <a:stretch>
              <a:fillRect b="0" l="0" r="0" t="0"/>
            </a:stretch>
          </a:blipFill>
          <a:ln>
            <a:noFill/>
          </a:ln>
        </p:spPr>
      </p:sp>
      <p:sp>
        <p:nvSpPr>
          <p:cNvPr id="348" name="Google Shape;348;p31"/>
          <p:cNvSpPr/>
          <p:nvPr/>
        </p:nvSpPr>
        <p:spPr>
          <a:xfrm rot="5400000">
            <a:off x="6358621" y="-1124297"/>
            <a:ext cx="5606814" cy="774760"/>
          </a:xfrm>
          <a:custGeom>
            <a:rect b="b" l="l" r="r" t="t"/>
            <a:pathLst>
              <a:path extrusionOk="0" h="1549519" w="11213627">
                <a:moveTo>
                  <a:pt x="0" y="0"/>
                </a:moveTo>
                <a:lnTo>
                  <a:pt x="11213628" y="0"/>
                </a:lnTo>
                <a:lnTo>
                  <a:pt x="11213628" y="1549520"/>
                </a:lnTo>
                <a:lnTo>
                  <a:pt x="0" y="1549520"/>
                </a:lnTo>
                <a:lnTo>
                  <a:pt x="0" y="0"/>
                </a:lnTo>
                <a:close/>
              </a:path>
            </a:pathLst>
          </a:custGeom>
          <a:blipFill rotWithShape="1">
            <a:blip r:embed="rId3">
              <a:alphaModFix/>
            </a:blip>
            <a:stretch>
              <a:fillRect b="0" l="0" r="0" t="0"/>
            </a:stretch>
          </a:blipFill>
          <a:ln>
            <a:noFill/>
          </a:ln>
        </p:spPr>
      </p:sp>
      <p:grpSp>
        <p:nvGrpSpPr>
          <p:cNvPr id="349" name="Google Shape;349;p31"/>
          <p:cNvGrpSpPr/>
          <p:nvPr/>
        </p:nvGrpSpPr>
        <p:grpSpPr>
          <a:xfrm>
            <a:off x="7263231" y="1226955"/>
            <a:ext cx="4323593" cy="4323593"/>
            <a:chOff x="0" y="1"/>
            <a:chExt cx="11529582" cy="11529582"/>
          </a:xfrm>
        </p:grpSpPr>
        <p:sp>
          <p:nvSpPr>
            <p:cNvPr id="350" name="Google Shape;350;p31"/>
            <p:cNvSpPr/>
            <p:nvPr/>
          </p:nvSpPr>
          <p:spPr>
            <a:xfrm rot="5400000">
              <a:off x="3644708" y="4968202"/>
              <a:ext cx="11529582" cy="1593179"/>
            </a:xfrm>
            <a:custGeom>
              <a:rect b="b" l="l" r="r" t="t"/>
              <a:pathLst>
                <a:path extrusionOk="0" h="1593179" w="11529582">
                  <a:moveTo>
                    <a:pt x="0" y="0"/>
                  </a:moveTo>
                  <a:lnTo>
                    <a:pt x="11529582" y="0"/>
                  </a:lnTo>
                  <a:lnTo>
                    <a:pt x="11529582" y="1593178"/>
                  </a:lnTo>
                  <a:lnTo>
                    <a:pt x="0" y="1593178"/>
                  </a:lnTo>
                  <a:lnTo>
                    <a:pt x="0" y="0"/>
                  </a:lnTo>
                  <a:close/>
                </a:path>
              </a:pathLst>
            </a:custGeom>
            <a:blipFill rotWithShape="1">
              <a:blip r:embed="rId3">
                <a:alphaModFix/>
              </a:blip>
              <a:stretch>
                <a:fillRect b="0" l="0" r="0" t="0"/>
              </a:stretch>
            </a:blipFill>
            <a:ln>
              <a:noFill/>
            </a:ln>
          </p:spPr>
        </p:sp>
        <p:sp>
          <p:nvSpPr>
            <p:cNvPr id="351" name="Google Shape;351;p31"/>
            <p:cNvSpPr/>
            <p:nvPr/>
          </p:nvSpPr>
          <p:spPr>
            <a:xfrm rot="10800000">
              <a:off x="0" y="8924252"/>
              <a:ext cx="11529582" cy="1593179"/>
            </a:xfrm>
            <a:custGeom>
              <a:rect b="b" l="l" r="r" t="t"/>
              <a:pathLst>
                <a:path extrusionOk="0" h="1593179" w="11529582">
                  <a:moveTo>
                    <a:pt x="0" y="0"/>
                  </a:moveTo>
                  <a:lnTo>
                    <a:pt x="11529582" y="0"/>
                  </a:lnTo>
                  <a:lnTo>
                    <a:pt x="11529582" y="1593179"/>
                  </a:lnTo>
                  <a:lnTo>
                    <a:pt x="0" y="1593179"/>
                  </a:lnTo>
                  <a:lnTo>
                    <a:pt x="0" y="0"/>
                  </a:lnTo>
                  <a:close/>
                </a:path>
              </a:pathLst>
            </a:custGeom>
            <a:blipFill rotWithShape="1">
              <a:blip r:embed="rId3">
                <a:alphaModFix/>
              </a:blip>
              <a:stretch>
                <a:fillRect b="0" l="0" r="0" t="0"/>
              </a:stretch>
            </a:blipFill>
            <a:ln>
              <a:noFill/>
            </a:ln>
          </p:spPr>
        </p:sp>
      </p:grpSp>
      <p:sp>
        <p:nvSpPr>
          <p:cNvPr id="352" name="Google Shape;352;p31"/>
          <p:cNvSpPr/>
          <p:nvPr/>
        </p:nvSpPr>
        <p:spPr>
          <a:xfrm>
            <a:off x="-3182779" y="-458147"/>
            <a:ext cx="5606814" cy="774760"/>
          </a:xfrm>
          <a:custGeom>
            <a:rect b="b" l="l" r="r" t="t"/>
            <a:pathLst>
              <a:path extrusionOk="0" h="1549519" w="11213627">
                <a:moveTo>
                  <a:pt x="0" y="0"/>
                </a:moveTo>
                <a:lnTo>
                  <a:pt x="11213628" y="0"/>
                </a:lnTo>
                <a:lnTo>
                  <a:pt x="11213628" y="1549520"/>
                </a:lnTo>
                <a:lnTo>
                  <a:pt x="0" y="1549520"/>
                </a:lnTo>
                <a:lnTo>
                  <a:pt x="0" y="0"/>
                </a:lnTo>
                <a:close/>
              </a:path>
            </a:pathLst>
          </a:custGeom>
          <a:blipFill rotWithShape="1">
            <a:blip r:embed="rId3">
              <a:alphaModFix/>
            </a:blip>
            <a:stretch>
              <a:fillRect b="0" l="0" r="0" t="0"/>
            </a:stretch>
          </a:blipFill>
          <a:ln>
            <a:noFill/>
          </a:ln>
        </p:spPr>
      </p:sp>
      <p:pic>
        <p:nvPicPr>
          <p:cNvPr id="353" name="Google Shape;353;p31"/>
          <p:cNvPicPr preferRelativeResize="0"/>
          <p:nvPr/>
        </p:nvPicPr>
        <p:blipFill>
          <a:blip r:embed="rId5">
            <a:alphaModFix/>
          </a:blip>
          <a:stretch>
            <a:fillRect/>
          </a:stretch>
        </p:blipFill>
        <p:spPr>
          <a:xfrm>
            <a:off x="1232997" y="663625"/>
            <a:ext cx="6413573" cy="3945851"/>
          </a:xfrm>
          <a:prstGeom prst="rect">
            <a:avLst/>
          </a:prstGeom>
          <a:noFill/>
          <a:ln>
            <a:noFill/>
          </a:ln>
        </p:spPr>
      </p:pic>
      <p:sp>
        <p:nvSpPr>
          <p:cNvPr id="354" name="Google Shape;354;p31"/>
          <p:cNvSpPr/>
          <p:nvPr/>
        </p:nvSpPr>
        <p:spPr>
          <a:xfrm>
            <a:off x="5590075" y="3872450"/>
            <a:ext cx="1569300" cy="5700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4"/>
          <p:cNvSpPr/>
          <p:nvPr/>
        </p:nvSpPr>
        <p:spPr>
          <a:xfrm rot="5400000">
            <a:off x="6369491" y="2738218"/>
            <a:ext cx="5068258" cy="700341"/>
          </a:xfrm>
          <a:custGeom>
            <a:rect b="b" l="l" r="r" t="t"/>
            <a:pathLst>
              <a:path extrusionOk="0" h="1400682" w="10136517">
                <a:moveTo>
                  <a:pt x="0" y="0"/>
                </a:moveTo>
                <a:lnTo>
                  <a:pt x="10136518" y="0"/>
                </a:lnTo>
                <a:lnTo>
                  <a:pt x="10136518" y="1400682"/>
                </a:lnTo>
                <a:lnTo>
                  <a:pt x="0" y="1400682"/>
                </a:lnTo>
                <a:lnTo>
                  <a:pt x="0" y="0"/>
                </a:lnTo>
                <a:close/>
              </a:path>
            </a:pathLst>
          </a:custGeom>
          <a:blipFill rotWithShape="1">
            <a:blip r:embed="rId3">
              <a:alphaModFix/>
            </a:blip>
            <a:stretch>
              <a:fillRect b="0" l="0" r="0" t="0"/>
            </a:stretch>
          </a:blipFill>
          <a:ln>
            <a:noFill/>
          </a:ln>
        </p:spPr>
      </p:sp>
      <p:sp>
        <p:nvSpPr>
          <p:cNvPr id="76" name="Google Shape;76;p14"/>
          <p:cNvSpPr/>
          <p:nvPr/>
        </p:nvSpPr>
        <p:spPr>
          <a:xfrm rot="-5400000">
            <a:off x="-1645880" y="3131409"/>
            <a:ext cx="3733609" cy="774760"/>
          </a:xfrm>
          <a:custGeom>
            <a:rect b="b" l="l" r="r" t="t"/>
            <a:pathLst>
              <a:path extrusionOk="0" h="1549519" w="7467218">
                <a:moveTo>
                  <a:pt x="0" y="0"/>
                </a:moveTo>
                <a:lnTo>
                  <a:pt x="7467218" y="0"/>
                </a:lnTo>
                <a:lnTo>
                  <a:pt x="7467218" y="1549520"/>
                </a:lnTo>
                <a:lnTo>
                  <a:pt x="0" y="1549520"/>
                </a:lnTo>
                <a:lnTo>
                  <a:pt x="0" y="0"/>
                </a:lnTo>
                <a:close/>
              </a:path>
            </a:pathLst>
          </a:custGeom>
          <a:blipFill rotWithShape="1">
            <a:blip r:embed="rId3">
              <a:alphaModFix/>
            </a:blip>
            <a:stretch>
              <a:fillRect b="0" l="-50168" r="0" t="0"/>
            </a:stretch>
          </a:blipFill>
          <a:ln>
            <a:noFill/>
          </a:ln>
        </p:spPr>
      </p:sp>
      <p:sp>
        <p:nvSpPr>
          <p:cNvPr id="77" name="Google Shape;77;p14"/>
          <p:cNvSpPr/>
          <p:nvPr/>
        </p:nvSpPr>
        <p:spPr>
          <a:xfrm>
            <a:off x="-1206820" y="-69591"/>
            <a:ext cx="5606813" cy="774760"/>
          </a:xfrm>
          <a:custGeom>
            <a:rect b="b" l="l" r="r" t="t"/>
            <a:pathLst>
              <a:path extrusionOk="0" h="1549519" w="11213627">
                <a:moveTo>
                  <a:pt x="0" y="0"/>
                </a:moveTo>
                <a:lnTo>
                  <a:pt x="11213627" y="0"/>
                </a:lnTo>
                <a:lnTo>
                  <a:pt x="11213627" y="1549520"/>
                </a:lnTo>
                <a:lnTo>
                  <a:pt x="0" y="1549520"/>
                </a:lnTo>
                <a:lnTo>
                  <a:pt x="0" y="0"/>
                </a:lnTo>
                <a:close/>
              </a:path>
            </a:pathLst>
          </a:custGeom>
          <a:blipFill rotWithShape="1">
            <a:blip r:embed="rId3">
              <a:alphaModFix/>
            </a:blip>
            <a:stretch>
              <a:fillRect b="0" l="0" r="0" t="0"/>
            </a:stretch>
          </a:blipFill>
          <a:ln>
            <a:noFill/>
          </a:ln>
        </p:spPr>
      </p:sp>
      <p:sp>
        <p:nvSpPr>
          <p:cNvPr id="78" name="Google Shape;78;p14"/>
          <p:cNvSpPr/>
          <p:nvPr/>
        </p:nvSpPr>
        <p:spPr>
          <a:xfrm>
            <a:off x="3164512" y="1257096"/>
            <a:ext cx="3005477" cy="1201536"/>
          </a:xfrm>
          <a:custGeom>
            <a:rect b="b" l="l" r="r" t="t"/>
            <a:pathLst>
              <a:path extrusionOk="0" h="2403072" w="6010954">
                <a:moveTo>
                  <a:pt x="0" y="0"/>
                </a:moveTo>
                <a:lnTo>
                  <a:pt x="6010954" y="0"/>
                </a:lnTo>
                <a:lnTo>
                  <a:pt x="6010954" y="2403072"/>
                </a:lnTo>
                <a:lnTo>
                  <a:pt x="0" y="2403072"/>
                </a:lnTo>
                <a:lnTo>
                  <a:pt x="0" y="0"/>
                </a:lnTo>
                <a:close/>
              </a:path>
            </a:pathLst>
          </a:custGeom>
          <a:blipFill rotWithShape="1">
            <a:blip r:embed="rId4">
              <a:alphaModFix/>
            </a:blip>
            <a:stretch>
              <a:fillRect b="0" l="0" r="0" t="0"/>
            </a:stretch>
          </a:blipFill>
          <a:ln>
            <a:noFill/>
          </a:ln>
        </p:spPr>
      </p:sp>
      <p:sp>
        <p:nvSpPr>
          <p:cNvPr id="79" name="Google Shape;79;p14"/>
          <p:cNvSpPr txBox="1"/>
          <p:nvPr/>
        </p:nvSpPr>
        <p:spPr>
          <a:xfrm>
            <a:off x="1242157" y="1303010"/>
            <a:ext cx="6850200" cy="8466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 sz="5500">
                <a:latin typeface="DM Sans SemiBold"/>
                <a:ea typeface="DM Sans SemiBold"/>
                <a:cs typeface="DM Sans SemiBold"/>
                <a:sym typeface="DM Sans SemiBold"/>
              </a:rPr>
              <a:t>Content</a:t>
            </a:r>
            <a:endParaRPr sz="5500">
              <a:latin typeface="DM Sans SemiBold"/>
              <a:ea typeface="DM Sans SemiBold"/>
              <a:cs typeface="DM Sans SemiBold"/>
              <a:sym typeface="DM Sans SemiBold"/>
            </a:endParaRPr>
          </a:p>
        </p:txBody>
      </p:sp>
      <p:sp>
        <p:nvSpPr>
          <p:cNvPr id="80" name="Google Shape;80;p14"/>
          <p:cNvSpPr txBox="1"/>
          <p:nvPr/>
        </p:nvSpPr>
        <p:spPr>
          <a:xfrm>
            <a:off x="5711350" y="4088925"/>
            <a:ext cx="1836600" cy="277200"/>
          </a:xfrm>
          <a:prstGeom prst="rect">
            <a:avLst/>
          </a:prstGeom>
          <a:noFill/>
          <a:ln>
            <a:noFill/>
          </a:ln>
        </p:spPr>
        <p:txBody>
          <a:bodyPr anchorCtr="0" anchor="t" bIns="0" lIns="0" spcFirstLastPara="1" rIns="0" wrap="square" tIns="0">
            <a:spAutoFit/>
          </a:bodyPr>
          <a:lstStyle/>
          <a:p>
            <a:pPr indent="0" lvl="0" marL="0" marR="0" rtl="0" algn="l">
              <a:lnSpc>
                <a:spcPct val="130022"/>
              </a:lnSpc>
              <a:spcBef>
                <a:spcPts val="0"/>
              </a:spcBef>
              <a:spcAft>
                <a:spcPts val="0"/>
              </a:spcAft>
              <a:buNone/>
            </a:pPr>
            <a:r>
              <a:rPr lang="en" sz="1800">
                <a:latin typeface="Pangolin"/>
                <a:ea typeface="Pangolin"/>
                <a:cs typeface="Pangolin"/>
                <a:sym typeface="Pangolin"/>
              </a:rPr>
              <a:t>Storyboard &amp; Video</a:t>
            </a:r>
            <a:endParaRPr sz="1800"/>
          </a:p>
        </p:txBody>
      </p:sp>
      <p:sp>
        <p:nvSpPr>
          <p:cNvPr id="81" name="Google Shape;81;p14"/>
          <p:cNvSpPr txBox="1"/>
          <p:nvPr/>
        </p:nvSpPr>
        <p:spPr>
          <a:xfrm>
            <a:off x="2907396" y="2634007"/>
            <a:ext cx="1836600" cy="277200"/>
          </a:xfrm>
          <a:prstGeom prst="rect">
            <a:avLst/>
          </a:prstGeom>
          <a:noFill/>
          <a:ln>
            <a:noFill/>
          </a:ln>
        </p:spPr>
        <p:txBody>
          <a:bodyPr anchorCtr="0" anchor="t" bIns="0" lIns="0" spcFirstLastPara="1" rIns="0" wrap="square" tIns="0">
            <a:spAutoFit/>
          </a:bodyPr>
          <a:lstStyle/>
          <a:p>
            <a:pPr indent="0" lvl="0" marL="0" marR="0" rtl="0" algn="l">
              <a:lnSpc>
                <a:spcPct val="129980"/>
              </a:lnSpc>
              <a:spcBef>
                <a:spcPts val="0"/>
              </a:spcBef>
              <a:spcAft>
                <a:spcPts val="0"/>
              </a:spcAft>
              <a:buNone/>
            </a:pPr>
            <a:r>
              <a:rPr lang="en" sz="1800">
                <a:latin typeface="Pangolin"/>
                <a:ea typeface="Pangolin"/>
                <a:cs typeface="Pangolin"/>
                <a:sym typeface="Pangolin"/>
              </a:rPr>
              <a:t>About Us</a:t>
            </a:r>
            <a:endParaRPr sz="1800"/>
          </a:p>
        </p:txBody>
      </p:sp>
      <p:sp>
        <p:nvSpPr>
          <p:cNvPr id="82" name="Google Shape;82;p14"/>
          <p:cNvSpPr txBox="1"/>
          <p:nvPr/>
        </p:nvSpPr>
        <p:spPr>
          <a:xfrm>
            <a:off x="2907400" y="3402725"/>
            <a:ext cx="2277300" cy="277200"/>
          </a:xfrm>
          <a:prstGeom prst="rect">
            <a:avLst/>
          </a:prstGeom>
          <a:noFill/>
          <a:ln>
            <a:noFill/>
          </a:ln>
        </p:spPr>
        <p:txBody>
          <a:bodyPr anchorCtr="0" anchor="t" bIns="0" lIns="0" spcFirstLastPara="1" rIns="0" wrap="square" tIns="0">
            <a:spAutoFit/>
          </a:bodyPr>
          <a:lstStyle/>
          <a:p>
            <a:pPr indent="0" lvl="0" marL="0" marR="0" rtl="0" algn="l">
              <a:lnSpc>
                <a:spcPct val="130022"/>
              </a:lnSpc>
              <a:spcBef>
                <a:spcPts val="0"/>
              </a:spcBef>
              <a:spcAft>
                <a:spcPts val="0"/>
              </a:spcAft>
              <a:buNone/>
            </a:pPr>
            <a:r>
              <a:rPr lang="en" sz="1800">
                <a:latin typeface="Pangolin"/>
                <a:ea typeface="Pangolin"/>
                <a:cs typeface="Pangolin"/>
                <a:sym typeface="Pangolin"/>
              </a:rPr>
              <a:t>Problem &amp; Solution</a:t>
            </a:r>
            <a:endParaRPr sz="1800"/>
          </a:p>
        </p:txBody>
      </p:sp>
      <p:sp>
        <p:nvSpPr>
          <p:cNvPr id="83" name="Google Shape;83;p14"/>
          <p:cNvSpPr txBox="1"/>
          <p:nvPr/>
        </p:nvSpPr>
        <p:spPr>
          <a:xfrm>
            <a:off x="2892106" y="4088926"/>
            <a:ext cx="2023500" cy="277200"/>
          </a:xfrm>
          <a:prstGeom prst="rect">
            <a:avLst/>
          </a:prstGeom>
          <a:noFill/>
          <a:ln>
            <a:noFill/>
          </a:ln>
        </p:spPr>
        <p:txBody>
          <a:bodyPr anchorCtr="0" anchor="t" bIns="0" lIns="0" spcFirstLastPara="1" rIns="0" wrap="square" tIns="0">
            <a:spAutoFit/>
          </a:bodyPr>
          <a:lstStyle/>
          <a:p>
            <a:pPr indent="0" lvl="0" marL="0" marR="0" rtl="0" algn="l">
              <a:lnSpc>
                <a:spcPct val="130022"/>
              </a:lnSpc>
              <a:spcBef>
                <a:spcPts val="0"/>
              </a:spcBef>
              <a:spcAft>
                <a:spcPts val="0"/>
              </a:spcAft>
              <a:buNone/>
            </a:pPr>
            <a:r>
              <a:rPr lang="en" sz="1800">
                <a:latin typeface="Pangolin"/>
                <a:ea typeface="Pangolin"/>
                <a:cs typeface="Pangolin"/>
                <a:sym typeface="Pangolin"/>
              </a:rPr>
              <a:t>Market Research</a:t>
            </a:r>
            <a:endParaRPr sz="1800"/>
          </a:p>
        </p:txBody>
      </p:sp>
      <p:sp>
        <p:nvSpPr>
          <p:cNvPr id="84" name="Google Shape;84;p14"/>
          <p:cNvSpPr txBox="1"/>
          <p:nvPr/>
        </p:nvSpPr>
        <p:spPr>
          <a:xfrm>
            <a:off x="5723749" y="2660532"/>
            <a:ext cx="1717800" cy="277200"/>
          </a:xfrm>
          <a:prstGeom prst="rect">
            <a:avLst/>
          </a:prstGeom>
          <a:noFill/>
          <a:ln>
            <a:noFill/>
          </a:ln>
        </p:spPr>
        <p:txBody>
          <a:bodyPr anchorCtr="0" anchor="t" bIns="0" lIns="0" spcFirstLastPara="1" rIns="0" wrap="square" tIns="0">
            <a:spAutoFit/>
          </a:bodyPr>
          <a:lstStyle/>
          <a:p>
            <a:pPr indent="0" lvl="0" marL="0" marR="0" rtl="0" algn="l">
              <a:lnSpc>
                <a:spcPct val="130022"/>
              </a:lnSpc>
              <a:spcBef>
                <a:spcPts val="0"/>
              </a:spcBef>
              <a:spcAft>
                <a:spcPts val="0"/>
              </a:spcAft>
              <a:buNone/>
            </a:pPr>
            <a:r>
              <a:rPr lang="en" sz="1800">
                <a:latin typeface="Pangolin"/>
                <a:ea typeface="Pangolin"/>
                <a:cs typeface="Pangolin"/>
                <a:sym typeface="Pangolin"/>
              </a:rPr>
              <a:t>Values in Design</a:t>
            </a:r>
            <a:endParaRPr sz="1800"/>
          </a:p>
        </p:txBody>
      </p:sp>
      <p:sp>
        <p:nvSpPr>
          <p:cNvPr id="85" name="Google Shape;85;p14"/>
          <p:cNvSpPr txBox="1"/>
          <p:nvPr/>
        </p:nvSpPr>
        <p:spPr>
          <a:xfrm>
            <a:off x="5723749" y="3374720"/>
            <a:ext cx="1717800" cy="277200"/>
          </a:xfrm>
          <a:prstGeom prst="rect">
            <a:avLst/>
          </a:prstGeom>
          <a:noFill/>
          <a:ln>
            <a:noFill/>
          </a:ln>
        </p:spPr>
        <p:txBody>
          <a:bodyPr anchorCtr="0" anchor="t" bIns="0" lIns="0" spcFirstLastPara="1" rIns="0" wrap="square" tIns="0">
            <a:spAutoFit/>
          </a:bodyPr>
          <a:lstStyle/>
          <a:p>
            <a:pPr indent="0" lvl="0" marL="0" marR="0" rtl="0" algn="l">
              <a:lnSpc>
                <a:spcPct val="130003"/>
              </a:lnSpc>
              <a:spcBef>
                <a:spcPts val="0"/>
              </a:spcBef>
              <a:spcAft>
                <a:spcPts val="0"/>
              </a:spcAft>
              <a:buNone/>
            </a:pPr>
            <a:r>
              <a:rPr lang="en" sz="1800">
                <a:latin typeface="Pangolin"/>
                <a:ea typeface="Pangolin"/>
                <a:cs typeface="Pangolin"/>
                <a:sym typeface="Pangolin"/>
              </a:rPr>
              <a:t>Our Tasks</a:t>
            </a:r>
            <a:endParaRPr sz="1800"/>
          </a:p>
        </p:txBody>
      </p:sp>
      <p:sp>
        <p:nvSpPr>
          <p:cNvPr id="86" name="Google Shape;86;p14"/>
          <p:cNvSpPr txBox="1"/>
          <p:nvPr/>
        </p:nvSpPr>
        <p:spPr>
          <a:xfrm>
            <a:off x="2085187" y="2454932"/>
            <a:ext cx="723000" cy="538800"/>
          </a:xfrm>
          <a:prstGeom prst="rect">
            <a:avLst/>
          </a:prstGeom>
          <a:noFill/>
          <a:ln>
            <a:noFill/>
          </a:ln>
        </p:spPr>
        <p:txBody>
          <a:bodyPr anchorCtr="0" anchor="t" bIns="0" lIns="0" spcFirstLastPara="1" rIns="0" wrap="square" tIns="0">
            <a:spAutoFit/>
          </a:bodyPr>
          <a:lstStyle/>
          <a:p>
            <a:pPr indent="0" lvl="0" marL="0" marR="0" rtl="0" algn="r">
              <a:lnSpc>
                <a:spcPct val="129995"/>
              </a:lnSpc>
              <a:spcBef>
                <a:spcPts val="0"/>
              </a:spcBef>
              <a:spcAft>
                <a:spcPts val="0"/>
              </a:spcAft>
              <a:buNone/>
            </a:pPr>
            <a:r>
              <a:rPr b="0" i="0" lang="en" sz="3500" u="none" cap="none" strike="noStrike">
                <a:solidFill>
                  <a:srgbClr val="000000"/>
                </a:solidFill>
                <a:latin typeface="Arial"/>
                <a:ea typeface="Arial"/>
                <a:cs typeface="Arial"/>
                <a:sym typeface="Arial"/>
              </a:rPr>
              <a:t>01</a:t>
            </a:r>
            <a:endParaRPr sz="700"/>
          </a:p>
        </p:txBody>
      </p:sp>
      <p:sp>
        <p:nvSpPr>
          <p:cNvPr id="87" name="Google Shape;87;p14"/>
          <p:cNvSpPr txBox="1"/>
          <p:nvPr/>
        </p:nvSpPr>
        <p:spPr>
          <a:xfrm>
            <a:off x="2180278" y="3182962"/>
            <a:ext cx="627900" cy="538800"/>
          </a:xfrm>
          <a:prstGeom prst="rect">
            <a:avLst/>
          </a:prstGeom>
          <a:noFill/>
          <a:ln>
            <a:noFill/>
          </a:ln>
        </p:spPr>
        <p:txBody>
          <a:bodyPr anchorCtr="0" anchor="t" bIns="0" lIns="0" spcFirstLastPara="1" rIns="0" wrap="square" tIns="0">
            <a:spAutoFit/>
          </a:bodyPr>
          <a:lstStyle/>
          <a:p>
            <a:pPr indent="0" lvl="0" marL="0" marR="0" rtl="0" algn="r">
              <a:lnSpc>
                <a:spcPct val="129995"/>
              </a:lnSpc>
              <a:spcBef>
                <a:spcPts val="0"/>
              </a:spcBef>
              <a:spcAft>
                <a:spcPts val="0"/>
              </a:spcAft>
              <a:buNone/>
            </a:pPr>
            <a:r>
              <a:rPr b="0" i="0" lang="en" sz="3500" u="none" cap="none" strike="noStrike">
                <a:solidFill>
                  <a:srgbClr val="000000"/>
                </a:solidFill>
                <a:latin typeface="Arial"/>
                <a:ea typeface="Arial"/>
                <a:cs typeface="Arial"/>
                <a:sym typeface="Arial"/>
              </a:rPr>
              <a:t>02</a:t>
            </a:r>
            <a:endParaRPr sz="700"/>
          </a:p>
        </p:txBody>
      </p:sp>
      <p:sp>
        <p:nvSpPr>
          <p:cNvPr id="88" name="Google Shape;88;p14"/>
          <p:cNvSpPr txBox="1"/>
          <p:nvPr/>
        </p:nvSpPr>
        <p:spPr>
          <a:xfrm>
            <a:off x="2180278" y="3910984"/>
            <a:ext cx="627900" cy="538800"/>
          </a:xfrm>
          <a:prstGeom prst="rect">
            <a:avLst/>
          </a:prstGeom>
          <a:noFill/>
          <a:ln>
            <a:noFill/>
          </a:ln>
        </p:spPr>
        <p:txBody>
          <a:bodyPr anchorCtr="0" anchor="t" bIns="0" lIns="0" spcFirstLastPara="1" rIns="0" wrap="square" tIns="0">
            <a:spAutoFit/>
          </a:bodyPr>
          <a:lstStyle/>
          <a:p>
            <a:pPr indent="0" lvl="0" marL="0" marR="0" rtl="0" algn="r">
              <a:lnSpc>
                <a:spcPct val="129995"/>
              </a:lnSpc>
              <a:spcBef>
                <a:spcPts val="0"/>
              </a:spcBef>
              <a:spcAft>
                <a:spcPts val="0"/>
              </a:spcAft>
              <a:buNone/>
            </a:pPr>
            <a:r>
              <a:rPr b="0" i="0" lang="en" sz="3500" u="none" cap="none" strike="noStrike">
                <a:solidFill>
                  <a:srgbClr val="000000"/>
                </a:solidFill>
                <a:latin typeface="Arial"/>
                <a:ea typeface="Arial"/>
                <a:cs typeface="Arial"/>
                <a:sym typeface="Arial"/>
              </a:rPr>
              <a:t>03</a:t>
            </a:r>
            <a:endParaRPr sz="700"/>
          </a:p>
        </p:txBody>
      </p:sp>
      <p:sp>
        <p:nvSpPr>
          <p:cNvPr id="89" name="Google Shape;89;p14"/>
          <p:cNvSpPr txBox="1"/>
          <p:nvPr/>
        </p:nvSpPr>
        <p:spPr>
          <a:xfrm>
            <a:off x="4999521" y="2454921"/>
            <a:ext cx="627900" cy="538800"/>
          </a:xfrm>
          <a:prstGeom prst="rect">
            <a:avLst/>
          </a:prstGeom>
          <a:noFill/>
          <a:ln>
            <a:noFill/>
          </a:ln>
        </p:spPr>
        <p:txBody>
          <a:bodyPr anchorCtr="0" anchor="t" bIns="0" lIns="0" spcFirstLastPara="1" rIns="0" wrap="square" tIns="0">
            <a:spAutoFit/>
          </a:bodyPr>
          <a:lstStyle/>
          <a:p>
            <a:pPr indent="0" lvl="0" marL="0" marR="0" rtl="0" algn="r">
              <a:lnSpc>
                <a:spcPct val="129995"/>
              </a:lnSpc>
              <a:spcBef>
                <a:spcPts val="0"/>
              </a:spcBef>
              <a:spcAft>
                <a:spcPts val="0"/>
              </a:spcAft>
              <a:buNone/>
            </a:pPr>
            <a:r>
              <a:rPr b="0" i="0" lang="en" sz="3500" u="none" cap="none" strike="noStrike">
                <a:solidFill>
                  <a:srgbClr val="000000"/>
                </a:solidFill>
                <a:latin typeface="Arial"/>
                <a:ea typeface="Arial"/>
                <a:cs typeface="Arial"/>
                <a:sym typeface="Arial"/>
              </a:rPr>
              <a:t>04</a:t>
            </a:r>
            <a:endParaRPr sz="700"/>
          </a:p>
        </p:txBody>
      </p:sp>
      <p:sp>
        <p:nvSpPr>
          <p:cNvPr id="90" name="Google Shape;90;p14"/>
          <p:cNvSpPr txBox="1"/>
          <p:nvPr/>
        </p:nvSpPr>
        <p:spPr>
          <a:xfrm>
            <a:off x="4999521" y="3181908"/>
            <a:ext cx="627900" cy="538800"/>
          </a:xfrm>
          <a:prstGeom prst="rect">
            <a:avLst/>
          </a:prstGeom>
          <a:noFill/>
          <a:ln>
            <a:noFill/>
          </a:ln>
        </p:spPr>
        <p:txBody>
          <a:bodyPr anchorCtr="0" anchor="t" bIns="0" lIns="0" spcFirstLastPara="1" rIns="0" wrap="square" tIns="0">
            <a:spAutoFit/>
          </a:bodyPr>
          <a:lstStyle/>
          <a:p>
            <a:pPr indent="0" lvl="0" marL="0" marR="0" rtl="0" algn="r">
              <a:lnSpc>
                <a:spcPct val="129995"/>
              </a:lnSpc>
              <a:spcBef>
                <a:spcPts val="0"/>
              </a:spcBef>
              <a:spcAft>
                <a:spcPts val="0"/>
              </a:spcAft>
              <a:buNone/>
            </a:pPr>
            <a:r>
              <a:rPr b="0" i="0" lang="en" sz="3500" u="none" cap="none" strike="noStrike">
                <a:solidFill>
                  <a:srgbClr val="000000"/>
                </a:solidFill>
                <a:latin typeface="Arial"/>
                <a:ea typeface="Arial"/>
                <a:cs typeface="Arial"/>
                <a:sym typeface="Arial"/>
              </a:rPr>
              <a:t>05</a:t>
            </a:r>
            <a:endParaRPr sz="700"/>
          </a:p>
        </p:txBody>
      </p:sp>
      <p:sp>
        <p:nvSpPr>
          <p:cNvPr id="91" name="Google Shape;91;p14"/>
          <p:cNvSpPr txBox="1"/>
          <p:nvPr/>
        </p:nvSpPr>
        <p:spPr>
          <a:xfrm>
            <a:off x="4999521" y="3908868"/>
            <a:ext cx="627900" cy="538800"/>
          </a:xfrm>
          <a:prstGeom prst="rect">
            <a:avLst/>
          </a:prstGeom>
          <a:noFill/>
          <a:ln>
            <a:noFill/>
          </a:ln>
        </p:spPr>
        <p:txBody>
          <a:bodyPr anchorCtr="0" anchor="t" bIns="0" lIns="0" spcFirstLastPara="1" rIns="0" wrap="square" tIns="0">
            <a:spAutoFit/>
          </a:bodyPr>
          <a:lstStyle/>
          <a:p>
            <a:pPr indent="0" lvl="0" marL="0" marR="0" rtl="0" algn="r">
              <a:lnSpc>
                <a:spcPct val="129995"/>
              </a:lnSpc>
              <a:spcBef>
                <a:spcPts val="0"/>
              </a:spcBef>
              <a:spcAft>
                <a:spcPts val="0"/>
              </a:spcAft>
              <a:buNone/>
            </a:pPr>
            <a:r>
              <a:rPr b="0" i="0" lang="en" sz="3500" u="none" cap="none" strike="noStrike">
                <a:solidFill>
                  <a:srgbClr val="000000"/>
                </a:solidFill>
                <a:latin typeface="Arial"/>
                <a:ea typeface="Arial"/>
                <a:cs typeface="Arial"/>
                <a:sym typeface="Arial"/>
              </a:rPr>
              <a:t>06</a:t>
            </a:r>
            <a:endParaRPr sz="700"/>
          </a:p>
        </p:txBody>
      </p:sp>
      <p:sp>
        <p:nvSpPr>
          <p:cNvPr id="92" name="Google Shape;92;p14"/>
          <p:cNvSpPr/>
          <p:nvPr/>
        </p:nvSpPr>
        <p:spPr>
          <a:xfrm>
            <a:off x="783438" y="3903491"/>
            <a:ext cx="572927" cy="743182"/>
          </a:xfrm>
          <a:custGeom>
            <a:rect b="b" l="l" r="r" t="t"/>
            <a:pathLst>
              <a:path extrusionOk="0" h="1486365" w="1145853">
                <a:moveTo>
                  <a:pt x="0" y="0"/>
                </a:moveTo>
                <a:lnTo>
                  <a:pt x="1145853" y="0"/>
                </a:lnTo>
                <a:lnTo>
                  <a:pt x="1145853" y="1486365"/>
                </a:lnTo>
                <a:lnTo>
                  <a:pt x="0" y="1486365"/>
                </a:lnTo>
                <a:lnTo>
                  <a:pt x="0" y="0"/>
                </a:lnTo>
                <a:close/>
              </a:path>
            </a:pathLst>
          </a:custGeom>
          <a:blipFill rotWithShape="1">
            <a:blip r:embed="rId5">
              <a:alphaModFix/>
            </a:blip>
            <a:stretch>
              <a:fillRect b="0" l="0" r="0" t="0"/>
            </a:stretch>
          </a:blipFill>
          <a:ln>
            <a:noFill/>
          </a:ln>
        </p:spPr>
      </p:sp>
      <p:sp>
        <p:nvSpPr>
          <p:cNvPr id="93" name="Google Shape;93;p14"/>
          <p:cNvSpPr/>
          <p:nvPr/>
        </p:nvSpPr>
        <p:spPr>
          <a:xfrm rot="6832517">
            <a:off x="6389875" y="894481"/>
            <a:ext cx="388803" cy="728364"/>
          </a:xfrm>
          <a:custGeom>
            <a:rect b="b" l="l" r="r" t="t"/>
            <a:pathLst>
              <a:path extrusionOk="0" h="1462498" w="777121">
                <a:moveTo>
                  <a:pt x="0" y="0"/>
                </a:moveTo>
                <a:lnTo>
                  <a:pt x="777121" y="0"/>
                </a:lnTo>
                <a:lnTo>
                  <a:pt x="777121" y="1462498"/>
                </a:lnTo>
                <a:lnTo>
                  <a:pt x="0" y="1462498"/>
                </a:lnTo>
                <a:lnTo>
                  <a:pt x="0" y="0"/>
                </a:lnTo>
                <a:close/>
              </a:path>
            </a:pathLst>
          </a:custGeom>
          <a:blipFill rotWithShape="1">
            <a:blip r:embed="rId6">
              <a:alphaModFix/>
            </a:blip>
            <a:stretch>
              <a:fillRect b="0" l="0" r="0" t="0"/>
            </a:stretch>
          </a:blipFill>
          <a:ln>
            <a:noFill/>
          </a:ln>
        </p:spPr>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2"/>
          <p:cNvSpPr/>
          <p:nvPr/>
        </p:nvSpPr>
        <p:spPr>
          <a:xfrm rot="-5400000">
            <a:off x="-1879218" y="3932725"/>
            <a:ext cx="3733609" cy="774760"/>
          </a:xfrm>
          <a:custGeom>
            <a:rect b="b" l="l" r="r" t="t"/>
            <a:pathLst>
              <a:path extrusionOk="0" h="1549519" w="7467218">
                <a:moveTo>
                  <a:pt x="0" y="0"/>
                </a:moveTo>
                <a:lnTo>
                  <a:pt x="7467218" y="0"/>
                </a:lnTo>
                <a:lnTo>
                  <a:pt x="7467218" y="1549519"/>
                </a:lnTo>
                <a:lnTo>
                  <a:pt x="0" y="1549519"/>
                </a:lnTo>
                <a:lnTo>
                  <a:pt x="0" y="0"/>
                </a:lnTo>
                <a:close/>
              </a:path>
            </a:pathLst>
          </a:custGeom>
          <a:blipFill rotWithShape="1">
            <a:blip r:embed="rId3">
              <a:alphaModFix/>
            </a:blip>
            <a:stretch>
              <a:fillRect b="0" l="-50168" r="0" t="0"/>
            </a:stretch>
          </a:blipFill>
          <a:ln>
            <a:noFill/>
          </a:ln>
        </p:spPr>
      </p:sp>
      <p:sp>
        <p:nvSpPr>
          <p:cNvPr id="360" name="Google Shape;360;p32"/>
          <p:cNvSpPr/>
          <p:nvPr/>
        </p:nvSpPr>
        <p:spPr>
          <a:xfrm>
            <a:off x="8221202" y="230745"/>
            <a:ext cx="553460" cy="687418"/>
          </a:xfrm>
          <a:custGeom>
            <a:rect b="b" l="l" r="r" t="t"/>
            <a:pathLst>
              <a:path extrusionOk="0" h="1374836" w="1106919">
                <a:moveTo>
                  <a:pt x="0" y="0"/>
                </a:moveTo>
                <a:lnTo>
                  <a:pt x="1106919" y="0"/>
                </a:lnTo>
                <a:lnTo>
                  <a:pt x="1106919" y="1374835"/>
                </a:lnTo>
                <a:lnTo>
                  <a:pt x="0" y="1374835"/>
                </a:lnTo>
                <a:lnTo>
                  <a:pt x="0" y="0"/>
                </a:lnTo>
                <a:close/>
              </a:path>
            </a:pathLst>
          </a:custGeom>
          <a:blipFill rotWithShape="1">
            <a:blip r:embed="rId4">
              <a:alphaModFix/>
            </a:blip>
            <a:stretch>
              <a:fillRect b="0" l="0" r="0" t="0"/>
            </a:stretch>
          </a:blipFill>
          <a:ln>
            <a:noFill/>
          </a:ln>
        </p:spPr>
      </p:sp>
      <p:sp>
        <p:nvSpPr>
          <p:cNvPr id="361" name="Google Shape;361;p32"/>
          <p:cNvSpPr/>
          <p:nvPr/>
        </p:nvSpPr>
        <p:spPr>
          <a:xfrm>
            <a:off x="194802" y="4540020"/>
            <a:ext cx="553459" cy="687418"/>
          </a:xfrm>
          <a:custGeom>
            <a:rect b="b" l="l" r="r" t="t"/>
            <a:pathLst>
              <a:path extrusionOk="0" h="1374836" w="1106919">
                <a:moveTo>
                  <a:pt x="0" y="0"/>
                </a:moveTo>
                <a:lnTo>
                  <a:pt x="1106919" y="0"/>
                </a:lnTo>
                <a:lnTo>
                  <a:pt x="1106919" y="1374835"/>
                </a:lnTo>
                <a:lnTo>
                  <a:pt x="0" y="1374835"/>
                </a:lnTo>
                <a:lnTo>
                  <a:pt x="0" y="0"/>
                </a:lnTo>
                <a:close/>
              </a:path>
            </a:pathLst>
          </a:custGeom>
          <a:blipFill rotWithShape="1">
            <a:blip r:embed="rId4">
              <a:alphaModFix/>
            </a:blip>
            <a:stretch>
              <a:fillRect b="0" l="0" r="0" t="0"/>
            </a:stretch>
          </a:blipFill>
          <a:ln>
            <a:noFill/>
          </a:ln>
        </p:spPr>
      </p:sp>
      <p:sp>
        <p:nvSpPr>
          <p:cNvPr id="362" name="Google Shape;362;p32"/>
          <p:cNvSpPr/>
          <p:nvPr/>
        </p:nvSpPr>
        <p:spPr>
          <a:xfrm rot="5400000">
            <a:off x="6358621" y="-1124297"/>
            <a:ext cx="5606814" cy="774760"/>
          </a:xfrm>
          <a:custGeom>
            <a:rect b="b" l="l" r="r" t="t"/>
            <a:pathLst>
              <a:path extrusionOk="0" h="1549519" w="11213627">
                <a:moveTo>
                  <a:pt x="0" y="0"/>
                </a:moveTo>
                <a:lnTo>
                  <a:pt x="11213628" y="0"/>
                </a:lnTo>
                <a:lnTo>
                  <a:pt x="11213628" y="1549520"/>
                </a:lnTo>
                <a:lnTo>
                  <a:pt x="0" y="1549520"/>
                </a:lnTo>
                <a:lnTo>
                  <a:pt x="0" y="0"/>
                </a:lnTo>
                <a:close/>
              </a:path>
            </a:pathLst>
          </a:custGeom>
          <a:blipFill rotWithShape="1">
            <a:blip r:embed="rId3">
              <a:alphaModFix/>
            </a:blip>
            <a:stretch>
              <a:fillRect b="0" l="0" r="0" t="0"/>
            </a:stretch>
          </a:blipFill>
          <a:ln>
            <a:noFill/>
          </a:ln>
        </p:spPr>
      </p:sp>
      <p:grpSp>
        <p:nvGrpSpPr>
          <p:cNvPr id="363" name="Google Shape;363;p32"/>
          <p:cNvGrpSpPr/>
          <p:nvPr/>
        </p:nvGrpSpPr>
        <p:grpSpPr>
          <a:xfrm>
            <a:off x="7263231" y="1226955"/>
            <a:ext cx="4323593" cy="4323593"/>
            <a:chOff x="0" y="1"/>
            <a:chExt cx="11529582" cy="11529582"/>
          </a:xfrm>
        </p:grpSpPr>
        <p:sp>
          <p:nvSpPr>
            <p:cNvPr id="364" name="Google Shape;364;p32"/>
            <p:cNvSpPr/>
            <p:nvPr/>
          </p:nvSpPr>
          <p:spPr>
            <a:xfrm rot="5400000">
              <a:off x="3644708" y="4968202"/>
              <a:ext cx="11529582" cy="1593179"/>
            </a:xfrm>
            <a:custGeom>
              <a:rect b="b" l="l" r="r" t="t"/>
              <a:pathLst>
                <a:path extrusionOk="0" h="1593179" w="11529582">
                  <a:moveTo>
                    <a:pt x="0" y="0"/>
                  </a:moveTo>
                  <a:lnTo>
                    <a:pt x="11529582" y="0"/>
                  </a:lnTo>
                  <a:lnTo>
                    <a:pt x="11529582" y="1593178"/>
                  </a:lnTo>
                  <a:lnTo>
                    <a:pt x="0" y="1593178"/>
                  </a:lnTo>
                  <a:lnTo>
                    <a:pt x="0" y="0"/>
                  </a:lnTo>
                  <a:close/>
                </a:path>
              </a:pathLst>
            </a:custGeom>
            <a:blipFill rotWithShape="1">
              <a:blip r:embed="rId3">
                <a:alphaModFix/>
              </a:blip>
              <a:stretch>
                <a:fillRect b="0" l="0" r="0" t="0"/>
              </a:stretch>
            </a:blipFill>
            <a:ln>
              <a:noFill/>
            </a:ln>
          </p:spPr>
        </p:sp>
        <p:sp>
          <p:nvSpPr>
            <p:cNvPr id="365" name="Google Shape;365;p32"/>
            <p:cNvSpPr/>
            <p:nvPr/>
          </p:nvSpPr>
          <p:spPr>
            <a:xfrm rot="10800000">
              <a:off x="0" y="8924252"/>
              <a:ext cx="11529582" cy="1593179"/>
            </a:xfrm>
            <a:custGeom>
              <a:rect b="b" l="l" r="r" t="t"/>
              <a:pathLst>
                <a:path extrusionOk="0" h="1593179" w="11529582">
                  <a:moveTo>
                    <a:pt x="0" y="0"/>
                  </a:moveTo>
                  <a:lnTo>
                    <a:pt x="11529582" y="0"/>
                  </a:lnTo>
                  <a:lnTo>
                    <a:pt x="11529582" y="1593179"/>
                  </a:lnTo>
                  <a:lnTo>
                    <a:pt x="0" y="1593179"/>
                  </a:lnTo>
                  <a:lnTo>
                    <a:pt x="0" y="0"/>
                  </a:lnTo>
                  <a:close/>
                </a:path>
              </a:pathLst>
            </a:custGeom>
            <a:blipFill rotWithShape="1">
              <a:blip r:embed="rId3">
                <a:alphaModFix/>
              </a:blip>
              <a:stretch>
                <a:fillRect b="0" l="0" r="0" t="0"/>
              </a:stretch>
            </a:blipFill>
            <a:ln>
              <a:noFill/>
            </a:ln>
          </p:spPr>
        </p:sp>
      </p:grpSp>
      <p:sp>
        <p:nvSpPr>
          <p:cNvPr id="366" name="Google Shape;366;p32"/>
          <p:cNvSpPr/>
          <p:nvPr/>
        </p:nvSpPr>
        <p:spPr>
          <a:xfrm>
            <a:off x="-3182779" y="-458147"/>
            <a:ext cx="5606814" cy="774760"/>
          </a:xfrm>
          <a:custGeom>
            <a:rect b="b" l="l" r="r" t="t"/>
            <a:pathLst>
              <a:path extrusionOk="0" h="1549519" w="11213627">
                <a:moveTo>
                  <a:pt x="0" y="0"/>
                </a:moveTo>
                <a:lnTo>
                  <a:pt x="11213628" y="0"/>
                </a:lnTo>
                <a:lnTo>
                  <a:pt x="11213628" y="1549520"/>
                </a:lnTo>
                <a:lnTo>
                  <a:pt x="0" y="1549520"/>
                </a:lnTo>
                <a:lnTo>
                  <a:pt x="0" y="0"/>
                </a:lnTo>
                <a:close/>
              </a:path>
            </a:pathLst>
          </a:custGeom>
          <a:blipFill rotWithShape="1">
            <a:blip r:embed="rId3">
              <a:alphaModFix/>
            </a:blip>
            <a:stretch>
              <a:fillRect b="0" l="0" r="0" t="0"/>
            </a:stretch>
          </a:blipFill>
          <a:ln>
            <a:noFill/>
          </a:ln>
        </p:spPr>
      </p:sp>
      <p:pic>
        <p:nvPicPr>
          <p:cNvPr id="367" name="Google Shape;367;p32"/>
          <p:cNvPicPr preferRelativeResize="0"/>
          <p:nvPr/>
        </p:nvPicPr>
        <p:blipFill rotWithShape="1">
          <a:blip r:embed="rId5">
            <a:alphaModFix/>
          </a:blip>
          <a:srcRect b="0" l="0" r="2133" t="0"/>
          <a:stretch/>
        </p:blipFill>
        <p:spPr>
          <a:xfrm>
            <a:off x="1540925" y="1226950"/>
            <a:ext cx="6062150" cy="31290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33"/>
          <p:cNvSpPr/>
          <p:nvPr/>
        </p:nvSpPr>
        <p:spPr>
          <a:xfrm rot="-5400000">
            <a:off x="-1879218" y="3932725"/>
            <a:ext cx="3733609" cy="774760"/>
          </a:xfrm>
          <a:custGeom>
            <a:rect b="b" l="l" r="r" t="t"/>
            <a:pathLst>
              <a:path extrusionOk="0" h="1549519" w="7467218">
                <a:moveTo>
                  <a:pt x="0" y="0"/>
                </a:moveTo>
                <a:lnTo>
                  <a:pt x="7467218" y="0"/>
                </a:lnTo>
                <a:lnTo>
                  <a:pt x="7467218" y="1549519"/>
                </a:lnTo>
                <a:lnTo>
                  <a:pt x="0" y="1549519"/>
                </a:lnTo>
                <a:lnTo>
                  <a:pt x="0" y="0"/>
                </a:lnTo>
                <a:close/>
              </a:path>
            </a:pathLst>
          </a:custGeom>
          <a:blipFill rotWithShape="1">
            <a:blip r:embed="rId3">
              <a:alphaModFix/>
            </a:blip>
            <a:stretch>
              <a:fillRect b="0" l="-50168" r="0" t="0"/>
            </a:stretch>
          </a:blipFill>
          <a:ln>
            <a:noFill/>
          </a:ln>
        </p:spPr>
      </p:sp>
      <p:sp>
        <p:nvSpPr>
          <p:cNvPr id="373" name="Google Shape;373;p33"/>
          <p:cNvSpPr/>
          <p:nvPr/>
        </p:nvSpPr>
        <p:spPr>
          <a:xfrm>
            <a:off x="8221202" y="230745"/>
            <a:ext cx="553460" cy="687418"/>
          </a:xfrm>
          <a:custGeom>
            <a:rect b="b" l="l" r="r" t="t"/>
            <a:pathLst>
              <a:path extrusionOk="0" h="1374836" w="1106919">
                <a:moveTo>
                  <a:pt x="0" y="0"/>
                </a:moveTo>
                <a:lnTo>
                  <a:pt x="1106919" y="0"/>
                </a:lnTo>
                <a:lnTo>
                  <a:pt x="1106919" y="1374835"/>
                </a:lnTo>
                <a:lnTo>
                  <a:pt x="0" y="1374835"/>
                </a:lnTo>
                <a:lnTo>
                  <a:pt x="0" y="0"/>
                </a:lnTo>
                <a:close/>
              </a:path>
            </a:pathLst>
          </a:custGeom>
          <a:blipFill rotWithShape="1">
            <a:blip r:embed="rId4">
              <a:alphaModFix/>
            </a:blip>
            <a:stretch>
              <a:fillRect b="0" l="0" r="0" t="0"/>
            </a:stretch>
          </a:blipFill>
          <a:ln>
            <a:noFill/>
          </a:ln>
        </p:spPr>
      </p:sp>
      <p:sp>
        <p:nvSpPr>
          <p:cNvPr id="374" name="Google Shape;374;p33"/>
          <p:cNvSpPr/>
          <p:nvPr/>
        </p:nvSpPr>
        <p:spPr>
          <a:xfrm>
            <a:off x="194802" y="4540020"/>
            <a:ext cx="553459" cy="687418"/>
          </a:xfrm>
          <a:custGeom>
            <a:rect b="b" l="l" r="r" t="t"/>
            <a:pathLst>
              <a:path extrusionOk="0" h="1374836" w="1106919">
                <a:moveTo>
                  <a:pt x="0" y="0"/>
                </a:moveTo>
                <a:lnTo>
                  <a:pt x="1106919" y="0"/>
                </a:lnTo>
                <a:lnTo>
                  <a:pt x="1106919" y="1374835"/>
                </a:lnTo>
                <a:lnTo>
                  <a:pt x="0" y="1374835"/>
                </a:lnTo>
                <a:lnTo>
                  <a:pt x="0" y="0"/>
                </a:lnTo>
                <a:close/>
              </a:path>
            </a:pathLst>
          </a:custGeom>
          <a:blipFill rotWithShape="1">
            <a:blip r:embed="rId4">
              <a:alphaModFix/>
            </a:blip>
            <a:stretch>
              <a:fillRect b="0" l="0" r="0" t="0"/>
            </a:stretch>
          </a:blipFill>
          <a:ln>
            <a:noFill/>
          </a:ln>
        </p:spPr>
      </p:sp>
      <p:sp>
        <p:nvSpPr>
          <p:cNvPr id="375" name="Google Shape;375;p33"/>
          <p:cNvSpPr/>
          <p:nvPr/>
        </p:nvSpPr>
        <p:spPr>
          <a:xfrm rot="5400000">
            <a:off x="6358621" y="-1124297"/>
            <a:ext cx="5606814" cy="774760"/>
          </a:xfrm>
          <a:custGeom>
            <a:rect b="b" l="l" r="r" t="t"/>
            <a:pathLst>
              <a:path extrusionOk="0" h="1549519" w="11213627">
                <a:moveTo>
                  <a:pt x="0" y="0"/>
                </a:moveTo>
                <a:lnTo>
                  <a:pt x="11213628" y="0"/>
                </a:lnTo>
                <a:lnTo>
                  <a:pt x="11213628" y="1549520"/>
                </a:lnTo>
                <a:lnTo>
                  <a:pt x="0" y="1549520"/>
                </a:lnTo>
                <a:lnTo>
                  <a:pt x="0" y="0"/>
                </a:lnTo>
                <a:close/>
              </a:path>
            </a:pathLst>
          </a:custGeom>
          <a:blipFill rotWithShape="1">
            <a:blip r:embed="rId3">
              <a:alphaModFix/>
            </a:blip>
            <a:stretch>
              <a:fillRect b="0" l="0" r="0" t="0"/>
            </a:stretch>
          </a:blipFill>
          <a:ln>
            <a:noFill/>
          </a:ln>
        </p:spPr>
      </p:sp>
      <p:grpSp>
        <p:nvGrpSpPr>
          <p:cNvPr id="376" name="Google Shape;376;p33"/>
          <p:cNvGrpSpPr/>
          <p:nvPr/>
        </p:nvGrpSpPr>
        <p:grpSpPr>
          <a:xfrm>
            <a:off x="7263231" y="1226955"/>
            <a:ext cx="4323593" cy="4323593"/>
            <a:chOff x="0" y="1"/>
            <a:chExt cx="11529582" cy="11529582"/>
          </a:xfrm>
        </p:grpSpPr>
        <p:sp>
          <p:nvSpPr>
            <p:cNvPr id="377" name="Google Shape;377;p33"/>
            <p:cNvSpPr/>
            <p:nvPr/>
          </p:nvSpPr>
          <p:spPr>
            <a:xfrm rot="5400000">
              <a:off x="3644708" y="4968202"/>
              <a:ext cx="11529582" cy="1593179"/>
            </a:xfrm>
            <a:custGeom>
              <a:rect b="b" l="l" r="r" t="t"/>
              <a:pathLst>
                <a:path extrusionOk="0" h="1593179" w="11529582">
                  <a:moveTo>
                    <a:pt x="0" y="0"/>
                  </a:moveTo>
                  <a:lnTo>
                    <a:pt x="11529582" y="0"/>
                  </a:lnTo>
                  <a:lnTo>
                    <a:pt x="11529582" y="1593178"/>
                  </a:lnTo>
                  <a:lnTo>
                    <a:pt x="0" y="1593178"/>
                  </a:lnTo>
                  <a:lnTo>
                    <a:pt x="0" y="0"/>
                  </a:lnTo>
                  <a:close/>
                </a:path>
              </a:pathLst>
            </a:custGeom>
            <a:blipFill rotWithShape="1">
              <a:blip r:embed="rId3">
                <a:alphaModFix/>
              </a:blip>
              <a:stretch>
                <a:fillRect b="0" l="0" r="0" t="0"/>
              </a:stretch>
            </a:blipFill>
            <a:ln>
              <a:noFill/>
            </a:ln>
          </p:spPr>
        </p:sp>
        <p:sp>
          <p:nvSpPr>
            <p:cNvPr id="378" name="Google Shape;378;p33"/>
            <p:cNvSpPr/>
            <p:nvPr/>
          </p:nvSpPr>
          <p:spPr>
            <a:xfrm rot="10800000">
              <a:off x="0" y="8924252"/>
              <a:ext cx="11529582" cy="1593179"/>
            </a:xfrm>
            <a:custGeom>
              <a:rect b="b" l="l" r="r" t="t"/>
              <a:pathLst>
                <a:path extrusionOk="0" h="1593179" w="11529582">
                  <a:moveTo>
                    <a:pt x="0" y="0"/>
                  </a:moveTo>
                  <a:lnTo>
                    <a:pt x="11529582" y="0"/>
                  </a:lnTo>
                  <a:lnTo>
                    <a:pt x="11529582" y="1593179"/>
                  </a:lnTo>
                  <a:lnTo>
                    <a:pt x="0" y="1593179"/>
                  </a:lnTo>
                  <a:lnTo>
                    <a:pt x="0" y="0"/>
                  </a:lnTo>
                  <a:close/>
                </a:path>
              </a:pathLst>
            </a:custGeom>
            <a:blipFill rotWithShape="1">
              <a:blip r:embed="rId3">
                <a:alphaModFix/>
              </a:blip>
              <a:stretch>
                <a:fillRect b="0" l="0" r="0" t="0"/>
              </a:stretch>
            </a:blipFill>
            <a:ln>
              <a:noFill/>
            </a:ln>
          </p:spPr>
        </p:sp>
      </p:grpSp>
      <p:sp>
        <p:nvSpPr>
          <p:cNvPr id="379" name="Google Shape;379;p33"/>
          <p:cNvSpPr/>
          <p:nvPr/>
        </p:nvSpPr>
        <p:spPr>
          <a:xfrm>
            <a:off x="-3182779" y="-458147"/>
            <a:ext cx="5606814" cy="774760"/>
          </a:xfrm>
          <a:custGeom>
            <a:rect b="b" l="l" r="r" t="t"/>
            <a:pathLst>
              <a:path extrusionOk="0" h="1549519" w="11213627">
                <a:moveTo>
                  <a:pt x="0" y="0"/>
                </a:moveTo>
                <a:lnTo>
                  <a:pt x="11213628" y="0"/>
                </a:lnTo>
                <a:lnTo>
                  <a:pt x="11213628" y="1549520"/>
                </a:lnTo>
                <a:lnTo>
                  <a:pt x="0" y="1549520"/>
                </a:lnTo>
                <a:lnTo>
                  <a:pt x="0" y="0"/>
                </a:lnTo>
                <a:close/>
              </a:path>
            </a:pathLst>
          </a:custGeom>
          <a:blipFill rotWithShape="1">
            <a:blip r:embed="rId3">
              <a:alphaModFix/>
            </a:blip>
            <a:stretch>
              <a:fillRect b="0" l="0" r="0" t="0"/>
            </a:stretch>
          </a:blipFill>
          <a:ln>
            <a:noFill/>
          </a:ln>
        </p:spPr>
      </p:sp>
      <p:pic>
        <p:nvPicPr>
          <p:cNvPr id="380" name="Google Shape;380;p33"/>
          <p:cNvPicPr preferRelativeResize="0"/>
          <p:nvPr/>
        </p:nvPicPr>
        <p:blipFill>
          <a:blip r:embed="rId5">
            <a:alphaModFix/>
          </a:blip>
          <a:stretch>
            <a:fillRect/>
          </a:stretch>
        </p:blipFill>
        <p:spPr>
          <a:xfrm>
            <a:off x="1420204" y="612438"/>
            <a:ext cx="6309207" cy="3918609"/>
          </a:xfrm>
          <a:prstGeom prst="rect">
            <a:avLst/>
          </a:prstGeom>
          <a:noFill/>
          <a:ln>
            <a:noFill/>
          </a:ln>
        </p:spPr>
      </p:pic>
      <p:sp>
        <p:nvSpPr>
          <p:cNvPr id="381" name="Google Shape;381;p33"/>
          <p:cNvSpPr/>
          <p:nvPr/>
        </p:nvSpPr>
        <p:spPr>
          <a:xfrm>
            <a:off x="3560175" y="3756150"/>
            <a:ext cx="1897200" cy="7749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4"/>
          <p:cNvSpPr/>
          <p:nvPr/>
        </p:nvSpPr>
        <p:spPr>
          <a:xfrm rot="-5400000">
            <a:off x="-1879218" y="3932725"/>
            <a:ext cx="3733609" cy="774760"/>
          </a:xfrm>
          <a:custGeom>
            <a:rect b="b" l="l" r="r" t="t"/>
            <a:pathLst>
              <a:path extrusionOk="0" h="1549519" w="7467218">
                <a:moveTo>
                  <a:pt x="0" y="0"/>
                </a:moveTo>
                <a:lnTo>
                  <a:pt x="7467218" y="0"/>
                </a:lnTo>
                <a:lnTo>
                  <a:pt x="7467218" y="1549519"/>
                </a:lnTo>
                <a:lnTo>
                  <a:pt x="0" y="1549519"/>
                </a:lnTo>
                <a:lnTo>
                  <a:pt x="0" y="0"/>
                </a:lnTo>
                <a:close/>
              </a:path>
            </a:pathLst>
          </a:custGeom>
          <a:blipFill rotWithShape="1">
            <a:blip r:embed="rId3">
              <a:alphaModFix/>
            </a:blip>
            <a:stretch>
              <a:fillRect b="0" l="-50168" r="0" t="0"/>
            </a:stretch>
          </a:blipFill>
          <a:ln>
            <a:noFill/>
          </a:ln>
        </p:spPr>
      </p:sp>
      <p:sp>
        <p:nvSpPr>
          <p:cNvPr id="387" name="Google Shape;387;p34"/>
          <p:cNvSpPr/>
          <p:nvPr/>
        </p:nvSpPr>
        <p:spPr>
          <a:xfrm>
            <a:off x="8221202" y="230745"/>
            <a:ext cx="553460" cy="687418"/>
          </a:xfrm>
          <a:custGeom>
            <a:rect b="b" l="l" r="r" t="t"/>
            <a:pathLst>
              <a:path extrusionOk="0" h="1374836" w="1106919">
                <a:moveTo>
                  <a:pt x="0" y="0"/>
                </a:moveTo>
                <a:lnTo>
                  <a:pt x="1106919" y="0"/>
                </a:lnTo>
                <a:lnTo>
                  <a:pt x="1106919" y="1374835"/>
                </a:lnTo>
                <a:lnTo>
                  <a:pt x="0" y="1374835"/>
                </a:lnTo>
                <a:lnTo>
                  <a:pt x="0" y="0"/>
                </a:lnTo>
                <a:close/>
              </a:path>
            </a:pathLst>
          </a:custGeom>
          <a:blipFill rotWithShape="1">
            <a:blip r:embed="rId4">
              <a:alphaModFix/>
            </a:blip>
            <a:stretch>
              <a:fillRect b="0" l="0" r="0" t="0"/>
            </a:stretch>
          </a:blipFill>
          <a:ln>
            <a:noFill/>
          </a:ln>
        </p:spPr>
      </p:sp>
      <p:sp>
        <p:nvSpPr>
          <p:cNvPr id="388" name="Google Shape;388;p34"/>
          <p:cNvSpPr/>
          <p:nvPr/>
        </p:nvSpPr>
        <p:spPr>
          <a:xfrm>
            <a:off x="194802" y="4540020"/>
            <a:ext cx="553459" cy="687418"/>
          </a:xfrm>
          <a:custGeom>
            <a:rect b="b" l="l" r="r" t="t"/>
            <a:pathLst>
              <a:path extrusionOk="0" h="1374836" w="1106919">
                <a:moveTo>
                  <a:pt x="0" y="0"/>
                </a:moveTo>
                <a:lnTo>
                  <a:pt x="1106919" y="0"/>
                </a:lnTo>
                <a:lnTo>
                  <a:pt x="1106919" y="1374835"/>
                </a:lnTo>
                <a:lnTo>
                  <a:pt x="0" y="1374835"/>
                </a:lnTo>
                <a:lnTo>
                  <a:pt x="0" y="0"/>
                </a:lnTo>
                <a:close/>
              </a:path>
            </a:pathLst>
          </a:custGeom>
          <a:blipFill rotWithShape="1">
            <a:blip r:embed="rId4">
              <a:alphaModFix/>
            </a:blip>
            <a:stretch>
              <a:fillRect b="0" l="0" r="0" t="0"/>
            </a:stretch>
          </a:blipFill>
          <a:ln>
            <a:noFill/>
          </a:ln>
        </p:spPr>
      </p:sp>
      <p:sp>
        <p:nvSpPr>
          <p:cNvPr id="389" name="Google Shape;389;p34"/>
          <p:cNvSpPr/>
          <p:nvPr/>
        </p:nvSpPr>
        <p:spPr>
          <a:xfrm rot="5400000">
            <a:off x="6358621" y="-1124297"/>
            <a:ext cx="5606814" cy="774760"/>
          </a:xfrm>
          <a:custGeom>
            <a:rect b="b" l="l" r="r" t="t"/>
            <a:pathLst>
              <a:path extrusionOk="0" h="1549519" w="11213627">
                <a:moveTo>
                  <a:pt x="0" y="0"/>
                </a:moveTo>
                <a:lnTo>
                  <a:pt x="11213628" y="0"/>
                </a:lnTo>
                <a:lnTo>
                  <a:pt x="11213628" y="1549520"/>
                </a:lnTo>
                <a:lnTo>
                  <a:pt x="0" y="1549520"/>
                </a:lnTo>
                <a:lnTo>
                  <a:pt x="0" y="0"/>
                </a:lnTo>
                <a:close/>
              </a:path>
            </a:pathLst>
          </a:custGeom>
          <a:blipFill rotWithShape="1">
            <a:blip r:embed="rId3">
              <a:alphaModFix/>
            </a:blip>
            <a:stretch>
              <a:fillRect b="0" l="0" r="0" t="0"/>
            </a:stretch>
          </a:blipFill>
          <a:ln>
            <a:noFill/>
          </a:ln>
        </p:spPr>
      </p:sp>
      <p:grpSp>
        <p:nvGrpSpPr>
          <p:cNvPr id="390" name="Google Shape;390;p34"/>
          <p:cNvGrpSpPr/>
          <p:nvPr/>
        </p:nvGrpSpPr>
        <p:grpSpPr>
          <a:xfrm>
            <a:off x="7263231" y="1226955"/>
            <a:ext cx="4323593" cy="4323593"/>
            <a:chOff x="0" y="1"/>
            <a:chExt cx="11529582" cy="11529582"/>
          </a:xfrm>
        </p:grpSpPr>
        <p:sp>
          <p:nvSpPr>
            <p:cNvPr id="391" name="Google Shape;391;p34"/>
            <p:cNvSpPr/>
            <p:nvPr/>
          </p:nvSpPr>
          <p:spPr>
            <a:xfrm rot="5400000">
              <a:off x="3644708" y="4968202"/>
              <a:ext cx="11529582" cy="1593179"/>
            </a:xfrm>
            <a:custGeom>
              <a:rect b="b" l="l" r="r" t="t"/>
              <a:pathLst>
                <a:path extrusionOk="0" h="1593179" w="11529582">
                  <a:moveTo>
                    <a:pt x="0" y="0"/>
                  </a:moveTo>
                  <a:lnTo>
                    <a:pt x="11529582" y="0"/>
                  </a:lnTo>
                  <a:lnTo>
                    <a:pt x="11529582" y="1593178"/>
                  </a:lnTo>
                  <a:lnTo>
                    <a:pt x="0" y="1593178"/>
                  </a:lnTo>
                  <a:lnTo>
                    <a:pt x="0" y="0"/>
                  </a:lnTo>
                  <a:close/>
                </a:path>
              </a:pathLst>
            </a:custGeom>
            <a:blipFill rotWithShape="1">
              <a:blip r:embed="rId3">
                <a:alphaModFix/>
              </a:blip>
              <a:stretch>
                <a:fillRect b="0" l="0" r="0" t="0"/>
              </a:stretch>
            </a:blipFill>
            <a:ln>
              <a:noFill/>
            </a:ln>
          </p:spPr>
        </p:sp>
        <p:sp>
          <p:nvSpPr>
            <p:cNvPr id="392" name="Google Shape;392;p34"/>
            <p:cNvSpPr/>
            <p:nvPr/>
          </p:nvSpPr>
          <p:spPr>
            <a:xfrm rot="10800000">
              <a:off x="0" y="8924252"/>
              <a:ext cx="11529582" cy="1593179"/>
            </a:xfrm>
            <a:custGeom>
              <a:rect b="b" l="l" r="r" t="t"/>
              <a:pathLst>
                <a:path extrusionOk="0" h="1593179" w="11529582">
                  <a:moveTo>
                    <a:pt x="0" y="0"/>
                  </a:moveTo>
                  <a:lnTo>
                    <a:pt x="11529582" y="0"/>
                  </a:lnTo>
                  <a:lnTo>
                    <a:pt x="11529582" y="1593179"/>
                  </a:lnTo>
                  <a:lnTo>
                    <a:pt x="0" y="1593179"/>
                  </a:lnTo>
                  <a:lnTo>
                    <a:pt x="0" y="0"/>
                  </a:lnTo>
                  <a:close/>
                </a:path>
              </a:pathLst>
            </a:custGeom>
            <a:blipFill rotWithShape="1">
              <a:blip r:embed="rId3">
                <a:alphaModFix/>
              </a:blip>
              <a:stretch>
                <a:fillRect b="0" l="0" r="0" t="0"/>
              </a:stretch>
            </a:blipFill>
            <a:ln>
              <a:noFill/>
            </a:ln>
          </p:spPr>
        </p:sp>
      </p:grpSp>
      <p:sp>
        <p:nvSpPr>
          <p:cNvPr id="393" name="Google Shape;393;p34"/>
          <p:cNvSpPr/>
          <p:nvPr/>
        </p:nvSpPr>
        <p:spPr>
          <a:xfrm>
            <a:off x="-3182779" y="-458147"/>
            <a:ext cx="5606814" cy="774760"/>
          </a:xfrm>
          <a:custGeom>
            <a:rect b="b" l="l" r="r" t="t"/>
            <a:pathLst>
              <a:path extrusionOk="0" h="1549519" w="11213627">
                <a:moveTo>
                  <a:pt x="0" y="0"/>
                </a:moveTo>
                <a:lnTo>
                  <a:pt x="11213628" y="0"/>
                </a:lnTo>
                <a:lnTo>
                  <a:pt x="11213628" y="1549520"/>
                </a:lnTo>
                <a:lnTo>
                  <a:pt x="0" y="1549520"/>
                </a:lnTo>
                <a:lnTo>
                  <a:pt x="0" y="0"/>
                </a:lnTo>
                <a:close/>
              </a:path>
            </a:pathLst>
          </a:custGeom>
          <a:blipFill rotWithShape="1">
            <a:blip r:embed="rId3">
              <a:alphaModFix/>
            </a:blip>
            <a:stretch>
              <a:fillRect b="0" l="0" r="0" t="0"/>
            </a:stretch>
          </a:blipFill>
          <a:ln>
            <a:noFill/>
          </a:ln>
        </p:spPr>
      </p:sp>
      <p:pic>
        <p:nvPicPr>
          <p:cNvPr id="394" name="Google Shape;394;p34"/>
          <p:cNvPicPr preferRelativeResize="0"/>
          <p:nvPr/>
        </p:nvPicPr>
        <p:blipFill>
          <a:blip r:embed="rId5">
            <a:alphaModFix/>
          </a:blip>
          <a:stretch>
            <a:fillRect/>
          </a:stretch>
        </p:blipFill>
        <p:spPr>
          <a:xfrm>
            <a:off x="1363429" y="612438"/>
            <a:ext cx="6329108" cy="3918608"/>
          </a:xfrm>
          <a:prstGeom prst="rect">
            <a:avLst/>
          </a:prstGeom>
          <a:noFill/>
          <a:ln>
            <a:noFill/>
          </a:ln>
        </p:spPr>
      </p:pic>
      <p:sp>
        <p:nvSpPr>
          <p:cNvPr id="395" name="Google Shape;395;p34"/>
          <p:cNvSpPr/>
          <p:nvPr/>
        </p:nvSpPr>
        <p:spPr>
          <a:xfrm>
            <a:off x="5433925" y="3591400"/>
            <a:ext cx="1905000" cy="8511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5"/>
          <p:cNvSpPr/>
          <p:nvPr/>
        </p:nvSpPr>
        <p:spPr>
          <a:xfrm rot="-5400000">
            <a:off x="-1879218" y="3932725"/>
            <a:ext cx="3733609" cy="774760"/>
          </a:xfrm>
          <a:custGeom>
            <a:rect b="b" l="l" r="r" t="t"/>
            <a:pathLst>
              <a:path extrusionOk="0" h="1549519" w="7467218">
                <a:moveTo>
                  <a:pt x="0" y="0"/>
                </a:moveTo>
                <a:lnTo>
                  <a:pt x="7467218" y="0"/>
                </a:lnTo>
                <a:lnTo>
                  <a:pt x="7467218" y="1549519"/>
                </a:lnTo>
                <a:lnTo>
                  <a:pt x="0" y="1549519"/>
                </a:lnTo>
                <a:lnTo>
                  <a:pt x="0" y="0"/>
                </a:lnTo>
                <a:close/>
              </a:path>
            </a:pathLst>
          </a:custGeom>
          <a:blipFill rotWithShape="1">
            <a:blip r:embed="rId3">
              <a:alphaModFix/>
            </a:blip>
            <a:stretch>
              <a:fillRect b="0" l="-50168" r="0" t="0"/>
            </a:stretch>
          </a:blipFill>
          <a:ln>
            <a:noFill/>
          </a:ln>
        </p:spPr>
      </p:sp>
      <p:sp>
        <p:nvSpPr>
          <p:cNvPr id="401" name="Google Shape;401;p35"/>
          <p:cNvSpPr/>
          <p:nvPr/>
        </p:nvSpPr>
        <p:spPr>
          <a:xfrm>
            <a:off x="8221202" y="230745"/>
            <a:ext cx="553460" cy="687418"/>
          </a:xfrm>
          <a:custGeom>
            <a:rect b="b" l="l" r="r" t="t"/>
            <a:pathLst>
              <a:path extrusionOk="0" h="1374836" w="1106919">
                <a:moveTo>
                  <a:pt x="0" y="0"/>
                </a:moveTo>
                <a:lnTo>
                  <a:pt x="1106919" y="0"/>
                </a:lnTo>
                <a:lnTo>
                  <a:pt x="1106919" y="1374835"/>
                </a:lnTo>
                <a:lnTo>
                  <a:pt x="0" y="1374835"/>
                </a:lnTo>
                <a:lnTo>
                  <a:pt x="0" y="0"/>
                </a:lnTo>
                <a:close/>
              </a:path>
            </a:pathLst>
          </a:custGeom>
          <a:blipFill rotWithShape="1">
            <a:blip r:embed="rId4">
              <a:alphaModFix/>
            </a:blip>
            <a:stretch>
              <a:fillRect b="0" l="0" r="0" t="0"/>
            </a:stretch>
          </a:blipFill>
          <a:ln>
            <a:noFill/>
          </a:ln>
        </p:spPr>
      </p:sp>
      <p:sp>
        <p:nvSpPr>
          <p:cNvPr id="402" name="Google Shape;402;p35"/>
          <p:cNvSpPr/>
          <p:nvPr/>
        </p:nvSpPr>
        <p:spPr>
          <a:xfrm>
            <a:off x="194802" y="4540020"/>
            <a:ext cx="553459" cy="687418"/>
          </a:xfrm>
          <a:custGeom>
            <a:rect b="b" l="l" r="r" t="t"/>
            <a:pathLst>
              <a:path extrusionOk="0" h="1374836" w="1106919">
                <a:moveTo>
                  <a:pt x="0" y="0"/>
                </a:moveTo>
                <a:lnTo>
                  <a:pt x="1106919" y="0"/>
                </a:lnTo>
                <a:lnTo>
                  <a:pt x="1106919" y="1374835"/>
                </a:lnTo>
                <a:lnTo>
                  <a:pt x="0" y="1374835"/>
                </a:lnTo>
                <a:lnTo>
                  <a:pt x="0" y="0"/>
                </a:lnTo>
                <a:close/>
              </a:path>
            </a:pathLst>
          </a:custGeom>
          <a:blipFill rotWithShape="1">
            <a:blip r:embed="rId4">
              <a:alphaModFix/>
            </a:blip>
            <a:stretch>
              <a:fillRect b="0" l="0" r="0" t="0"/>
            </a:stretch>
          </a:blipFill>
          <a:ln>
            <a:noFill/>
          </a:ln>
        </p:spPr>
      </p:sp>
      <p:sp>
        <p:nvSpPr>
          <p:cNvPr id="403" name="Google Shape;403;p35"/>
          <p:cNvSpPr/>
          <p:nvPr/>
        </p:nvSpPr>
        <p:spPr>
          <a:xfrm rot="5400000">
            <a:off x="6358621" y="-1124297"/>
            <a:ext cx="5606814" cy="774760"/>
          </a:xfrm>
          <a:custGeom>
            <a:rect b="b" l="l" r="r" t="t"/>
            <a:pathLst>
              <a:path extrusionOk="0" h="1549519" w="11213627">
                <a:moveTo>
                  <a:pt x="0" y="0"/>
                </a:moveTo>
                <a:lnTo>
                  <a:pt x="11213628" y="0"/>
                </a:lnTo>
                <a:lnTo>
                  <a:pt x="11213628" y="1549520"/>
                </a:lnTo>
                <a:lnTo>
                  <a:pt x="0" y="1549520"/>
                </a:lnTo>
                <a:lnTo>
                  <a:pt x="0" y="0"/>
                </a:lnTo>
                <a:close/>
              </a:path>
            </a:pathLst>
          </a:custGeom>
          <a:blipFill rotWithShape="1">
            <a:blip r:embed="rId3">
              <a:alphaModFix/>
            </a:blip>
            <a:stretch>
              <a:fillRect b="0" l="0" r="0" t="0"/>
            </a:stretch>
          </a:blipFill>
          <a:ln>
            <a:noFill/>
          </a:ln>
        </p:spPr>
      </p:sp>
      <p:grpSp>
        <p:nvGrpSpPr>
          <p:cNvPr id="404" name="Google Shape;404;p35"/>
          <p:cNvGrpSpPr/>
          <p:nvPr/>
        </p:nvGrpSpPr>
        <p:grpSpPr>
          <a:xfrm>
            <a:off x="7263231" y="1226955"/>
            <a:ext cx="4323593" cy="4323593"/>
            <a:chOff x="0" y="1"/>
            <a:chExt cx="11529582" cy="11529582"/>
          </a:xfrm>
        </p:grpSpPr>
        <p:sp>
          <p:nvSpPr>
            <p:cNvPr id="405" name="Google Shape;405;p35"/>
            <p:cNvSpPr/>
            <p:nvPr/>
          </p:nvSpPr>
          <p:spPr>
            <a:xfrm rot="5400000">
              <a:off x="3644708" y="4968202"/>
              <a:ext cx="11529582" cy="1593179"/>
            </a:xfrm>
            <a:custGeom>
              <a:rect b="b" l="l" r="r" t="t"/>
              <a:pathLst>
                <a:path extrusionOk="0" h="1593179" w="11529582">
                  <a:moveTo>
                    <a:pt x="0" y="0"/>
                  </a:moveTo>
                  <a:lnTo>
                    <a:pt x="11529582" y="0"/>
                  </a:lnTo>
                  <a:lnTo>
                    <a:pt x="11529582" y="1593178"/>
                  </a:lnTo>
                  <a:lnTo>
                    <a:pt x="0" y="1593178"/>
                  </a:lnTo>
                  <a:lnTo>
                    <a:pt x="0" y="0"/>
                  </a:lnTo>
                  <a:close/>
                </a:path>
              </a:pathLst>
            </a:custGeom>
            <a:blipFill rotWithShape="1">
              <a:blip r:embed="rId3">
                <a:alphaModFix/>
              </a:blip>
              <a:stretch>
                <a:fillRect b="0" l="0" r="0" t="0"/>
              </a:stretch>
            </a:blipFill>
            <a:ln>
              <a:noFill/>
            </a:ln>
          </p:spPr>
        </p:sp>
        <p:sp>
          <p:nvSpPr>
            <p:cNvPr id="406" name="Google Shape;406;p35"/>
            <p:cNvSpPr/>
            <p:nvPr/>
          </p:nvSpPr>
          <p:spPr>
            <a:xfrm rot="10800000">
              <a:off x="0" y="8924252"/>
              <a:ext cx="11529582" cy="1593179"/>
            </a:xfrm>
            <a:custGeom>
              <a:rect b="b" l="l" r="r" t="t"/>
              <a:pathLst>
                <a:path extrusionOk="0" h="1593179" w="11529582">
                  <a:moveTo>
                    <a:pt x="0" y="0"/>
                  </a:moveTo>
                  <a:lnTo>
                    <a:pt x="11529582" y="0"/>
                  </a:lnTo>
                  <a:lnTo>
                    <a:pt x="11529582" y="1593179"/>
                  </a:lnTo>
                  <a:lnTo>
                    <a:pt x="0" y="1593179"/>
                  </a:lnTo>
                  <a:lnTo>
                    <a:pt x="0" y="0"/>
                  </a:lnTo>
                  <a:close/>
                </a:path>
              </a:pathLst>
            </a:custGeom>
            <a:blipFill rotWithShape="1">
              <a:blip r:embed="rId3">
                <a:alphaModFix/>
              </a:blip>
              <a:stretch>
                <a:fillRect b="0" l="0" r="0" t="0"/>
              </a:stretch>
            </a:blipFill>
            <a:ln>
              <a:noFill/>
            </a:ln>
          </p:spPr>
        </p:sp>
      </p:grpSp>
      <p:sp>
        <p:nvSpPr>
          <p:cNvPr id="407" name="Google Shape;407;p35"/>
          <p:cNvSpPr/>
          <p:nvPr/>
        </p:nvSpPr>
        <p:spPr>
          <a:xfrm>
            <a:off x="-3182779" y="-458147"/>
            <a:ext cx="5606814" cy="774760"/>
          </a:xfrm>
          <a:custGeom>
            <a:rect b="b" l="l" r="r" t="t"/>
            <a:pathLst>
              <a:path extrusionOk="0" h="1549519" w="11213627">
                <a:moveTo>
                  <a:pt x="0" y="0"/>
                </a:moveTo>
                <a:lnTo>
                  <a:pt x="11213628" y="0"/>
                </a:lnTo>
                <a:lnTo>
                  <a:pt x="11213628" y="1549520"/>
                </a:lnTo>
                <a:lnTo>
                  <a:pt x="0" y="1549520"/>
                </a:lnTo>
                <a:lnTo>
                  <a:pt x="0" y="0"/>
                </a:lnTo>
                <a:close/>
              </a:path>
            </a:pathLst>
          </a:custGeom>
          <a:blipFill rotWithShape="1">
            <a:blip r:embed="rId3">
              <a:alphaModFix/>
            </a:blip>
            <a:stretch>
              <a:fillRect b="0" l="0" r="0" t="0"/>
            </a:stretch>
          </a:blipFill>
          <a:ln>
            <a:noFill/>
          </a:ln>
        </p:spPr>
      </p:sp>
      <p:pic>
        <p:nvPicPr>
          <p:cNvPr id="408" name="Google Shape;408;p35"/>
          <p:cNvPicPr preferRelativeResize="0"/>
          <p:nvPr/>
        </p:nvPicPr>
        <p:blipFill>
          <a:blip r:embed="rId5">
            <a:alphaModFix/>
          </a:blip>
          <a:stretch>
            <a:fillRect/>
          </a:stretch>
        </p:blipFill>
        <p:spPr>
          <a:xfrm>
            <a:off x="1427279" y="612438"/>
            <a:ext cx="6289423" cy="391860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pic>
        <p:nvPicPr>
          <p:cNvPr id="413" name="Google Shape;413;p36"/>
          <p:cNvPicPr preferRelativeResize="0"/>
          <p:nvPr/>
        </p:nvPicPr>
        <p:blipFill>
          <a:blip r:embed="rId3">
            <a:alphaModFix/>
          </a:blip>
          <a:stretch>
            <a:fillRect/>
          </a:stretch>
        </p:blipFill>
        <p:spPr>
          <a:xfrm rot="856894">
            <a:off x="2593815" y="2530215"/>
            <a:ext cx="867695" cy="751346"/>
          </a:xfrm>
          <a:prstGeom prst="rect">
            <a:avLst/>
          </a:prstGeom>
          <a:noFill/>
          <a:ln>
            <a:noFill/>
          </a:ln>
        </p:spPr>
      </p:pic>
      <p:sp>
        <p:nvSpPr>
          <p:cNvPr id="414" name="Google Shape;414;p36"/>
          <p:cNvSpPr txBox="1"/>
          <p:nvPr/>
        </p:nvSpPr>
        <p:spPr>
          <a:xfrm>
            <a:off x="1616690" y="2251565"/>
            <a:ext cx="5910600" cy="277200"/>
          </a:xfrm>
          <a:prstGeom prst="rect">
            <a:avLst/>
          </a:prstGeom>
          <a:noFill/>
          <a:ln>
            <a:noFill/>
          </a:ln>
        </p:spPr>
        <p:txBody>
          <a:bodyPr anchorCtr="0" anchor="t" bIns="0" lIns="0" spcFirstLastPara="1" rIns="0" wrap="square" tIns="0">
            <a:spAutoFit/>
          </a:bodyPr>
          <a:lstStyle/>
          <a:p>
            <a:pPr indent="0" lvl="0" marL="0" marR="0" rtl="0" algn="ctr">
              <a:lnSpc>
                <a:spcPct val="140013"/>
              </a:lnSpc>
              <a:spcBef>
                <a:spcPts val="0"/>
              </a:spcBef>
              <a:spcAft>
                <a:spcPts val="0"/>
              </a:spcAft>
              <a:buNone/>
            </a:pPr>
            <a:r>
              <a:rPr lang="en" sz="1800">
                <a:latin typeface="DM Sans"/>
                <a:ea typeface="DM Sans"/>
                <a:cs typeface="DM Sans"/>
                <a:sym typeface="DM Sans"/>
              </a:rPr>
              <a:t>Video Link </a:t>
            </a:r>
            <a:r>
              <a:rPr lang="en" sz="1800" u="sng">
                <a:solidFill>
                  <a:schemeClr val="hlink"/>
                </a:solidFill>
                <a:latin typeface="DM Sans"/>
                <a:ea typeface="DM Sans"/>
                <a:cs typeface="DM Sans"/>
                <a:sym typeface="DM Sans"/>
                <a:hlinkClick r:id="rId4"/>
              </a:rPr>
              <a:t>HERE</a:t>
            </a:r>
            <a:endParaRPr sz="1000">
              <a:latin typeface="DM Sans"/>
              <a:ea typeface="DM Sans"/>
              <a:cs typeface="DM Sans"/>
              <a:sym typeface="DM Sans"/>
            </a:endParaRPr>
          </a:p>
        </p:txBody>
      </p:sp>
      <p:sp>
        <p:nvSpPr>
          <p:cNvPr id="415" name="Google Shape;415;p36"/>
          <p:cNvSpPr/>
          <p:nvPr/>
        </p:nvSpPr>
        <p:spPr>
          <a:xfrm rot="5400000">
            <a:off x="5962933" y="2391822"/>
            <a:ext cx="5606814" cy="774760"/>
          </a:xfrm>
          <a:custGeom>
            <a:rect b="b" l="l" r="r" t="t"/>
            <a:pathLst>
              <a:path extrusionOk="0" h="1549519" w="11213627">
                <a:moveTo>
                  <a:pt x="0" y="0"/>
                </a:moveTo>
                <a:lnTo>
                  <a:pt x="11213627" y="0"/>
                </a:lnTo>
                <a:lnTo>
                  <a:pt x="11213627" y="1549520"/>
                </a:lnTo>
                <a:lnTo>
                  <a:pt x="0" y="1549520"/>
                </a:lnTo>
                <a:lnTo>
                  <a:pt x="0" y="0"/>
                </a:lnTo>
                <a:close/>
              </a:path>
            </a:pathLst>
          </a:custGeom>
          <a:blipFill rotWithShape="1">
            <a:blip r:embed="rId5">
              <a:alphaModFix/>
            </a:blip>
            <a:stretch>
              <a:fillRect b="0" l="0" r="0" t="0"/>
            </a:stretch>
          </a:blipFill>
          <a:ln>
            <a:noFill/>
          </a:ln>
        </p:spPr>
      </p:sp>
      <p:sp>
        <p:nvSpPr>
          <p:cNvPr id="416" name="Google Shape;416;p36"/>
          <p:cNvSpPr/>
          <p:nvPr/>
        </p:nvSpPr>
        <p:spPr>
          <a:xfrm rot="-5400000">
            <a:off x="-1645880" y="3131409"/>
            <a:ext cx="3733609" cy="774760"/>
          </a:xfrm>
          <a:custGeom>
            <a:rect b="b" l="l" r="r" t="t"/>
            <a:pathLst>
              <a:path extrusionOk="0" h="1549519" w="7467218">
                <a:moveTo>
                  <a:pt x="0" y="0"/>
                </a:moveTo>
                <a:lnTo>
                  <a:pt x="7467218" y="0"/>
                </a:lnTo>
                <a:lnTo>
                  <a:pt x="7467218" y="1549520"/>
                </a:lnTo>
                <a:lnTo>
                  <a:pt x="0" y="1549520"/>
                </a:lnTo>
                <a:lnTo>
                  <a:pt x="0" y="0"/>
                </a:lnTo>
                <a:close/>
              </a:path>
            </a:pathLst>
          </a:custGeom>
          <a:blipFill rotWithShape="1">
            <a:blip r:embed="rId5">
              <a:alphaModFix/>
            </a:blip>
            <a:stretch>
              <a:fillRect b="0" l="-50168" r="0" t="0"/>
            </a:stretch>
          </a:blipFill>
          <a:ln>
            <a:noFill/>
          </a:ln>
        </p:spPr>
      </p:sp>
      <p:sp>
        <p:nvSpPr>
          <p:cNvPr id="417" name="Google Shape;417;p36"/>
          <p:cNvSpPr/>
          <p:nvPr/>
        </p:nvSpPr>
        <p:spPr>
          <a:xfrm>
            <a:off x="-196593" y="0"/>
            <a:ext cx="5606814" cy="774760"/>
          </a:xfrm>
          <a:custGeom>
            <a:rect b="b" l="l" r="r" t="t"/>
            <a:pathLst>
              <a:path extrusionOk="0" h="1549519" w="11213627">
                <a:moveTo>
                  <a:pt x="0" y="0"/>
                </a:moveTo>
                <a:lnTo>
                  <a:pt x="11213628" y="0"/>
                </a:lnTo>
                <a:lnTo>
                  <a:pt x="11213628" y="1549519"/>
                </a:lnTo>
                <a:lnTo>
                  <a:pt x="0" y="1549519"/>
                </a:lnTo>
                <a:lnTo>
                  <a:pt x="0" y="0"/>
                </a:lnTo>
                <a:close/>
              </a:path>
            </a:pathLst>
          </a:custGeom>
          <a:blipFill rotWithShape="1">
            <a:blip r:embed="rId5">
              <a:alphaModFix/>
            </a:blip>
            <a:stretch>
              <a:fillRect b="0" l="0" r="0" t="0"/>
            </a:stretch>
          </a:blipFill>
          <a:ln>
            <a:noFill/>
          </a:ln>
        </p:spPr>
      </p:sp>
      <p:sp>
        <p:nvSpPr>
          <p:cNvPr id="418" name="Google Shape;418;p36"/>
          <p:cNvSpPr txBox="1"/>
          <p:nvPr/>
        </p:nvSpPr>
        <p:spPr>
          <a:xfrm>
            <a:off x="1509237" y="1312563"/>
            <a:ext cx="6191700" cy="939000"/>
          </a:xfrm>
          <a:prstGeom prst="rect">
            <a:avLst/>
          </a:prstGeom>
          <a:noFill/>
          <a:ln>
            <a:noFill/>
          </a:ln>
        </p:spPr>
        <p:txBody>
          <a:bodyPr anchorCtr="0" anchor="t" bIns="0" lIns="0" spcFirstLastPara="1" rIns="0" wrap="square" tIns="0">
            <a:spAutoFit/>
          </a:bodyPr>
          <a:lstStyle/>
          <a:p>
            <a:pPr indent="0" lvl="0" marL="0" marR="0" rtl="0" algn="ctr">
              <a:lnSpc>
                <a:spcPct val="139998"/>
              </a:lnSpc>
              <a:spcBef>
                <a:spcPts val="0"/>
              </a:spcBef>
              <a:spcAft>
                <a:spcPts val="0"/>
              </a:spcAft>
              <a:buNone/>
            </a:pPr>
            <a:r>
              <a:rPr lang="en" sz="6100">
                <a:latin typeface="DM Sans SemiBold"/>
                <a:ea typeface="DM Sans SemiBold"/>
                <a:cs typeface="DM Sans SemiBold"/>
                <a:sym typeface="DM Sans SemiBold"/>
              </a:rPr>
              <a:t>Our Video</a:t>
            </a:r>
            <a:endParaRPr sz="400">
              <a:latin typeface="DM Sans SemiBold"/>
              <a:ea typeface="DM Sans SemiBold"/>
              <a:cs typeface="DM Sans SemiBold"/>
              <a:sym typeface="DM Sans SemiBold"/>
            </a:endParaRPr>
          </a:p>
        </p:txBody>
      </p:sp>
      <p:pic>
        <p:nvPicPr>
          <p:cNvPr id="419" name="Google Shape;419;p36" title="Turno Promo Video">
            <a:hlinkClick r:id="rId6"/>
          </p:cNvPr>
          <p:cNvPicPr preferRelativeResize="0"/>
          <p:nvPr/>
        </p:nvPicPr>
        <p:blipFill>
          <a:blip r:embed="rId7">
            <a:alphaModFix/>
          </a:blip>
          <a:stretch>
            <a:fillRect/>
          </a:stretch>
        </p:blipFill>
        <p:spPr>
          <a:xfrm>
            <a:off x="3081080" y="3001340"/>
            <a:ext cx="3048000" cy="1714500"/>
          </a:xfrm>
          <a:prstGeom prst="rect">
            <a:avLst/>
          </a:prstGeom>
          <a:noFill/>
          <a:ln>
            <a:noFill/>
          </a:ln>
          <a:effectLst>
            <a:outerShdw blurRad="1428750" rotWithShape="0" algn="bl" dist="9525">
              <a:srgbClr val="F5C8B4"/>
            </a:outerShdw>
          </a:effectLst>
        </p:spPr>
      </p:pic>
      <p:sp>
        <p:nvSpPr>
          <p:cNvPr id="420" name="Google Shape;420;p36"/>
          <p:cNvSpPr/>
          <p:nvPr/>
        </p:nvSpPr>
        <p:spPr>
          <a:xfrm>
            <a:off x="5994802" y="4461950"/>
            <a:ext cx="454746" cy="534769"/>
          </a:xfrm>
          <a:custGeom>
            <a:rect b="b" l="l" r="r" t="t"/>
            <a:pathLst>
              <a:path extrusionOk="0" h="1069538" w="909492">
                <a:moveTo>
                  <a:pt x="0" y="0"/>
                </a:moveTo>
                <a:lnTo>
                  <a:pt x="909492" y="0"/>
                </a:lnTo>
                <a:lnTo>
                  <a:pt x="909492" y="1069538"/>
                </a:lnTo>
                <a:lnTo>
                  <a:pt x="0" y="1069538"/>
                </a:lnTo>
                <a:lnTo>
                  <a:pt x="0" y="0"/>
                </a:lnTo>
                <a:close/>
              </a:path>
            </a:pathLst>
          </a:custGeom>
          <a:blipFill rotWithShape="1">
            <a:blip r:embed="rId8">
              <a:alphaModFix/>
            </a:blip>
            <a:stretch>
              <a:fillRect b="0" l="0" r="0" t="0"/>
            </a:stretch>
          </a:blipFill>
          <a:ln>
            <a:noFill/>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9"/>
                                        </p:tgtEl>
                                        <p:attrNameLst>
                                          <p:attrName>style.visibility</p:attrName>
                                        </p:attrNameLst>
                                      </p:cBhvr>
                                      <p:to>
                                        <p:strVal val="visible"/>
                                      </p:to>
                                    </p:set>
                                    <p:animEffect filter="fade" transition="in">
                                      <p:cBhvr>
                                        <p:cTn dur="1000"/>
                                        <p:tgtEl>
                                          <p:spTgt spid="4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p:nvPr/>
        </p:nvSpPr>
        <p:spPr>
          <a:xfrm rot="5400000">
            <a:off x="5962933" y="2391822"/>
            <a:ext cx="5606814" cy="774760"/>
          </a:xfrm>
          <a:custGeom>
            <a:rect b="b" l="l" r="r" t="t"/>
            <a:pathLst>
              <a:path extrusionOk="0" h="1549519" w="11213627">
                <a:moveTo>
                  <a:pt x="0" y="0"/>
                </a:moveTo>
                <a:lnTo>
                  <a:pt x="11213627" y="0"/>
                </a:lnTo>
                <a:lnTo>
                  <a:pt x="11213627" y="1549520"/>
                </a:lnTo>
                <a:lnTo>
                  <a:pt x="0" y="1549520"/>
                </a:lnTo>
                <a:lnTo>
                  <a:pt x="0" y="0"/>
                </a:lnTo>
                <a:close/>
              </a:path>
            </a:pathLst>
          </a:custGeom>
          <a:blipFill rotWithShape="1">
            <a:blip r:embed="rId3">
              <a:alphaModFix/>
            </a:blip>
            <a:stretch>
              <a:fillRect b="0" l="0" r="0" t="0"/>
            </a:stretch>
          </a:blipFill>
          <a:ln>
            <a:noFill/>
          </a:ln>
        </p:spPr>
      </p:sp>
      <p:sp>
        <p:nvSpPr>
          <p:cNvPr id="99" name="Google Shape;99;p15"/>
          <p:cNvSpPr/>
          <p:nvPr/>
        </p:nvSpPr>
        <p:spPr>
          <a:xfrm rot="-5400000">
            <a:off x="-1645880" y="3131409"/>
            <a:ext cx="3733609" cy="774760"/>
          </a:xfrm>
          <a:custGeom>
            <a:rect b="b" l="l" r="r" t="t"/>
            <a:pathLst>
              <a:path extrusionOk="0" h="1549519" w="7467218">
                <a:moveTo>
                  <a:pt x="0" y="0"/>
                </a:moveTo>
                <a:lnTo>
                  <a:pt x="7467218" y="0"/>
                </a:lnTo>
                <a:lnTo>
                  <a:pt x="7467218" y="1549520"/>
                </a:lnTo>
                <a:lnTo>
                  <a:pt x="0" y="1549520"/>
                </a:lnTo>
                <a:lnTo>
                  <a:pt x="0" y="0"/>
                </a:lnTo>
                <a:close/>
              </a:path>
            </a:pathLst>
          </a:custGeom>
          <a:blipFill rotWithShape="1">
            <a:blip r:embed="rId3">
              <a:alphaModFix/>
            </a:blip>
            <a:stretch>
              <a:fillRect b="0" l="-50168" r="0" t="0"/>
            </a:stretch>
          </a:blipFill>
          <a:ln>
            <a:noFill/>
          </a:ln>
        </p:spPr>
      </p:sp>
      <p:sp>
        <p:nvSpPr>
          <p:cNvPr id="100" name="Google Shape;100;p15"/>
          <p:cNvSpPr/>
          <p:nvPr/>
        </p:nvSpPr>
        <p:spPr>
          <a:xfrm>
            <a:off x="-672843" y="0"/>
            <a:ext cx="5606814" cy="774760"/>
          </a:xfrm>
          <a:custGeom>
            <a:rect b="b" l="l" r="r" t="t"/>
            <a:pathLst>
              <a:path extrusionOk="0" h="1549519" w="11213627">
                <a:moveTo>
                  <a:pt x="0" y="0"/>
                </a:moveTo>
                <a:lnTo>
                  <a:pt x="11213628" y="0"/>
                </a:lnTo>
                <a:lnTo>
                  <a:pt x="11213628" y="1549519"/>
                </a:lnTo>
                <a:lnTo>
                  <a:pt x="0" y="1549519"/>
                </a:lnTo>
                <a:lnTo>
                  <a:pt x="0" y="0"/>
                </a:lnTo>
                <a:close/>
              </a:path>
            </a:pathLst>
          </a:custGeom>
          <a:blipFill rotWithShape="1">
            <a:blip r:embed="rId3">
              <a:alphaModFix/>
            </a:blip>
            <a:stretch>
              <a:fillRect b="0" l="0" r="0" t="0"/>
            </a:stretch>
          </a:blipFill>
          <a:ln>
            <a:noFill/>
          </a:ln>
        </p:spPr>
      </p:sp>
      <p:sp>
        <p:nvSpPr>
          <p:cNvPr id="101" name="Google Shape;101;p15"/>
          <p:cNvSpPr/>
          <p:nvPr/>
        </p:nvSpPr>
        <p:spPr>
          <a:xfrm rot="5865910">
            <a:off x="4634844" y="1292174"/>
            <a:ext cx="2896174" cy="2733265"/>
          </a:xfrm>
          <a:custGeom>
            <a:rect b="b" l="l" r="r" t="t"/>
            <a:pathLst>
              <a:path extrusionOk="0" h="5471113" w="5797206">
                <a:moveTo>
                  <a:pt x="0" y="0"/>
                </a:moveTo>
                <a:lnTo>
                  <a:pt x="5797206" y="0"/>
                </a:lnTo>
                <a:lnTo>
                  <a:pt x="5797206" y="5471113"/>
                </a:lnTo>
                <a:lnTo>
                  <a:pt x="0" y="5471113"/>
                </a:lnTo>
                <a:lnTo>
                  <a:pt x="0" y="0"/>
                </a:lnTo>
                <a:close/>
              </a:path>
            </a:pathLst>
          </a:custGeom>
          <a:blipFill rotWithShape="1">
            <a:blip r:embed="rId4">
              <a:alphaModFix/>
            </a:blip>
            <a:stretch>
              <a:fillRect b="0" l="0" r="0" t="0"/>
            </a:stretch>
          </a:blipFill>
          <a:ln>
            <a:noFill/>
          </a:ln>
        </p:spPr>
      </p:sp>
      <p:sp>
        <p:nvSpPr>
          <p:cNvPr id="102" name="Google Shape;102;p15"/>
          <p:cNvSpPr txBox="1"/>
          <p:nvPr/>
        </p:nvSpPr>
        <p:spPr>
          <a:xfrm>
            <a:off x="4446601" y="2336162"/>
            <a:ext cx="3186300" cy="1723800"/>
          </a:xfrm>
          <a:prstGeom prst="rect">
            <a:avLst/>
          </a:prstGeom>
          <a:noFill/>
          <a:ln>
            <a:noFill/>
          </a:ln>
        </p:spPr>
        <p:txBody>
          <a:bodyPr anchorCtr="0" anchor="t" bIns="0" lIns="0" spcFirstLastPara="1" rIns="0" wrap="square" tIns="0">
            <a:spAutoFit/>
          </a:bodyPr>
          <a:lstStyle/>
          <a:p>
            <a:pPr indent="0" lvl="0" marL="0" marR="0" rtl="0" algn="l">
              <a:lnSpc>
                <a:spcPct val="139992"/>
              </a:lnSpc>
              <a:spcBef>
                <a:spcPts val="0"/>
              </a:spcBef>
              <a:spcAft>
                <a:spcPts val="0"/>
              </a:spcAft>
              <a:buNone/>
            </a:pPr>
            <a:r>
              <a:rPr b="1" lang="en">
                <a:latin typeface="Pangolin"/>
                <a:ea typeface="Pangolin"/>
                <a:cs typeface="Pangolin"/>
                <a:sym typeface="Pangolin"/>
              </a:rPr>
              <a:t>A Randomized Task Prompter.</a:t>
            </a:r>
            <a:endParaRPr b="1">
              <a:latin typeface="Pangolin"/>
              <a:ea typeface="Pangolin"/>
              <a:cs typeface="Pangolin"/>
              <a:sym typeface="Pangolin"/>
            </a:endParaRPr>
          </a:p>
          <a:p>
            <a:pPr indent="0" lvl="0" marL="0" marR="0" rtl="0" algn="l">
              <a:lnSpc>
                <a:spcPct val="139992"/>
              </a:lnSpc>
              <a:spcBef>
                <a:spcPts val="0"/>
              </a:spcBef>
              <a:spcAft>
                <a:spcPts val="0"/>
              </a:spcAft>
              <a:buNone/>
            </a:pPr>
            <a:r>
              <a:rPr lang="en">
                <a:latin typeface="Pangolin"/>
                <a:ea typeface="Pangolin"/>
                <a:cs typeface="Pangolin"/>
                <a:sym typeface="Pangolin"/>
              </a:rPr>
              <a:t>From the Portuguese word for </a:t>
            </a:r>
            <a:r>
              <a:rPr i="1" lang="en">
                <a:latin typeface="Pangolin"/>
                <a:ea typeface="Pangolin"/>
                <a:cs typeface="Pangolin"/>
                <a:sym typeface="Pangolin"/>
              </a:rPr>
              <a:t>shift</a:t>
            </a:r>
            <a:r>
              <a:rPr lang="en">
                <a:latin typeface="Pangolin"/>
                <a:ea typeface="Pangolin"/>
                <a:cs typeface="Pangolin"/>
                <a:sym typeface="Pangolin"/>
              </a:rPr>
              <a:t>, or </a:t>
            </a:r>
            <a:r>
              <a:rPr i="1" lang="en">
                <a:latin typeface="Pangolin"/>
                <a:ea typeface="Pangolin"/>
                <a:cs typeface="Pangolin"/>
                <a:sym typeface="Pangolin"/>
              </a:rPr>
              <a:t>round, </a:t>
            </a:r>
            <a:r>
              <a:rPr lang="en">
                <a:latin typeface="Pangolin"/>
                <a:ea typeface="Pangolin"/>
                <a:cs typeface="Pangolin"/>
                <a:sym typeface="Pangolin"/>
              </a:rPr>
              <a:t>and the idea of it being your </a:t>
            </a:r>
            <a:r>
              <a:rPr i="1" lang="en">
                <a:latin typeface="Pangolin"/>
                <a:ea typeface="Pangolin"/>
                <a:cs typeface="Pangolin"/>
                <a:sym typeface="Pangolin"/>
              </a:rPr>
              <a:t>turn. </a:t>
            </a:r>
            <a:r>
              <a:rPr b="1" i="1" lang="en">
                <a:solidFill>
                  <a:schemeClr val="dk1"/>
                </a:solidFill>
                <a:latin typeface="Pangolin"/>
                <a:ea typeface="Pangolin"/>
                <a:cs typeface="Pangolin"/>
                <a:sym typeface="Pangolin"/>
              </a:rPr>
              <a:t>Turno. </a:t>
            </a:r>
            <a:r>
              <a:rPr lang="en">
                <a:latin typeface="Pangolin"/>
                <a:ea typeface="Pangolin"/>
                <a:cs typeface="Pangolin"/>
                <a:sym typeface="Pangolin"/>
              </a:rPr>
              <a:t>Your turn to roll the die and take agency of your life. </a:t>
            </a:r>
            <a:endParaRPr b="1" i="1">
              <a:latin typeface="Pangolin"/>
              <a:ea typeface="Pangolin"/>
              <a:cs typeface="Pangolin"/>
              <a:sym typeface="Pangolin"/>
            </a:endParaRPr>
          </a:p>
          <a:p>
            <a:pPr indent="0" lvl="0" marL="0" marR="0" rtl="0" algn="l">
              <a:lnSpc>
                <a:spcPct val="139992"/>
              </a:lnSpc>
              <a:spcBef>
                <a:spcPts val="0"/>
              </a:spcBef>
              <a:spcAft>
                <a:spcPts val="0"/>
              </a:spcAft>
              <a:buNone/>
            </a:pPr>
            <a:r>
              <a:t/>
            </a:r>
            <a:endParaRPr>
              <a:latin typeface="Pangolin"/>
              <a:ea typeface="Pangolin"/>
              <a:cs typeface="Pangolin"/>
              <a:sym typeface="Pangolin"/>
            </a:endParaRPr>
          </a:p>
        </p:txBody>
      </p:sp>
      <p:sp>
        <p:nvSpPr>
          <p:cNvPr id="103" name="Google Shape;103;p15"/>
          <p:cNvSpPr txBox="1"/>
          <p:nvPr/>
        </p:nvSpPr>
        <p:spPr>
          <a:xfrm>
            <a:off x="4446601" y="1486516"/>
            <a:ext cx="3186300" cy="615600"/>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i="0" lang="en" sz="4000" u="none" cap="none" strike="noStrike">
                <a:solidFill>
                  <a:srgbClr val="000000"/>
                </a:solidFill>
                <a:latin typeface="DM Sans SemiBold"/>
                <a:ea typeface="DM Sans SemiBold"/>
                <a:cs typeface="DM Sans SemiBold"/>
                <a:sym typeface="DM Sans SemiBold"/>
              </a:rPr>
              <a:t>About </a:t>
            </a:r>
            <a:r>
              <a:rPr lang="en" sz="4000">
                <a:latin typeface="DM Sans SemiBold"/>
                <a:ea typeface="DM Sans SemiBold"/>
                <a:cs typeface="DM Sans SemiBold"/>
                <a:sym typeface="DM Sans SemiBold"/>
              </a:rPr>
              <a:t>Turno</a:t>
            </a:r>
            <a:endParaRPr sz="4000">
              <a:latin typeface="DM Sans SemiBold"/>
              <a:ea typeface="DM Sans SemiBold"/>
              <a:cs typeface="DM Sans SemiBold"/>
              <a:sym typeface="DM Sans SemiBold"/>
            </a:endParaRPr>
          </a:p>
        </p:txBody>
      </p:sp>
      <p:pic>
        <p:nvPicPr>
          <p:cNvPr id="104" name="Google Shape;104;p15"/>
          <p:cNvPicPr preferRelativeResize="0"/>
          <p:nvPr/>
        </p:nvPicPr>
        <p:blipFill>
          <a:blip r:embed="rId5">
            <a:alphaModFix/>
          </a:blip>
          <a:stretch>
            <a:fillRect/>
          </a:stretch>
        </p:blipFill>
        <p:spPr>
          <a:xfrm>
            <a:off x="2017375" y="1818425"/>
            <a:ext cx="1769540" cy="1921525"/>
          </a:xfrm>
          <a:prstGeom prst="rect">
            <a:avLst/>
          </a:prstGeom>
          <a:noFill/>
          <a:ln>
            <a:noFill/>
          </a:ln>
        </p:spPr>
      </p:pic>
      <p:sp>
        <p:nvSpPr>
          <p:cNvPr id="105" name="Google Shape;105;p15"/>
          <p:cNvSpPr/>
          <p:nvPr/>
        </p:nvSpPr>
        <p:spPr>
          <a:xfrm rot="1878446">
            <a:off x="1839512" y="1538896"/>
            <a:ext cx="426402" cy="802465"/>
          </a:xfrm>
          <a:custGeom>
            <a:rect b="b" l="l" r="r" t="t"/>
            <a:pathLst>
              <a:path extrusionOk="0" h="1603787" w="852197">
                <a:moveTo>
                  <a:pt x="0" y="0"/>
                </a:moveTo>
                <a:lnTo>
                  <a:pt x="852197" y="0"/>
                </a:lnTo>
                <a:lnTo>
                  <a:pt x="852197" y="1603787"/>
                </a:lnTo>
                <a:lnTo>
                  <a:pt x="0" y="1603787"/>
                </a:lnTo>
                <a:lnTo>
                  <a:pt x="0" y="0"/>
                </a:lnTo>
                <a:close/>
              </a:path>
            </a:pathLst>
          </a:custGeom>
          <a:blipFill rotWithShape="1">
            <a:blip r:embed="rId6">
              <a:alphaModFix/>
            </a:blip>
            <a:stretch>
              <a:fillRect b="0" l="0" r="0" t="0"/>
            </a:stretch>
          </a:blipFill>
          <a:ln>
            <a:noFill/>
          </a:ln>
        </p:spPr>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6"/>
          <p:cNvSpPr/>
          <p:nvPr/>
        </p:nvSpPr>
        <p:spPr>
          <a:xfrm rot="5400000">
            <a:off x="5962933" y="2391822"/>
            <a:ext cx="5606814" cy="774760"/>
          </a:xfrm>
          <a:custGeom>
            <a:rect b="b" l="l" r="r" t="t"/>
            <a:pathLst>
              <a:path extrusionOk="0" h="1549519" w="11213627">
                <a:moveTo>
                  <a:pt x="0" y="0"/>
                </a:moveTo>
                <a:lnTo>
                  <a:pt x="11213627" y="0"/>
                </a:lnTo>
                <a:lnTo>
                  <a:pt x="11213627" y="1549520"/>
                </a:lnTo>
                <a:lnTo>
                  <a:pt x="0" y="1549520"/>
                </a:lnTo>
                <a:lnTo>
                  <a:pt x="0" y="0"/>
                </a:lnTo>
                <a:close/>
              </a:path>
            </a:pathLst>
          </a:custGeom>
          <a:blipFill rotWithShape="1">
            <a:blip r:embed="rId3">
              <a:alphaModFix/>
            </a:blip>
            <a:stretch>
              <a:fillRect b="0" l="0" r="0" t="0"/>
            </a:stretch>
          </a:blipFill>
          <a:ln>
            <a:noFill/>
          </a:ln>
        </p:spPr>
      </p:sp>
      <p:sp>
        <p:nvSpPr>
          <p:cNvPr id="111" name="Google Shape;111;p16"/>
          <p:cNvSpPr/>
          <p:nvPr/>
        </p:nvSpPr>
        <p:spPr>
          <a:xfrm rot="-5400000">
            <a:off x="-1645880" y="3131409"/>
            <a:ext cx="3733609" cy="774760"/>
          </a:xfrm>
          <a:custGeom>
            <a:rect b="b" l="l" r="r" t="t"/>
            <a:pathLst>
              <a:path extrusionOk="0" h="1549519" w="7467218">
                <a:moveTo>
                  <a:pt x="0" y="0"/>
                </a:moveTo>
                <a:lnTo>
                  <a:pt x="7467218" y="0"/>
                </a:lnTo>
                <a:lnTo>
                  <a:pt x="7467218" y="1549520"/>
                </a:lnTo>
                <a:lnTo>
                  <a:pt x="0" y="1549520"/>
                </a:lnTo>
                <a:lnTo>
                  <a:pt x="0" y="0"/>
                </a:lnTo>
                <a:close/>
              </a:path>
            </a:pathLst>
          </a:custGeom>
          <a:blipFill rotWithShape="1">
            <a:blip r:embed="rId3">
              <a:alphaModFix/>
            </a:blip>
            <a:stretch>
              <a:fillRect b="0" l="-50168" r="0" t="0"/>
            </a:stretch>
          </a:blipFill>
          <a:ln>
            <a:noFill/>
          </a:ln>
        </p:spPr>
      </p:sp>
      <p:sp>
        <p:nvSpPr>
          <p:cNvPr id="112" name="Google Shape;112;p16"/>
          <p:cNvSpPr/>
          <p:nvPr/>
        </p:nvSpPr>
        <p:spPr>
          <a:xfrm>
            <a:off x="-672843" y="0"/>
            <a:ext cx="5606814" cy="774760"/>
          </a:xfrm>
          <a:custGeom>
            <a:rect b="b" l="l" r="r" t="t"/>
            <a:pathLst>
              <a:path extrusionOk="0" h="1549519" w="11213627">
                <a:moveTo>
                  <a:pt x="0" y="0"/>
                </a:moveTo>
                <a:lnTo>
                  <a:pt x="11213628" y="0"/>
                </a:lnTo>
                <a:lnTo>
                  <a:pt x="11213628" y="1549519"/>
                </a:lnTo>
                <a:lnTo>
                  <a:pt x="0" y="1549519"/>
                </a:lnTo>
                <a:lnTo>
                  <a:pt x="0" y="0"/>
                </a:lnTo>
                <a:close/>
              </a:path>
            </a:pathLst>
          </a:custGeom>
          <a:blipFill rotWithShape="1">
            <a:blip r:embed="rId3">
              <a:alphaModFix/>
            </a:blip>
            <a:stretch>
              <a:fillRect b="0" l="0" r="0" t="0"/>
            </a:stretch>
          </a:blipFill>
          <a:ln>
            <a:noFill/>
          </a:ln>
        </p:spPr>
      </p:sp>
      <p:sp>
        <p:nvSpPr>
          <p:cNvPr id="113" name="Google Shape;113;p16"/>
          <p:cNvSpPr/>
          <p:nvPr/>
        </p:nvSpPr>
        <p:spPr>
          <a:xfrm rot="5865910">
            <a:off x="4634844" y="1292174"/>
            <a:ext cx="2896174" cy="2733265"/>
          </a:xfrm>
          <a:custGeom>
            <a:rect b="b" l="l" r="r" t="t"/>
            <a:pathLst>
              <a:path extrusionOk="0" h="5471113" w="5797206">
                <a:moveTo>
                  <a:pt x="0" y="0"/>
                </a:moveTo>
                <a:lnTo>
                  <a:pt x="5797206" y="0"/>
                </a:lnTo>
                <a:lnTo>
                  <a:pt x="5797206" y="5471113"/>
                </a:lnTo>
                <a:lnTo>
                  <a:pt x="0" y="5471113"/>
                </a:lnTo>
                <a:lnTo>
                  <a:pt x="0" y="0"/>
                </a:lnTo>
                <a:close/>
              </a:path>
            </a:pathLst>
          </a:custGeom>
          <a:blipFill rotWithShape="1">
            <a:blip r:embed="rId4">
              <a:alphaModFix/>
            </a:blip>
            <a:stretch>
              <a:fillRect b="0" l="0" r="0" t="0"/>
            </a:stretch>
          </a:blipFill>
          <a:ln>
            <a:noFill/>
          </a:ln>
        </p:spPr>
      </p:sp>
      <p:sp>
        <p:nvSpPr>
          <p:cNvPr id="114" name="Google Shape;114;p16"/>
          <p:cNvSpPr txBox="1"/>
          <p:nvPr/>
        </p:nvSpPr>
        <p:spPr>
          <a:xfrm>
            <a:off x="4446601" y="2336162"/>
            <a:ext cx="3186300" cy="1120500"/>
          </a:xfrm>
          <a:prstGeom prst="rect">
            <a:avLst/>
          </a:prstGeom>
          <a:noFill/>
          <a:ln>
            <a:noFill/>
          </a:ln>
        </p:spPr>
        <p:txBody>
          <a:bodyPr anchorCtr="0" anchor="t" bIns="0" lIns="0" spcFirstLastPara="1" rIns="0" wrap="square" tIns="0">
            <a:spAutoFit/>
          </a:bodyPr>
          <a:lstStyle/>
          <a:p>
            <a:pPr indent="0" lvl="0" marL="0" marR="0" rtl="0" algn="l">
              <a:lnSpc>
                <a:spcPct val="139992"/>
              </a:lnSpc>
              <a:spcBef>
                <a:spcPts val="0"/>
              </a:spcBef>
              <a:spcAft>
                <a:spcPts val="0"/>
              </a:spcAft>
              <a:buNone/>
            </a:pPr>
            <a:r>
              <a:t/>
            </a:r>
            <a:endParaRPr>
              <a:latin typeface="Pangolin"/>
              <a:ea typeface="Pangolin"/>
              <a:cs typeface="Pangolin"/>
              <a:sym typeface="Pangolin"/>
            </a:endParaRPr>
          </a:p>
          <a:p>
            <a:pPr indent="0" lvl="0" marL="0" marR="0" rtl="0" algn="l">
              <a:lnSpc>
                <a:spcPct val="139992"/>
              </a:lnSpc>
              <a:spcBef>
                <a:spcPts val="0"/>
              </a:spcBef>
              <a:spcAft>
                <a:spcPts val="0"/>
              </a:spcAft>
              <a:buNone/>
            </a:pPr>
            <a:r>
              <a:rPr i="1" lang="en">
                <a:latin typeface="Pangolin"/>
                <a:ea typeface="Pangolin"/>
                <a:cs typeface="Pangolin"/>
                <a:sym typeface="Pangolin"/>
              </a:rPr>
              <a:t>Turno</a:t>
            </a:r>
            <a:r>
              <a:rPr lang="en">
                <a:latin typeface="Pangolin"/>
                <a:ea typeface="Pangolin"/>
                <a:cs typeface="Pangolin"/>
                <a:sym typeface="Pangolin"/>
              </a:rPr>
              <a:t>’s tagline embodies the problem we seek to solve &amp; the solution we provide for our users</a:t>
            </a:r>
            <a:endParaRPr>
              <a:latin typeface="Pangolin"/>
              <a:ea typeface="Pangolin"/>
              <a:cs typeface="Pangolin"/>
              <a:sym typeface="Pangolin"/>
            </a:endParaRPr>
          </a:p>
        </p:txBody>
      </p:sp>
      <p:sp>
        <p:nvSpPr>
          <p:cNvPr id="115" name="Google Shape;115;p16"/>
          <p:cNvSpPr txBox="1"/>
          <p:nvPr/>
        </p:nvSpPr>
        <p:spPr>
          <a:xfrm>
            <a:off x="4446600" y="1379875"/>
            <a:ext cx="3552000" cy="11205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None/>
            </a:pPr>
            <a:r>
              <a:rPr lang="en" sz="4000">
                <a:latin typeface="DM Sans SemiBold"/>
                <a:ea typeface="DM Sans SemiBold"/>
                <a:cs typeface="DM Sans SemiBold"/>
                <a:sym typeface="DM Sans SemiBold"/>
              </a:rPr>
              <a:t>Break Cycles, Build Habits</a:t>
            </a:r>
            <a:endParaRPr sz="4000">
              <a:latin typeface="DM Sans SemiBold"/>
              <a:ea typeface="DM Sans SemiBold"/>
              <a:cs typeface="DM Sans SemiBold"/>
              <a:sym typeface="DM Sans SemiBold"/>
            </a:endParaRPr>
          </a:p>
        </p:txBody>
      </p:sp>
      <p:pic>
        <p:nvPicPr>
          <p:cNvPr id="116" name="Google Shape;116;p16"/>
          <p:cNvPicPr preferRelativeResize="0"/>
          <p:nvPr/>
        </p:nvPicPr>
        <p:blipFill>
          <a:blip r:embed="rId5">
            <a:alphaModFix/>
          </a:blip>
          <a:stretch>
            <a:fillRect/>
          </a:stretch>
        </p:blipFill>
        <p:spPr>
          <a:xfrm>
            <a:off x="2017375" y="1818425"/>
            <a:ext cx="1769540" cy="1921525"/>
          </a:xfrm>
          <a:prstGeom prst="rect">
            <a:avLst/>
          </a:prstGeom>
          <a:noFill/>
          <a:ln>
            <a:noFill/>
          </a:ln>
        </p:spPr>
      </p:pic>
      <p:sp>
        <p:nvSpPr>
          <p:cNvPr id="117" name="Google Shape;117;p16"/>
          <p:cNvSpPr/>
          <p:nvPr/>
        </p:nvSpPr>
        <p:spPr>
          <a:xfrm rot="1878446">
            <a:off x="1839512" y="1538896"/>
            <a:ext cx="426402" cy="802465"/>
          </a:xfrm>
          <a:custGeom>
            <a:rect b="b" l="l" r="r" t="t"/>
            <a:pathLst>
              <a:path extrusionOk="0" h="1603787" w="852197">
                <a:moveTo>
                  <a:pt x="0" y="0"/>
                </a:moveTo>
                <a:lnTo>
                  <a:pt x="852197" y="0"/>
                </a:lnTo>
                <a:lnTo>
                  <a:pt x="852197" y="1603787"/>
                </a:lnTo>
                <a:lnTo>
                  <a:pt x="0" y="1603787"/>
                </a:lnTo>
                <a:lnTo>
                  <a:pt x="0" y="0"/>
                </a:lnTo>
                <a:close/>
              </a:path>
            </a:pathLst>
          </a:custGeom>
          <a:blipFill rotWithShape="1">
            <a:blip r:embed="rId6">
              <a:alphaModFix/>
            </a:blip>
            <a:stretch>
              <a:fillRect b="0" l="0" r="0" t="0"/>
            </a:stretch>
          </a:blipFill>
          <a:ln>
            <a:noFill/>
          </a:ln>
        </p:spPr>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grpSp>
        <p:nvGrpSpPr>
          <p:cNvPr id="122" name="Google Shape;122;p17"/>
          <p:cNvGrpSpPr/>
          <p:nvPr/>
        </p:nvGrpSpPr>
        <p:grpSpPr>
          <a:xfrm>
            <a:off x="5410221" y="1253981"/>
            <a:ext cx="4323593" cy="4323593"/>
            <a:chOff x="0" y="1"/>
            <a:chExt cx="11529582" cy="11529582"/>
          </a:xfrm>
        </p:grpSpPr>
        <p:sp>
          <p:nvSpPr>
            <p:cNvPr id="123" name="Google Shape;123;p17"/>
            <p:cNvSpPr/>
            <p:nvPr/>
          </p:nvSpPr>
          <p:spPr>
            <a:xfrm rot="5400000">
              <a:off x="3644708" y="4968202"/>
              <a:ext cx="11529582" cy="1593179"/>
            </a:xfrm>
            <a:custGeom>
              <a:rect b="b" l="l" r="r" t="t"/>
              <a:pathLst>
                <a:path extrusionOk="0" h="1593179" w="11529582">
                  <a:moveTo>
                    <a:pt x="0" y="0"/>
                  </a:moveTo>
                  <a:lnTo>
                    <a:pt x="11529582" y="0"/>
                  </a:lnTo>
                  <a:lnTo>
                    <a:pt x="11529582" y="1593178"/>
                  </a:lnTo>
                  <a:lnTo>
                    <a:pt x="0" y="1593178"/>
                  </a:lnTo>
                  <a:lnTo>
                    <a:pt x="0" y="0"/>
                  </a:lnTo>
                  <a:close/>
                </a:path>
              </a:pathLst>
            </a:custGeom>
            <a:blipFill rotWithShape="1">
              <a:blip r:embed="rId3">
                <a:alphaModFix/>
              </a:blip>
              <a:stretch>
                <a:fillRect b="0" l="0" r="0" t="0"/>
              </a:stretch>
            </a:blipFill>
            <a:ln>
              <a:noFill/>
            </a:ln>
          </p:spPr>
        </p:sp>
        <p:sp>
          <p:nvSpPr>
            <p:cNvPr id="124" name="Google Shape;124;p17"/>
            <p:cNvSpPr/>
            <p:nvPr/>
          </p:nvSpPr>
          <p:spPr>
            <a:xfrm rot="10800000">
              <a:off x="0" y="8924252"/>
              <a:ext cx="11529582" cy="1593179"/>
            </a:xfrm>
            <a:custGeom>
              <a:rect b="b" l="l" r="r" t="t"/>
              <a:pathLst>
                <a:path extrusionOk="0" h="1593179" w="11529582">
                  <a:moveTo>
                    <a:pt x="0" y="0"/>
                  </a:moveTo>
                  <a:lnTo>
                    <a:pt x="11529582" y="0"/>
                  </a:lnTo>
                  <a:lnTo>
                    <a:pt x="11529582" y="1593179"/>
                  </a:lnTo>
                  <a:lnTo>
                    <a:pt x="0" y="1593179"/>
                  </a:lnTo>
                  <a:lnTo>
                    <a:pt x="0" y="0"/>
                  </a:lnTo>
                  <a:close/>
                </a:path>
              </a:pathLst>
            </a:custGeom>
            <a:blipFill rotWithShape="1">
              <a:blip r:embed="rId3">
                <a:alphaModFix/>
              </a:blip>
              <a:stretch>
                <a:fillRect b="0" l="0" r="0" t="0"/>
              </a:stretch>
            </a:blipFill>
            <a:ln>
              <a:noFill/>
            </a:ln>
          </p:spPr>
        </p:sp>
      </p:grpSp>
      <p:grpSp>
        <p:nvGrpSpPr>
          <p:cNvPr id="125" name="Google Shape;125;p17"/>
          <p:cNvGrpSpPr/>
          <p:nvPr/>
        </p:nvGrpSpPr>
        <p:grpSpPr>
          <a:xfrm>
            <a:off x="1264700" y="-438400"/>
            <a:ext cx="7104082" cy="7104082"/>
            <a:chOff x="-4059" y="0"/>
            <a:chExt cx="14608435" cy="14608435"/>
          </a:xfrm>
        </p:grpSpPr>
        <p:sp>
          <p:nvSpPr>
            <p:cNvPr id="126" name="Google Shape;126;p17"/>
            <p:cNvSpPr/>
            <p:nvPr/>
          </p:nvSpPr>
          <p:spPr>
            <a:xfrm rot="2700000">
              <a:off x="2135296" y="2139356"/>
              <a:ext cx="10329723" cy="10329723"/>
            </a:xfrm>
            <a:custGeom>
              <a:rect b="b" l="l" r="r" t="t"/>
              <a:pathLst>
                <a:path extrusionOk="0" h="10323982" w="10323982">
                  <a:moveTo>
                    <a:pt x="0" y="0"/>
                  </a:moveTo>
                  <a:lnTo>
                    <a:pt x="10323981" y="0"/>
                  </a:lnTo>
                  <a:lnTo>
                    <a:pt x="10323981" y="10323981"/>
                  </a:lnTo>
                  <a:lnTo>
                    <a:pt x="0" y="10323981"/>
                  </a:lnTo>
                  <a:lnTo>
                    <a:pt x="0" y="0"/>
                  </a:lnTo>
                  <a:close/>
                </a:path>
              </a:pathLst>
            </a:custGeom>
            <a:blipFill rotWithShape="1">
              <a:blip r:embed="rId4">
                <a:alphaModFix/>
              </a:blip>
              <a:stretch>
                <a:fillRect b="0" l="0" r="0" t="0"/>
              </a:stretch>
            </a:blipFill>
            <a:ln>
              <a:noFill/>
            </a:ln>
          </p:spPr>
        </p:sp>
        <p:sp>
          <p:nvSpPr>
            <p:cNvPr id="127" name="Google Shape;127;p17"/>
            <p:cNvSpPr/>
            <p:nvPr/>
          </p:nvSpPr>
          <p:spPr>
            <a:xfrm>
              <a:off x="374741" y="2515121"/>
              <a:ext cx="4806481" cy="4536117"/>
            </a:xfrm>
            <a:custGeom>
              <a:rect b="b" l="l" r="r" t="t"/>
              <a:pathLst>
                <a:path extrusionOk="0" h="4536117" w="4806481">
                  <a:moveTo>
                    <a:pt x="0" y="0"/>
                  </a:moveTo>
                  <a:lnTo>
                    <a:pt x="4806481" y="0"/>
                  </a:lnTo>
                  <a:lnTo>
                    <a:pt x="4806481" y="4536117"/>
                  </a:lnTo>
                  <a:lnTo>
                    <a:pt x="0" y="4536117"/>
                  </a:lnTo>
                  <a:lnTo>
                    <a:pt x="0" y="0"/>
                  </a:lnTo>
                  <a:close/>
                </a:path>
              </a:pathLst>
            </a:custGeom>
            <a:blipFill rotWithShape="1">
              <a:blip r:embed="rId5">
                <a:alphaModFix/>
              </a:blip>
              <a:stretch>
                <a:fillRect b="0" l="0" r="0" t="0"/>
              </a:stretch>
            </a:blipFill>
            <a:ln>
              <a:noFill/>
            </a:ln>
          </p:spPr>
        </p:sp>
        <p:sp>
          <p:nvSpPr>
            <p:cNvPr id="128" name="Google Shape;128;p17"/>
            <p:cNvSpPr/>
            <p:nvPr/>
          </p:nvSpPr>
          <p:spPr>
            <a:xfrm rot="-9506279">
              <a:off x="10537645" y="6651559"/>
              <a:ext cx="2910294" cy="2746591"/>
            </a:xfrm>
            <a:custGeom>
              <a:rect b="b" l="l" r="r" t="t"/>
              <a:pathLst>
                <a:path extrusionOk="0" h="2746651" w="2910358">
                  <a:moveTo>
                    <a:pt x="0" y="0"/>
                  </a:moveTo>
                  <a:lnTo>
                    <a:pt x="2910358" y="0"/>
                  </a:lnTo>
                  <a:lnTo>
                    <a:pt x="2910358" y="2746650"/>
                  </a:lnTo>
                  <a:lnTo>
                    <a:pt x="0" y="2746650"/>
                  </a:lnTo>
                  <a:lnTo>
                    <a:pt x="0" y="0"/>
                  </a:lnTo>
                  <a:close/>
                </a:path>
              </a:pathLst>
            </a:custGeom>
            <a:blipFill rotWithShape="1">
              <a:blip r:embed="rId6">
                <a:alphaModFix/>
              </a:blip>
              <a:stretch>
                <a:fillRect b="0" l="0" r="0" t="0"/>
              </a:stretch>
            </a:blipFill>
            <a:ln>
              <a:noFill/>
            </a:ln>
          </p:spPr>
        </p:sp>
      </p:grpSp>
      <p:sp>
        <p:nvSpPr>
          <p:cNvPr id="129" name="Google Shape;129;p17"/>
          <p:cNvSpPr/>
          <p:nvPr/>
        </p:nvSpPr>
        <p:spPr>
          <a:xfrm rot="-5400000">
            <a:off x="-1676018" y="3853000"/>
            <a:ext cx="3733609" cy="774760"/>
          </a:xfrm>
          <a:custGeom>
            <a:rect b="b" l="l" r="r" t="t"/>
            <a:pathLst>
              <a:path extrusionOk="0" h="1549519" w="7467218">
                <a:moveTo>
                  <a:pt x="0" y="0"/>
                </a:moveTo>
                <a:lnTo>
                  <a:pt x="7467218" y="0"/>
                </a:lnTo>
                <a:lnTo>
                  <a:pt x="7467218" y="1549519"/>
                </a:lnTo>
                <a:lnTo>
                  <a:pt x="0" y="1549519"/>
                </a:lnTo>
                <a:lnTo>
                  <a:pt x="0" y="0"/>
                </a:lnTo>
                <a:close/>
              </a:path>
            </a:pathLst>
          </a:custGeom>
          <a:blipFill rotWithShape="1">
            <a:blip r:embed="rId3">
              <a:alphaModFix/>
            </a:blip>
            <a:stretch>
              <a:fillRect b="0" l="-50168" r="0" t="0"/>
            </a:stretch>
          </a:blipFill>
          <a:ln>
            <a:noFill/>
          </a:ln>
        </p:spPr>
      </p:sp>
      <p:sp>
        <p:nvSpPr>
          <p:cNvPr id="130" name="Google Shape;130;p17"/>
          <p:cNvSpPr/>
          <p:nvPr/>
        </p:nvSpPr>
        <p:spPr>
          <a:xfrm>
            <a:off x="-196593" y="0"/>
            <a:ext cx="5606814" cy="774760"/>
          </a:xfrm>
          <a:custGeom>
            <a:rect b="b" l="l" r="r" t="t"/>
            <a:pathLst>
              <a:path extrusionOk="0" h="1549519" w="11213627">
                <a:moveTo>
                  <a:pt x="0" y="0"/>
                </a:moveTo>
                <a:lnTo>
                  <a:pt x="11213628" y="0"/>
                </a:lnTo>
                <a:lnTo>
                  <a:pt x="11213628" y="1549519"/>
                </a:lnTo>
                <a:lnTo>
                  <a:pt x="0" y="1549519"/>
                </a:lnTo>
                <a:lnTo>
                  <a:pt x="0" y="0"/>
                </a:lnTo>
                <a:close/>
              </a:path>
            </a:pathLst>
          </a:custGeom>
          <a:blipFill rotWithShape="1">
            <a:blip r:embed="rId3">
              <a:alphaModFix/>
            </a:blip>
            <a:stretch>
              <a:fillRect b="0" l="0" r="0" t="0"/>
            </a:stretch>
          </a:blipFill>
          <a:ln>
            <a:noFill/>
          </a:ln>
        </p:spPr>
      </p:sp>
      <p:sp>
        <p:nvSpPr>
          <p:cNvPr id="131" name="Google Shape;131;p17"/>
          <p:cNvSpPr txBox="1"/>
          <p:nvPr/>
        </p:nvSpPr>
        <p:spPr>
          <a:xfrm>
            <a:off x="1849541" y="1355513"/>
            <a:ext cx="4896900" cy="9390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 sz="6100">
                <a:latin typeface="DM Sans SemiBold"/>
                <a:ea typeface="DM Sans SemiBold"/>
                <a:cs typeface="DM Sans SemiBold"/>
                <a:sym typeface="DM Sans SemiBold"/>
              </a:rPr>
              <a:t>The Problem</a:t>
            </a:r>
            <a:endParaRPr sz="200">
              <a:latin typeface="DM Sans SemiBold"/>
              <a:ea typeface="DM Sans SemiBold"/>
              <a:cs typeface="DM Sans SemiBold"/>
              <a:sym typeface="DM Sans SemiBold"/>
            </a:endParaRPr>
          </a:p>
        </p:txBody>
      </p:sp>
      <p:sp>
        <p:nvSpPr>
          <p:cNvPr id="132" name="Google Shape;132;p17"/>
          <p:cNvSpPr txBox="1"/>
          <p:nvPr/>
        </p:nvSpPr>
        <p:spPr>
          <a:xfrm>
            <a:off x="1673150" y="2571750"/>
            <a:ext cx="5249700" cy="2296500"/>
          </a:xfrm>
          <a:prstGeom prst="rect">
            <a:avLst/>
          </a:prstGeom>
          <a:noFill/>
          <a:ln>
            <a:noFill/>
          </a:ln>
        </p:spPr>
        <p:txBody>
          <a:bodyPr anchorCtr="0" anchor="t" bIns="0" lIns="0" spcFirstLastPara="1" rIns="0" wrap="square" tIns="0">
            <a:noAutofit/>
          </a:bodyPr>
          <a:lstStyle/>
          <a:p>
            <a:pPr indent="0" lvl="0" marL="0" marR="0" rtl="0" algn="ctr">
              <a:lnSpc>
                <a:spcPct val="115000"/>
              </a:lnSpc>
              <a:spcBef>
                <a:spcPts val="0"/>
              </a:spcBef>
              <a:spcAft>
                <a:spcPts val="0"/>
              </a:spcAft>
              <a:buNone/>
            </a:pPr>
            <a:r>
              <a:rPr lang="en" sz="1700">
                <a:latin typeface="DM Sans Medium"/>
                <a:ea typeface="DM Sans Medium"/>
                <a:cs typeface="DM Sans Medium"/>
                <a:sym typeface="DM Sans Medium"/>
              </a:rPr>
              <a:t>There are daily obstacles preventing busy individuals from living an active lifestyle and accomplishing their goals — big or small.</a:t>
            </a:r>
            <a:endParaRPr sz="1200">
              <a:latin typeface="DM Sans Medium"/>
              <a:ea typeface="DM Sans Medium"/>
              <a:cs typeface="DM Sans Medium"/>
              <a:sym typeface="DM Sans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grpSp>
        <p:nvGrpSpPr>
          <p:cNvPr id="137" name="Google Shape;137;p18"/>
          <p:cNvGrpSpPr/>
          <p:nvPr/>
        </p:nvGrpSpPr>
        <p:grpSpPr>
          <a:xfrm>
            <a:off x="5410221" y="1253981"/>
            <a:ext cx="4323593" cy="4323593"/>
            <a:chOff x="0" y="1"/>
            <a:chExt cx="11529582" cy="11529582"/>
          </a:xfrm>
        </p:grpSpPr>
        <p:sp>
          <p:nvSpPr>
            <p:cNvPr id="138" name="Google Shape;138;p18"/>
            <p:cNvSpPr/>
            <p:nvPr/>
          </p:nvSpPr>
          <p:spPr>
            <a:xfrm rot="5400000">
              <a:off x="3644708" y="4968202"/>
              <a:ext cx="11529582" cy="1593179"/>
            </a:xfrm>
            <a:custGeom>
              <a:rect b="b" l="l" r="r" t="t"/>
              <a:pathLst>
                <a:path extrusionOk="0" h="1593179" w="11529582">
                  <a:moveTo>
                    <a:pt x="0" y="0"/>
                  </a:moveTo>
                  <a:lnTo>
                    <a:pt x="11529582" y="0"/>
                  </a:lnTo>
                  <a:lnTo>
                    <a:pt x="11529582" y="1593178"/>
                  </a:lnTo>
                  <a:lnTo>
                    <a:pt x="0" y="1593178"/>
                  </a:lnTo>
                  <a:lnTo>
                    <a:pt x="0" y="0"/>
                  </a:lnTo>
                  <a:close/>
                </a:path>
              </a:pathLst>
            </a:custGeom>
            <a:blipFill rotWithShape="1">
              <a:blip r:embed="rId3">
                <a:alphaModFix/>
              </a:blip>
              <a:stretch>
                <a:fillRect b="0" l="0" r="0" t="0"/>
              </a:stretch>
            </a:blipFill>
            <a:ln>
              <a:noFill/>
            </a:ln>
          </p:spPr>
        </p:sp>
        <p:sp>
          <p:nvSpPr>
            <p:cNvPr id="139" name="Google Shape;139;p18"/>
            <p:cNvSpPr/>
            <p:nvPr/>
          </p:nvSpPr>
          <p:spPr>
            <a:xfrm rot="10800000">
              <a:off x="0" y="8924252"/>
              <a:ext cx="11529582" cy="1593179"/>
            </a:xfrm>
            <a:custGeom>
              <a:rect b="b" l="l" r="r" t="t"/>
              <a:pathLst>
                <a:path extrusionOk="0" h="1593179" w="11529582">
                  <a:moveTo>
                    <a:pt x="0" y="0"/>
                  </a:moveTo>
                  <a:lnTo>
                    <a:pt x="11529582" y="0"/>
                  </a:lnTo>
                  <a:lnTo>
                    <a:pt x="11529582" y="1593179"/>
                  </a:lnTo>
                  <a:lnTo>
                    <a:pt x="0" y="1593179"/>
                  </a:lnTo>
                  <a:lnTo>
                    <a:pt x="0" y="0"/>
                  </a:lnTo>
                  <a:close/>
                </a:path>
              </a:pathLst>
            </a:custGeom>
            <a:blipFill rotWithShape="1">
              <a:blip r:embed="rId3">
                <a:alphaModFix/>
              </a:blip>
              <a:stretch>
                <a:fillRect b="0" l="0" r="0" t="0"/>
              </a:stretch>
            </a:blipFill>
            <a:ln>
              <a:noFill/>
            </a:ln>
          </p:spPr>
        </p:sp>
      </p:grpSp>
      <p:grpSp>
        <p:nvGrpSpPr>
          <p:cNvPr id="140" name="Google Shape;140;p18"/>
          <p:cNvGrpSpPr/>
          <p:nvPr/>
        </p:nvGrpSpPr>
        <p:grpSpPr>
          <a:xfrm>
            <a:off x="1264700" y="-438400"/>
            <a:ext cx="7104082" cy="7104082"/>
            <a:chOff x="-4059" y="0"/>
            <a:chExt cx="14608435" cy="14608435"/>
          </a:xfrm>
        </p:grpSpPr>
        <p:sp>
          <p:nvSpPr>
            <p:cNvPr id="141" name="Google Shape;141;p18"/>
            <p:cNvSpPr/>
            <p:nvPr/>
          </p:nvSpPr>
          <p:spPr>
            <a:xfrm rot="2700000">
              <a:off x="2135296" y="2139356"/>
              <a:ext cx="10329723" cy="10329723"/>
            </a:xfrm>
            <a:custGeom>
              <a:rect b="b" l="l" r="r" t="t"/>
              <a:pathLst>
                <a:path extrusionOk="0" h="10323982" w="10323982">
                  <a:moveTo>
                    <a:pt x="0" y="0"/>
                  </a:moveTo>
                  <a:lnTo>
                    <a:pt x="10323981" y="0"/>
                  </a:lnTo>
                  <a:lnTo>
                    <a:pt x="10323981" y="10323981"/>
                  </a:lnTo>
                  <a:lnTo>
                    <a:pt x="0" y="10323981"/>
                  </a:lnTo>
                  <a:lnTo>
                    <a:pt x="0" y="0"/>
                  </a:lnTo>
                  <a:close/>
                </a:path>
              </a:pathLst>
            </a:custGeom>
            <a:blipFill rotWithShape="1">
              <a:blip r:embed="rId4">
                <a:alphaModFix/>
              </a:blip>
              <a:stretch>
                <a:fillRect b="0" l="0" r="0" t="0"/>
              </a:stretch>
            </a:blipFill>
            <a:ln>
              <a:noFill/>
            </a:ln>
          </p:spPr>
        </p:sp>
        <p:sp>
          <p:nvSpPr>
            <p:cNvPr id="142" name="Google Shape;142;p18"/>
            <p:cNvSpPr/>
            <p:nvPr/>
          </p:nvSpPr>
          <p:spPr>
            <a:xfrm>
              <a:off x="374741" y="2515121"/>
              <a:ext cx="4806481" cy="4536117"/>
            </a:xfrm>
            <a:custGeom>
              <a:rect b="b" l="l" r="r" t="t"/>
              <a:pathLst>
                <a:path extrusionOk="0" h="4536117" w="4806481">
                  <a:moveTo>
                    <a:pt x="0" y="0"/>
                  </a:moveTo>
                  <a:lnTo>
                    <a:pt x="4806481" y="0"/>
                  </a:lnTo>
                  <a:lnTo>
                    <a:pt x="4806481" y="4536117"/>
                  </a:lnTo>
                  <a:lnTo>
                    <a:pt x="0" y="4536117"/>
                  </a:lnTo>
                  <a:lnTo>
                    <a:pt x="0" y="0"/>
                  </a:lnTo>
                  <a:close/>
                </a:path>
              </a:pathLst>
            </a:custGeom>
            <a:blipFill rotWithShape="1">
              <a:blip r:embed="rId5">
                <a:alphaModFix/>
              </a:blip>
              <a:stretch>
                <a:fillRect b="0" l="0" r="0" t="0"/>
              </a:stretch>
            </a:blipFill>
            <a:ln>
              <a:noFill/>
            </a:ln>
          </p:spPr>
        </p:sp>
        <p:sp>
          <p:nvSpPr>
            <p:cNvPr id="143" name="Google Shape;143;p18"/>
            <p:cNvSpPr/>
            <p:nvPr/>
          </p:nvSpPr>
          <p:spPr>
            <a:xfrm rot="-9506279">
              <a:off x="10537645" y="6651559"/>
              <a:ext cx="2910294" cy="2746591"/>
            </a:xfrm>
            <a:custGeom>
              <a:rect b="b" l="l" r="r" t="t"/>
              <a:pathLst>
                <a:path extrusionOk="0" h="2746651" w="2910358">
                  <a:moveTo>
                    <a:pt x="0" y="0"/>
                  </a:moveTo>
                  <a:lnTo>
                    <a:pt x="2910358" y="0"/>
                  </a:lnTo>
                  <a:lnTo>
                    <a:pt x="2910358" y="2746650"/>
                  </a:lnTo>
                  <a:lnTo>
                    <a:pt x="0" y="2746650"/>
                  </a:lnTo>
                  <a:lnTo>
                    <a:pt x="0" y="0"/>
                  </a:lnTo>
                  <a:close/>
                </a:path>
              </a:pathLst>
            </a:custGeom>
            <a:blipFill rotWithShape="1">
              <a:blip r:embed="rId6">
                <a:alphaModFix/>
              </a:blip>
              <a:stretch>
                <a:fillRect b="0" l="0" r="0" t="0"/>
              </a:stretch>
            </a:blipFill>
            <a:ln>
              <a:noFill/>
            </a:ln>
          </p:spPr>
        </p:sp>
      </p:grpSp>
      <p:sp>
        <p:nvSpPr>
          <p:cNvPr id="144" name="Google Shape;144;p18"/>
          <p:cNvSpPr/>
          <p:nvPr/>
        </p:nvSpPr>
        <p:spPr>
          <a:xfrm rot="-5400000">
            <a:off x="-1676018" y="3853000"/>
            <a:ext cx="3733609" cy="774760"/>
          </a:xfrm>
          <a:custGeom>
            <a:rect b="b" l="l" r="r" t="t"/>
            <a:pathLst>
              <a:path extrusionOk="0" h="1549519" w="7467218">
                <a:moveTo>
                  <a:pt x="0" y="0"/>
                </a:moveTo>
                <a:lnTo>
                  <a:pt x="7467218" y="0"/>
                </a:lnTo>
                <a:lnTo>
                  <a:pt x="7467218" y="1549519"/>
                </a:lnTo>
                <a:lnTo>
                  <a:pt x="0" y="1549519"/>
                </a:lnTo>
                <a:lnTo>
                  <a:pt x="0" y="0"/>
                </a:lnTo>
                <a:close/>
              </a:path>
            </a:pathLst>
          </a:custGeom>
          <a:blipFill rotWithShape="1">
            <a:blip r:embed="rId3">
              <a:alphaModFix/>
            </a:blip>
            <a:stretch>
              <a:fillRect b="0" l="-50168" r="0" t="0"/>
            </a:stretch>
          </a:blipFill>
          <a:ln>
            <a:noFill/>
          </a:ln>
        </p:spPr>
      </p:sp>
      <p:sp>
        <p:nvSpPr>
          <p:cNvPr id="145" name="Google Shape;145;p18"/>
          <p:cNvSpPr/>
          <p:nvPr/>
        </p:nvSpPr>
        <p:spPr>
          <a:xfrm>
            <a:off x="-196593" y="0"/>
            <a:ext cx="5606814" cy="774760"/>
          </a:xfrm>
          <a:custGeom>
            <a:rect b="b" l="l" r="r" t="t"/>
            <a:pathLst>
              <a:path extrusionOk="0" h="1549519" w="11213627">
                <a:moveTo>
                  <a:pt x="0" y="0"/>
                </a:moveTo>
                <a:lnTo>
                  <a:pt x="11213628" y="0"/>
                </a:lnTo>
                <a:lnTo>
                  <a:pt x="11213628" y="1549519"/>
                </a:lnTo>
                <a:lnTo>
                  <a:pt x="0" y="1549519"/>
                </a:lnTo>
                <a:lnTo>
                  <a:pt x="0" y="0"/>
                </a:lnTo>
                <a:close/>
              </a:path>
            </a:pathLst>
          </a:custGeom>
          <a:blipFill rotWithShape="1">
            <a:blip r:embed="rId3">
              <a:alphaModFix/>
            </a:blip>
            <a:stretch>
              <a:fillRect b="0" l="0" r="0" t="0"/>
            </a:stretch>
          </a:blipFill>
          <a:ln>
            <a:noFill/>
          </a:ln>
        </p:spPr>
      </p:sp>
      <p:sp>
        <p:nvSpPr>
          <p:cNvPr id="146" name="Google Shape;146;p18"/>
          <p:cNvSpPr txBox="1"/>
          <p:nvPr/>
        </p:nvSpPr>
        <p:spPr>
          <a:xfrm>
            <a:off x="1849541" y="1355513"/>
            <a:ext cx="4896900" cy="9390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 sz="6100">
                <a:latin typeface="DM Sans SemiBold"/>
                <a:ea typeface="DM Sans SemiBold"/>
                <a:cs typeface="DM Sans SemiBold"/>
                <a:sym typeface="DM Sans SemiBold"/>
              </a:rPr>
              <a:t>The Solution</a:t>
            </a:r>
            <a:endParaRPr sz="200">
              <a:latin typeface="DM Sans SemiBold"/>
              <a:ea typeface="DM Sans SemiBold"/>
              <a:cs typeface="DM Sans SemiBold"/>
              <a:sym typeface="DM Sans SemiBold"/>
            </a:endParaRPr>
          </a:p>
        </p:txBody>
      </p:sp>
      <p:sp>
        <p:nvSpPr>
          <p:cNvPr id="147" name="Google Shape;147;p18"/>
          <p:cNvSpPr txBox="1"/>
          <p:nvPr/>
        </p:nvSpPr>
        <p:spPr>
          <a:xfrm>
            <a:off x="1625700" y="2448050"/>
            <a:ext cx="5892600" cy="2296500"/>
          </a:xfrm>
          <a:prstGeom prst="rect">
            <a:avLst/>
          </a:prstGeom>
          <a:noFill/>
          <a:ln>
            <a:noFill/>
          </a:ln>
        </p:spPr>
        <p:txBody>
          <a:bodyPr anchorCtr="0" anchor="t" bIns="0" lIns="0" spcFirstLastPara="1" rIns="0" wrap="square" tIns="0">
            <a:noAutofit/>
          </a:bodyPr>
          <a:lstStyle/>
          <a:p>
            <a:pPr indent="0" lvl="0" marL="0" marR="0" rtl="0" algn="ctr">
              <a:lnSpc>
                <a:spcPct val="115000"/>
              </a:lnSpc>
              <a:spcBef>
                <a:spcPts val="0"/>
              </a:spcBef>
              <a:spcAft>
                <a:spcPts val="0"/>
              </a:spcAft>
              <a:buNone/>
            </a:pPr>
            <a:r>
              <a:rPr b="1" lang="en" sz="1700">
                <a:latin typeface="DM Sans"/>
                <a:ea typeface="DM Sans"/>
                <a:cs typeface="DM Sans"/>
                <a:sym typeface="DM Sans"/>
              </a:rPr>
              <a:t>Turno</a:t>
            </a:r>
            <a:r>
              <a:rPr lang="en" sz="1700">
                <a:latin typeface="DM Sans Medium"/>
                <a:ea typeface="DM Sans Medium"/>
                <a:cs typeface="DM Sans Medium"/>
                <a:sym typeface="DM Sans Medium"/>
              </a:rPr>
              <a:t> allows </a:t>
            </a:r>
            <a:r>
              <a:rPr lang="en" sz="1700">
                <a:latin typeface="DM Sans Medium"/>
                <a:ea typeface="DM Sans Medium"/>
                <a:cs typeface="DM Sans Medium"/>
                <a:sym typeface="DM Sans Medium"/>
              </a:rPr>
              <a:t>users to input their activity goals, tasks to accomplish, &amp; habits to build. Users roll a dice every morning to determine which of those tasks they should tackle that day, allowing them to </a:t>
            </a:r>
            <a:r>
              <a:rPr b="1" lang="en" sz="1700">
                <a:latin typeface="DM Sans"/>
                <a:ea typeface="DM Sans"/>
                <a:cs typeface="DM Sans"/>
                <a:sym typeface="DM Sans"/>
              </a:rPr>
              <a:t>overcome decision paralysis</a:t>
            </a:r>
            <a:r>
              <a:rPr lang="en" sz="1700">
                <a:latin typeface="DM Sans Medium"/>
                <a:ea typeface="DM Sans Medium"/>
                <a:cs typeface="DM Sans Medium"/>
                <a:sym typeface="DM Sans Medium"/>
              </a:rPr>
              <a:t> and </a:t>
            </a:r>
            <a:r>
              <a:rPr b="1" lang="en" sz="1700">
                <a:latin typeface="DM Sans"/>
                <a:ea typeface="DM Sans"/>
                <a:cs typeface="DM Sans"/>
                <a:sym typeface="DM Sans"/>
              </a:rPr>
              <a:t>establish long term habits</a:t>
            </a:r>
            <a:r>
              <a:rPr lang="en" sz="1700">
                <a:latin typeface="DM Sans Medium"/>
                <a:ea typeface="DM Sans Medium"/>
                <a:cs typeface="DM Sans Medium"/>
                <a:sym typeface="DM Sans Medium"/>
              </a:rPr>
              <a:t>.</a:t>
            </a:r>
            <a:endParaRPr sz="1200">
              <a:latin typeface="DM Sans Medium"/>
              <a:ea typeface="DM Sans Medium"/>
              <a:cs typeface="DM Sans Medium"/>
              <a:sym typeface="DM Sans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19"/>
          <p:cNvPicPr preferRelativeResize="0"/>
          <p:nvPr/>
        </p:nvPicPr>
        <p:blipFill>
          <a:blip r:embed="rId3">
            <a:alphaModFix/>
          </a:blip>
          <a:stretch>
            <a:fillRect/>
          </a:stretch>
        </p:blipFill>
        <p:spPr>
          <a:xfrm rot="1925986">
            <a:off x="1020623" y="3211870"/>
            <a:ext cx="1054603" cy="913211"/>
          </a:xfrm>
          <a:prstGeom prst="rect">
            <a:avLst/>
          </a:prstGeom>
          <a:noFill/>
          <a:ln>
            <a:noFill/>
          </a:ln>
        </p:spPr>
      </p:pic>
      <p:sp>
        <p:nvSpPr>
          <p:cNvPr id="153" name="Google Shape;153;p19"/>
          <p:cNvSpPr/>
          <p:nvPr/>
        </p:nvSpPr>
        <p:spPr>
          <a:xfrm rot="5400000">
            <a:off x="6071790" y="1438364"/>
            <a:ext cx="5606814" cy="774760"/>
          </a:xfrm>
          <a:custGeom>
            <a:rect b="b" l="l" r="r" t="t"/>
            <a:pathLst>
              <a:path extrusionOk="0" h="1549519" w="11213627">
                <a:moveTo>
                  <a:pt x="0" y="0"/>
                </a:moveTo>
                <a:lnTo>
                  <a:pt x="11213627" y="0"/>
                </a:lnTo>
                <a:lnTo>
                  <a:pt x="11213627" y="1549519"/>
                </a:lnTo>
                <a:lnTo>
                  <a:pt x="0" y="1549519"/>
                </a:lnTo>
                <a:lnTo>
                  <a:pt x="0" y="0"/>
                </a:lnTo>
                <a:close/>
              </a:path>
            </a:pathLst>
          </a:custGeom>
          <a:blipFill rotWithShape="1">
            <a:blip r:embed="rId4">
              <a:alphaModFix/>
            </a:blip>
            <a:stretch>
              <a:fillRect b="0" l="0" r="0" t="0"/>
            </a:stretch>
          </a:blipFill>
          <a:ln>
            <a:noFill/>
          </a:ln>
        </p:spPr>
      </p:sp>
      <p:sp>
        <p:nvSpPr>
          <p:cNvPr id="154" name="Google Shape;154;p19"/>
          <p:cNvSpPr/>
          <p:nvPr/>
        </p:nvSpPr>
        <p:spPr>
          <a:xfrm rot="-5400000">
            <a:off x="-1676018" y="2729573"/>
            <a:ext cx="3733609" cy="774760"/>
          </a:xfrm>
          <a:custGeom>
            <a:rect b="b" l="l" r="r" t="t"/>
            <a:pathLst>
              <a:path extrusionOk="0" h="1549519" w="7467218">
                <a:moveTo>
                  <a:pt x="0" y="0"/>
                </a:moveTo>
                <a:lnTo>
                  <a:pt x="7467218" y="0"/>
                </a:lnTo>
                <a:lnTo>
                  <a:pt x="7467218" y="1549519"/>
                </a:lnTo>
                <a:lnTo>
                  <a:pt x="0" y="1549519"/>
                </a:lnTo>
                <a:lnTo>
                  <a:pt x="0" y="0"/>
                </a:lnTo>
                <a:close/>
              </a:path>
            </a:pathLst>
          </a:custGeom>
          <a:blipFill rotWithShape="1">
            <a:blip r:embed="rId4">
              <a:alphaModFix/>
            </a:blip>
            <a:stretch>
              <a:fillRect b="0" l="-50168" r="0" t="0"/>
            </a:stretch>
          </a:blipFill>
          <a:ln>
            <a:noFill/>
          </a:ln>
        </p:spPr>
      </p:sp>
      <p:sp>
        <p:nvSpPr>
          <p:cNvPr id="155" name="Google Shape;155;p19"/>
          <p:cNvSpPr/>
          <p:nvPr/>
        </p:nvSpPr>
        <p:spPr>
          <a:xfrm>
            <a:off x="578167" y="-61880"/>
            <a:ext cx="5606814" cy="774760"/>
          </a:xfrm>
          <a:custGeom>
            <a:rect b="b" l="l" r="r" t="t"/>
            <a:pathLst>
              <a:path extrusionOk="0" h="1549519" w="11213627">
                <a:moveTo>
                  <a:pt x="0" y="0"/>
                </a:moveTo>
                <a:lnTo>
                  <a:pt x="11213627" y="0"/>
                </a:lnTo>
                <a:lnTo>
                  <a:pt x="11213627" y="1549520"/>
                </a:lnTo>
                <a:lnTo>
                  <a:pt x="0" y="1549520"/>
                </a:lnTo>
                <a:lnTo>
                  <a:pt x="0" y="0"/>
                </a:lnTo>
                <a:close/>
              </a:path>
            </a:pathLst>
          </a:custGeom>
          <a:blipFill rotWithShape="1">
            <a:blip r:embed="rId4">
              <a:alphaModFix/>
            </a:blip>
            <a:stretch>
              <a:fillRect b="0" l="0" r="0" t="0"/>
            </a:stretch>
          </a:blipFill>
          <a:ln>
            <a:noFill/>
          </a:ln>
        </p:spPr>
      </p:sp>
      <p:sp>
        <p:nvSpPr>
          <p:cNvPr id="156" name="Google Shape;156;p19"/>
          <p:cNvSpPr/>
          <p:nvPr/>
        </p:nvSpPr>
        <p:spPr>
          <a:xfrm rot="-5624258">
            <a:off x="5619437" y="436934"/>
            <a:ext cx="2514946" cy="2233418"/>
          </a:xfrm>
          <a:custGeom>
            <a:rect b="b" l="l" r="r" t="t"/>
            <a:pathLst>
              <a:path extrusionOk="0" h="4457429" w="5044416">
                <a:moveTo>
                  <a:pt x="0" y="0"/>
                </a:moveTo>
                <a:lnTo>
                  <a:pt x="5044416" y="0"/>
                </a:lnTo>
                <a:lnTo>
                  <a:pt x="5044416" y="4457430"/>
                </a:lnTo>
                <a:lnTo>
                  <a:pt x="0" y="4457430"/>
                </a:lnTo>
                <a:lnTo>
                  <a:pt x="0" y="0"/>
                </a:lnTo>
                <a:close/>
              </a:path>
            </a:pathLst>
          </a:custGeom>
          <a:blipFill rotWithShape="1">
            <a:blip r:embed="rId5">
              <a:alphaModFix/>
            </a:blip>
            <a:stretch>
              <a:fillRect b="0" l="0" r="0" t="0"/>
            </a:stretch>
          </a:blipFill>
          <a:ln>
            <a:noFill/>
          </a:ln>
        </p:spPr>
      </p:sp>
      <p:sp>
        <p:nvSpPr>
          <p:cNvPr id="157" name="Google Shape;157;p19"/>
          <p:cNvSpPr/>
          <p:nvPr/>
        </p:nvSpPr>
        <p:spPr>
          <a:xfrm rot="7024665">
            <a:off x="1241122" y="2200893"/>
            <a:ext cx="1636899" cy="2143240"/>
          </a:xfrm>
          <a:custGeom>
            <a:rect b="b" l="l" r="r" t="t"/>
            <a:pathLst>
              <a:path extrusionOk="0" h="4288356" w="3275232">
                <a:moveTo>
                  <a:pt x="0" y="0"/>
                </a:moveTo>
                <a:lnTo>
                  <a:pt x="3275232" y="0"/>
                </a:lnTo>
                <a:lnTo>
                  <a:pt x="3275232" y="4288356"/>
                </a:lnTo>
                <a:lnTo>
                  <a:pt x="0" y="4288356"/>
                </a:lnTo>
                <a:lnTo>
                  <a:pt x="0" y="0"/>
                </a:lnTo>
                <a:close/>
              </a:path>
            </a:pathLst>
          </a:custGeom>
          <a:blipFill rotWithShape="1">
            <a:blip r:embed="rId6">
              <a:alphaModFix/>
            </a:blip>
            <a:stretch>
              <a:fillRect b="0" l="0" r="0" t="0"/>
            </a:stretch>
          </a:blipFill>
          <a:ln>
            <a:noFill/>
          </a:ln>
        </p:spPr>
      </p:sp>
      <p:sp>
        <p:nvSpPr>
          <p:cNvPr id="158" name="Google Shape;158;p19"/>
          <p:cNvSpPr txBox="1"/>
          <p:nvPr/>
        </p:nvSpPr>
        <p:spPr>
          <a:xfrm>
            <a:off x="1122300" y="1606775"/>
            <a:ext cx="6899400" cy="1394700"/>
          </a:xfrm>
          <a:prstGeom prst="rect">
            <a:avLst/>
          </a:prstGeom>
          <a:noFill/>
          <a:ln>
            <a:noFill/>
          </a:ln>
        </p:spPr>
        <p:txBody>
          <a:bodyPr anchorCtr="0" anchor="t" bIns="0" lIns="0" spcFirstLastPara="1" rIns="0" wrap="square" tIns="0">
            <a:noAutofit/>
          </a:bodyPr>
          <a:lstStyle/>
          <a:p>
            <a:pPr indent="0" lvl="0" marL="0" marR="0" rtl="0" algn="ctr">
              <a:lnSpc>
                <a:spcPct val="65000"/>
              </a:lnSpc>
              <a:spcBef>
                <a:spcPts val="0"/>
              </a:spcBef>
              <a:spcAft>
                <a:spcPts val="0"/>
              </a:spcAft>
              <a:buNone/>
            </a:pPr>
            <a:r>
              <a:rPr b="1" lang="en" sz="8000">
                <a:latin typeface="DM Sans"/>
                <a:ea typeface="DM Sans"/>
                <a:cs typeface="DM Sans"/>
                <a:sym typeface="DM Sans"/>
              </a:rPr>
              <a:t>Market Research</a:t>
            </a:r>
            <a:endParaRPr b="1" sz="100">
              <a:latin typeface="DM Sans"/>
              <a:ea typeface="DM Sans"/>
              <a:cs typeface="DM Sans"/>
              <a:sym typeface="DM Sans"/>
            </a:endParaRPr>
          </a:p>
        </p:txBody>
      </p:sp>
      <p:sp>
        <p:nvSpPr>
          <p:cNvPr id="159" name="Google Shape;159;p19"/>
          <p:cNvSpPr/>
          <p:nvPr/>
        </p:nvSpPr>
        <p:spPr>
          <a:xfrm rot="10800000">
            <a:off x="2108687" y="4489058"/>
            <a:ext cx="5606814" cy="774760"/>
          </a:xfrm>
          <a:custGeom>
            <a:rect b="b" l="l" r="r" t="t"/>
            <a:pathLst>
              <a:path extrusionOk="0" h="1549519" w="11213627">
                <a:moveTo>
                  <a:pt x="0" y="0"/>
                </a:moveTo>
                <a:lnTo>
                  <a:pt x="11213628" y="0"/>
                </a:lnTo>
                <a:lnTo>
                  <a:pt x="11213628" y="1549520"/>
                </a:lnTo>
                <a:lnTo>
                  <a:pt x="0" y="1549520"/>
                </a:lnTo>
                <a:lnTo>
                  <a:pt x="0" y="0"/>
                </a:lnTo>
                <a:close/>
              </a:path>
            </a:pathLst>
          </a:custGeom>
          <a:blipFill rotWithShape="1">
            <a:blip r:embed="rId4">
              <a:alphaModFix/>
            </a:blip>
            <a:stretch>
              <a:fillRect b="0" l="0" r="0" t="0"/>
            </a:stretch>
          </a:blipFill>
          <a:ln>
            <a:noFill/>
          </a:ln>
        </p:spPr>
      </p:sp>
      <p:pic>
        <p:nvPicPr>
          <p:cNvPr id="160" name="Google Shape;160;p19"/>
          <p:cNvPicPr preferRelativeResize="0"/>
          <p:nvPr/>
        </p:nvPicPr>
        <p:blipFill>
          <a:blip r:embed="rId7">
            <a:alphaModFix/>
          </a:blip>
          <a:stretch>
            <a:fillRect/>
          </a:stretch>
        </p:blipFill>
        <p:spPr>
          <a:xfrm>
            <a:off x="6919425" y="958600"/>
            <a:ext cx="672375" cy="730125"/>
          </a:xfrm>
          <a:prstGeom prst="rect">
            <a:avLst/>
          </a:prstGeom>
          <a:noFill/>
          <a:ln>
            <a:noFill/>
          </a:ln>
        </p:spPr>
      </p:pic>
      <p:sp>
        <p:nvSpPr>
          <p:cNvPr id="161" name="Google Shape;161;p19"/>
          <p:cNvSpPr txBox="1"/>
          <p:nvPr/>
        </p:nvSpPr>
        <p:spPr>
          <a:xfrm>
            <a:off x="1394550" y="3234450"/>
            <a:ext cx="6354900" cy="241500"/>
          </a:xfrm>
          <a:prstGeom prst="rect">
            <a:avLst/>
          </a:prstGeom>
          <a:noFill/>
          <a:ln>
            <a:noFill/>
          </a:ln>
        </p:spPr>
        <p:txBody>
          <a:bodyPr anchorCtr="0" anchor="t" bIns="0" lIns="0" spcFirstLastPara="1" rIns="0" wrap="square" tIns="0">
            <a:noAutofit/>
          </a:bodyPr>
          <a:lstStyle/>
          <a:p>
            <a:pPr indent="0" lvl="0" marL="0" marR="0" rtl="0" algn="ctr">
              <a:lnSpc>
                <a:spcPct val="65000"/>
              </a:lnSpc>
              <a:spcBef>
                <a:spcPts val="0"/>
              </a:spcBef>
              <a:spcAft>
                <a:spcPts val="0"/>
              </a:spcAft>
              <a:buNone/>
            </a:pPr>
            <a:r>
              <a:rPr lang="en" sz="1600">
                <a:latin typeface="DM Sans"/>
                <a:ea typeface="DM Sans"/>
                <a:cs typeface="DM Sans"/>
                <a:sym typeface="DM Sans"/>
              </a:rPr>
              <a:t>Understanding similar products to our own</a:t>
            </a:r>
            <a:endParaRPr sz="1600">
              <a:latin typeface="DM Sans"/>
              <a:ea typeface="DM Sans"/>
              <a:cs typeface="DM Sans"/>
              <a:sym typeface="DM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0"/>
          <p:cNvSpPr/>
          <p:nvPr/>
        </p:nvSpPr>
        <p:spPr>
          <a:xfrm rot="5400000">
            <a:off x="6356070" y="2696139"/>
            <a:ext cx="5063224" cy="699646"/>
          </a:xfrm>
          <a:custGeom>
            <a:rect b="b" l="l" r="r" t="t"/>
            <a:pathLst>
              <a:path extrusionOk="0" h="1399291" w="10126448">
                <a:moveTo>
                  <a:pt x="0" y="0"/>
                </a:moveTo>
                <a:lnTo>
                  <a:pt x="10126447" y="0"/>
                </a:lnTo>
                <a:lnTo>
                  <a:pt x="10126447" y="1399291"/>
                </a:lnTo>
                <a:lnTo>
                  <a:pt x="0" y="1399291"/>
                </a:lnTo>
                <a:lnTo>
                  <a:pt x="0" y="0"/>
                </a:lnTo>
                <a:close/>
              </a:path>
            </a:pathLst>
          </a:custGeom>
          <a:blipFill rotWithShape="1">
            <a:blip r:embed="rId3">
              <a:alphaModFix/>
            </a:blip>
            <a:stretch>
              <a:fillRect b="0" l="0" r="0" t="0"/>
            </a:stretch>
          </a:blipFill>
          <a:ln>
            <a:noFill/>
          </a:ln>
        </p:spPr>
      </p:sp>
      <p:sp>
        <p:nvSpPr>
          <p:cNvPr id="167" name="Google Shape;167;p20"/>
          <p:cNvSpPr/>
          <p:nvPr/>
        </p:nvSpPr>
        <p:spPr>
          <a:xfrm rot="10800000">
            <a:off x="3646510" y="1054986"/>
            <a:ext cx="2618275" cy="1046740"/>
          </a:xfrm>
          <a:custGeom>
            <a:rect b="b" l="l" r="r" t="t"/>
            <a:pathLst>
              <a:path extrusionOk="0" h="2093479" w="5236550">
                <a:moveTo>
                  <a:pt x="0" y="0"/>
                </a:moveTo>
                <a:lnTo>
                  <a:pt x="5236550" y="0"/>
                </a:lnTo>
                <a:lnTo>
                  <a:pt x="5236550" y="2093479"/>
                </a:lnTo>
                <a:lnTo>
                  <a:pt x="0" y="2093479"/>
                </a:lnTo>
                <a:lnTo>
                  <a:pt x="0" y="0"/>
                </a:lnTo>
                <a:close/>
              </a:path>
            </a:pathLst>
          </a:custGeom>
          <a:blipFill rotWithShape="1">
            <a:blip r:embed="rId4">
              <a:alphaModFix/>
            </a:blip>
            <a:stretch>
              <a:fillRect b="0" l="0" r="0" t="0"/>
            </a:stretch>
          </a:blipFill>
          <a:ln>
            <a:noFill/>
          </a:ln>
        </p:spPr>
      </p:sp>
      <p:sp>
        <p:nvSpPr>
          <p:cNvPr id="168" name="Google Shape;168;p20"/>
          <p:cNvSpPr txBox="1"/>
          <p:nvPr/>
        </p:nvSpPr>
        <p:spPr>
          <a:xfrm>
            <a:off x="1427350" y="1101200"/>
            <a:ext cx="7056600" cy="9543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 sz="6200">
                <a:latin typeface="DM Sans SemiBold"/>
                <a:ea typeface="DM Sans SemiBold"/>
                <a:cs typeface="DM Sans SemiBold"/>
                <a:sym typeface="DM Sans SemiBold"/>
              </a:rPr>
              <a:t>Habitica</a:t>
            </a:r>
            <a:endParaRPr sz="300">
              <a:latin typeface="DM Sans SemiBold"/>
              <a:ea typeface="DM Sans SemiBold"/>
              <a:cs typeface="DM Sans SemiBold"/>
              <a:sym typeface="DM Sans SemiBold"/>
            </a:endParaRPr>
          </a:p>
        </p:txBody>
      </p:sp>
      <p:sp>
        <p:nvSpPr>
          <p:cNvPr id="169" name="Google Shape;169;p20"/>
          <p:cNvSpPr/>
          <p:nvPr/>
        </p:nvSpPr>
        <p:spPr>
          <a:xfrm rot="-5400000">
            <a:off x="-1676018" y="3853000"/>
            <a:ext cx="3733609" cy="774760"/>
          </a:xfrm>
          <a:custGeom>
            <a:rect b="b" l="l" r="r" t="t"/>
            <a:pathLst>
              <a:path extrusionOk="0" h="1549519" w="7467218">
                <a:moveTo>
                  <a:pt x="0" y="0"/>
                </a:moveTo>
                <a:lnTo>
                  <a:pt x="7467218" y="0"/>
                </a:lnTo>
                <a:lnTo>
                  <a:pt x="7467218" y="1549519"/>
                </a:lnTo>
                <a:lnTo>
                  <a:pt x="0" y="1549519"/>
                </a:lnTo>
                <a:lnTo>
                  <a:pt x="0" y="0"/>
                </a:lnTo>
                <a:close/>
              </a:path>
            </a:pathLst>
          </a:custGeom>
          <a:blipFill rotWithShape="1">
            <a:blip r:embed="rId3">
              <a:alphaModFix/>
            </a:blip>
            <a:stretch>
              <a:fillRect b="0" l="-50168" r="0" t="0"/>
            </a:stretch>
          </a:blipFill>
          <a:ln>
            <a:noFill/>
          </a:ln>
        </p:spPr>
      </p:sp>
      <p:sp>
        <p:nvSpPr>
          <p:cNvPr id="170" name="Google Shape;170;p20"/>
          <p:cNvSpPr/>
          <p:nvPr/>
        </p:nvSpPr>
        <p:spPr>
          <a:xfrm>
            <a:off x="-196593" y="0"/>
            <a:ext cx="5606814" cy="774760"/>
          </a:xfrm>
          <a:custGeom>
            <a:rect b="b" l="l" r="r" t="t"/>
            <a:pathLst>
              <a:path extrusionOk="0" h="1549519" w="11213627">
                <a:moveTo>
                  <a:pt x="0" y="0"/>
                </a:moveTo>
                <a:lnTo>
                  <a:pt x="11213628" y="0"/>
                </a:lnTo>
                <a:lnTo>
                  <a:pt x="11213628" y="1549519"/>
                </a:lnTo>
                <a:lnTo>
                  <a:pt x="0" y="1549519"/>
                </a:lnTo>
                <a:lnTo>
                  <a:pt x="0" y="0"/>
                </a:lnTo>
                <a:close/>
              </a:path>
            </a:pathLst>
          </a:custGeom>
          <a:blipFill rotWithShape="1">
            <a:blip r:embed="rId3">
              <a:alphaModFix/>
            </a:blip>
            <a:stretch>
              <a:fillRect b="0" l="0" r="0" t="0"/>
            </a:stretch>
          </a:blipFill>
          <a:ln>
            <a:noFill/>
          </a:ln>
        </p:spPr>
      </p:sp>
      <p:sp>
        <p:nvSpPr>
          <p:cNvPr id="171" name="Google Shape;171;p20"/>
          <p:cNvSpPr txBox="1"/>
          <p:nvPr/>
        </p:nvSpPr>
        <p:spPr>
          <a:xfrm>
            <a:off x="4582285" y="2381962"/>
            <a:ext cx="1640100" cy="307800"/>
          </a:xfrm>
          <a:prstGeom prst="rect">
            <a:avLst/>
          </a:prstGeom>
          <a:noFill/>
          <a:ln>
            <a:noFill/>
          </a:ln>
        </p:spPr>
        <p:txBody>
          <a:bodyPr anchorCtr="0" anchor="t" bIns="0" lIns="0" spcFirstLastPara="1" rIns="0" wrap="square" tIns="0">
            <a:spAutoFit/>
          </a:bodyPr>
          <a:lstStyle/>
          <a:p>
            <a:pPr indent="0" lvl="0" marL="0" marR="0" rtl="0" algn="l">
              <a:lnSpc>
                <a:spcPct val="139984"/>
              </a:lnSpc>
              <a:spcBef>
                <a:spcPts val="0"/>
              </a:spcBef>
              <a:spcAft>
                <a:spcPts val="0"/>
              </a:spcAft>
              <a:buNone/>
            </a:pPr>
            <a:r>
              <a:rPr lang="en" sz="2000">
                <a:latin typeface="DM Sans Medium"/>
                <a:ea typeface="DM Sans Medium"/>
                <a:cs typeface="DM Sans Medium"/>
                <a:sym typeface="DM Sans Medium"/>
              </a:rPr>
              <a:t>What Works</a:t>
            </a:r>
            <a:endParaRPr sz="200">
              <a:latin typeface="DM Sans Medium"/>
              <a:ea typeface="DM Sans Medium"/>
              <a:cs typeface="DM Sans Medium"/>
              <a:sym typeface="DM Sans Medium"/>
            </a:endParaRPr>
          </a:p>
        </p:txBody>
      </p:sp>
      <p:sp>
        <p:nvSpPr>
          <p:cNvPr id="172" name="Google Shape;172;p20"/>
          <p:cNvSpPr txBox="1"/>
          <p:nvPr/>
        </p:nvSpPr>
        <p:spPr>
          <a:xfrm>
            <a:off x="6530871" y="2381950"/>
            <a:ext cx="2481300" cy="307800"/>
          </a:xfrm>
          <a:prstGeom prst="rect">
            <a:avLst/>
          </a:prstGeom>
          <a:noFill/>
          <a:ln>
            <a:noFill/>
          </a:ln>
        </p:spPr>
        <p:txBody>
          <a:bodyPr anchorCtr="0" anchor="t" bIns="0" lIns="0" spcFirstLastPara="1" rIns="0" wrap="square" tIns="0">
            <a:spAutoFit/>
          </a:bodyPr>
          <a:lstStyle/>
          <a:p>
            <a:pPr indent="0" lvl="0" marL="0" marR="0" rtl="0" algn="l">
              <a:lnSpc>
                <a:spcPct val="139984"/>
              </a:lnSpc>
              <a:spcBef>
                <a:spcPts val="0"/>
              </a:spcBef>
              <a:spcAft>
                <a:spcPts val="0"/>
              </a:spcAft>
              <a:buNone/>
            </a:pPr>
            <a:r>
              <a:rPr lang="en" sz="2000">
                <a:latin typeface="DM Sans Medium"/>
                <a:ea typeface="DM Sans Medium"/>
                <a:cs typeface="DM Sans Medium"/>
                <a:sym typeface="DM Sans Medium"/>
              </a:rPr>
              <a:t>What Doesn’t Work</a:t>
            </a:r>
            <a:endParaRPr sz="200">
              <a:latin typeface="DM Sans Medium"/>
              <a:ea typeface="DM Sans Medium"/>
              <a:cs typeface="DM Sans Medium"/>
              <a:sym typeface="DM Sans Medium"/>
            </a:endParaRPr>
          </a:p>
        </p:txBody>
      </p:sp>
      <p:sp>
        <p:nvSpPr>
          <p:cNvPr id="173" name="Google Shape;173;p20"/>
          <p:cNvSpPr txBox="1"/>
          <p:nvPr/>
        </p:nvSpPr>
        <p:spPr>
          <a:xfrm>
            <a:off x="2480583" y="2381962"/>
            <a:ext cx="1642200" cy="307800"/>
          </a:xfrm>
          <a:prstGeom prst="rect">
            <a:avLst/>
          </a:prstGeom>
          <a:noFill/>
          <a:ln>
            <a:noFill/>
          </a:ln>
        </p:spPr>
        <p:txBody>
          <a:bodyPr anchorCtr="0" anchor="t" bIns="0" lIns="0" spcFirstLastPara="1" rIns="0" wrap="square" tIns="0">
            <a:spAutoFit/>
          </a:bodyPr>
          <a:lstStyle/>
          <a:p>
            <a:pPr indent="0" lvl="0" marL="0" marR="0" rtl="0" algn="l">
              <a:lnSpc>
                <a:spcPct val="139984"/>
              </a:lnSpc>
              <a:spcBef>
                <a:spcPts val="0"/>
              </a:spcBef>
              <a:spcAft>
                <a:spcPts val="0"/>
              </a:spcAft>
              <a:buNone/>
            </a:pPr>
            <a:r>
              <a:rPr lang="en" sz="2000">
                <a:latin typeface="DM Sans Medium"/>
                <a:ea typeface="DM Sans Medium"/>
                <a:cs typeface="DM Sans Medium"/>
                <a:sym typeface="DM Sans Medium"/>
              </a:rPr>
              <a:t>Key Features</a:t>
            </a:r>
            <a:endParaRPr sz="200">
              <a:latin typeface="DM Sans Medium"/>
              <a:ea typeface="DM Sans Medium"/>
              <a:cs typeface="DM Sans Medium"/>
              <a:sym typeface="DM Sans Medium"/>
            </a:endParaRPr>
          </a:p>
        </p:txBody>
      </p:sp>
      <p:sp>
        <p:nvSpPr>
          <p:cNvPr id="174" name="Google Shape;174;p20"/>
          <p:cNvSpPr txBox="1"/>
          <p:nvPr/>
        </p:nvSpPr>
        <p:spPr>
          <a:xfrm>
            <a:off x="2315575" y="2792075"/>
            <a:ext cx="2181300" cy="2302800"/>
          </a:xfrm>
          <a:prstGeom prst="rect">
            <a:avLst/>
          </a:prstGeom>
          <a:noFill/>
          <a:ln>
            <a:noFill/>
          </a:ln>
        </p:spPr>
        <p:txBody>
          <a:bodyPr anchorCtr="0" anchor="t" bIns="0" lIns="0" spcFirstLastPara="1" rIns="0" wrap="square" tIns="0">
            <a:spAutoFit/>
          </a:bodyPr>
          <a:lstStyle/>
          <a:p>
            <a:pPr indent="-298450" lvl="0" marL="457200" rtl="0" algn="l">
              <a:lnSpc>
                <a:spcPct val="140000"/>
              </a:lnSpc>
              <a:spcBef>
                <a:spcPts val="0"/>
              </a:spcBef>
              <a:spcAft>
                <a:spcPts val="0"/>
              </a:spcAft>
              <a:buClr>
                <a:schemeClr val="dk1"/>
              </a:buClr>
              <a:buSzPts val="1100"/>
              <a:buFont typeface="DM Sans"/>
              <a:buChar char="-"/>
            </a:pPr>
            <a:r>
              <a:rPr lang="en" sz="1100">
                <a:solidFill>
                  <a:schemeClr val="dk1"/>
                </a:solidFill>
                <a:latin typeface="DM Sans"/>
                <a:ea typeface="DM Sans"/>
                <a:cs typeface="DM Sans"/>
                <a:sym typeface="DM Sans"/>
              </a:rPr>
              <a:t>Avatar &amp; collectibles</a:t>
            </a:r>
            <a:endParaRPr sz="1100">
              <a:solidFill>
                <a:schemeClr val="dk1"/>
              </a:solidFill>
              <a:latin typeface="DM Sans"/>
              <a:ea typeface="DM Sans"/>
              <a:cs typeface="DM Sans"/>
              <a:sym typeface="DM Sans"/>
            </a:endParaRPr>
          </a:p>
          <a:p>
            <a:pPr indent="-298450" lvl="0" marL="457200" rtl="0" algn="l">
              <a:lnSpc>
                <a:spcPct val="140000"/>
              </a:lnSpc>
              <a:spcBef>
                <a:spcPts val="0"/>
              </a:spcBef>
              <a:spcAft>
                <a:spcPts val="0"/>
              </a:spcAft>
              <a:buClr>
                <a:schemeClr val="dk1"/>
              </a:buClr>
              <a:buSzPts val="1100"/>
              <a:buFont typeface="DM Sans"/>
              <a:buChar char="-"/>
            </a:pPr>
            <a:r>
              <a:rPr lang="en" sz="1100">
                <a:solidFill>
                  <a:schemeClr val="dk1"/>
                </a:solidFill>
                <a:latin typeface="DM Sans"/>
                <a:ea typeface="DM Sans"/>
                <a:cs typeface="DM Sans"/>
                <a:sym typeface="DM Sans"/>
              </a:rPr>
              <a:t>Health grows &amp; </a:t>
            </a:r>
            <a:r>
              <a:rPr lang="en" sz="1100">
                <a:solidFill>
                  <a:schemeClr val="dk1"/>
                </a:solidFill>
                <a:latin typeface="DM Sans"/>
                <a:ea typeface="DM Sans"/>
                <a:cs typeface="DM Sans"/>
                <a:sym typeface="DM Sans"/>
              </a:rPr>
              <a:t>shrinks</a:t>
            </a:r>
            <a:r>
              <a:rPr lang="en" sz="1100">
                <a:solidFill>
                  <a:schemeClr val="dk1"/>
                </a:solidFill>
                <a:latin typeface="DM Sans"/>
                <a:ea typeface="DM Sans"/>
                <a:cs typeface="DM Sans"/>
                <a:sym typeface="DM Sans"/>
              </a:rPr>
              <a:t> as you complete or fail tasks</a:t>
            </a:r>
            <a:endParaRPr sz="1100">
              <a:solidFill>
                <a:schemeClr val="dk1"/>
              </a:solidFill>
              <a:latin typeface="DM Sans"/>
              <a:ea typeface="DM Sans"/>
              <a:cs typeface="DM Sans"/>
              <a:sym typeface="DM Sans"/>
            </a:endParaRPr>
          </a:p>
          <a:p>
            <a:pPr indent="-298450" lvl="0" marL="457200" rtl="0" algn="l">
              <a:lnSpc>
                <a:spcPct val="140000"/>
              </a:lnSpc>
              <a:spcBef>
                <a:spcPts val="0"/>
              </a:spcBef>
              <a:spcAft>
                <a:spcPts val="0"/>
              </a:spcAft>
              <a:buClr>
                <a:schemeClr val="dk1"/>
              </a:buClr>
              <a:buSzPts val="1100"/>
              <a:buFont typeface="DM Sans"/>
              <a:buChar char="-"/>
            </a:pPr>
            <a:r>
              <a:rPr lang="en" sz="1100">
                <a:solidFill>
                  <a:schemeClr val="dk1"/>
                </a:solidFill>
                <a:latin typeface="DM Sans"/>
                <a:ea typeface="DM Sans"/>
                <a:cs typeface="DM Sans"/>
                <a:sym typeface="DM Sans"/>
              </a:rPr>
              <a:t>3 task types: Habits (to do or quit), Dailies (time sensitive tasks), To-Do’s</a:t>
            </a:r>
            <a:endParaRPr sz="1100">
              <a:solidFill>
                <a:schemeClr val="dk1"/>
              </a:solidFill>
              <a:latin typeface="DM Sans"/>
              <a:ea typeface="DM Sans"/>
              <a:cs typeface="DM Sans"/>
              <a:sym typeface="DM Sans"/>
            </a:endParaRPr>
          </a:p>
          <a:p>
            <a:pPr indent="-298450" lvl="0" marL="457200" rtl="0" algn="l">
              <a:lnSpc>
                <a:spcPct val="140000"/>
              </a:lnSpc>
              <a:spcBef>
                <a:spcPts val="0"/>
              </a:spcBef>
              <a:spcAft>
                <a:spcPts val="0"/>
              </a:spcAft>
              <a:buClr>
                <a:schemeClr val="dk1"/>
              </a:buClr>
              <a:buSzPts val="1100"/>
              <a:buFont typeface="DM Sans"/>
              <a:buChar char="-"/>
            </a:pPr>
            <a:r>
              <a:rPr lang="en" sz="1100">
                <a:solidFill>
                  <a:schemeClr val="dk1"/>
                </a:solidFill>
                <a:latin typeface="DM Sans"/>
                <a:ea typeface="DM Sans"/>
                <a:cs typeface="DM Sans"/>
                <a:sym typeface="DM Sans"/>
              </a:rPr>
              <a:t>You can join/make a party to do “quests” &amp; create challenges with friends </a:t>
            </a:r>
            <a:endParaRPr sz="1100">
              <a:latin typeface="DM Sans"/>
              <a:ea typeface="DM Sans"/>
              <a:cs typeface="DM Sans"/>
              <a:sym typeface="DM Sans"/>
            </a:endParaRPr>
          </a:p>
        </p:txBody>
      </p:sp>
      <p:sp>
        <p:nvSpPr>
          <p:cNvPr id="175" name="Google Shape;175;p20"/>
          <p:cNvSpPr txBox="1"/>
          <p:nvPr/>
        </p:nvSpPr>
        <p:spPr>
          <a:xfrm>
            <a:off x="4452375" y="2791475"/>
            <a:ext cx="1998000" cy="2304000"/>
          </a:xfrm>
          <a:prstGeom prst="rect">
            <a:avLst/>
          </a:prstGeom>
          <a:noFill/>
          <a:ln>
            <a:noFill/>
          </a:ln>
        </p:spPr>
        <p:txBody>
          <a:bodyPr anchorCtr="0" anchor="t" bIns="0" lIns="0" spcFirstLastPara="1" rIns="0" wrap="square" tIns="0">
            <a:noAutofit/>
          </a:bodyPr>
          <a:lstStyle/>
          <a:p>
            <a:pPr indent="-298450" lvl="0" marL="457200" marR="0" rtl="0" algn="l">
              <a:lnSpc>
                <a:spcPct val="130000"/>
              </a:lnSpc>
              <a:spcBef>
                <a:spcPts val="0"/>
              </a:spcBef>
              <a:spcAft>
                <a:spcPts val="0"/>
              </a:spcAft>
              <a:buSzPts val="1100"/>
              <a:buFont typeface="DM Sans"/>
              <a:buChar char="-"/>
            </a:pPr>
            <a:r>
              <a:rPr lang="en" sz="1100">
                <a:latin typeface="DM Sans"/>
                <a:ea typeface="DM Sans"/>
                <a:cs typeface="DM Sans"/>
                <a:sym typeface="DM Sans"/>
              </a:rPr>
              <a:t>Customizable avatar makes app feel personal</a:t>
            </a:r>
            <a:endParaRPr sz="1100">
              <a:latin typeface="DM Sans"/>
              <a:ea typeface="DM Sans"/>
              <a:cs typeface="DM Sans"/>
              <a:sym typeface="DM Sans"/>
            </a:endParaRPr>
          </a:p>
          <a:p>
            <a:pPr indent="-298450" lvl="0" marL="457200" marR="0" rtl="0" algn="l">
              <a:lnSpc>
                <a:spcPct val="130000"/>
              </a:lnSpc>
              <a:spcBef>
                <a:spcPts val="0"/>
              </a:spcBef>
              <a:spcAft>
                <a:spcPts val="0"/>
              </a:spcAft>
              <a:buSzPts val="1100"/>
              <a:buFont typeface="DM Sans"/>
              <a:buChar char="-"/>
            </a:pPr>
            <a:r>
              <a:rPr lang="en" sz="1100">
                <a:latin typeface="DM Sans"/>
                <a:ea typeface="DM Sans"/>
                <a:cs typeface="DM Sans"/>
                <a:sym typeface="DM Sans"/>
              </a:rPr>
              <a:t>Extrinsic motivation from watching avatar health rise &amp; fall</a:t>
            </a:r>
            <a:endParaRPr sz="1100">
              <a:latin typeface="DM Sans"/>
              <a:ea typeface="DM Sans"/>
              <a:cs typeface="DM Sans"/>
              <a:sym typeface="DM Sans"/>
            </a:endParaRPr>
          </a:p>
          <a:p>
            <a:pPr indent="-298450" lvl="0" marL="457200" rtl="0" algn="l">
              <a:lnSpc>
                <a:spcPct val="130000"/>
              </a:lnSpc>
              <a:spcBef>
                <a:spcPts val="0"/>
              </a:spcBef>
              <a:spcAft>
                <a:spcPts val="0"/>
              </a:spcAft>
              <a:buSzPts val="1100"/>
              <a:buFont typeface="DM Sans"/>
              <a:buChar char="-"/>
            </a:pPr>
            <a:r>
              <a:rPr lang="en" sz="1100">
                <a:solidFill>
                  <a:schemeClr val="dk1"/>
                </a:solidFill>
                <a:latin typeface="DM Sans"/>
                <a:ea typeface="DM Sans"/>
                <a:cs typeface="DM Sans"/>
                <a:sym typeface="DM Sans"/>
              </a:rPr>
              <a:t>Collectibles (pets for your avatar) &amp; parties </a:t>
            </a:r>
            <a:r>
              <a:rPr lang="en" sz="1100">
                <a:solidFill>
                  <a:schemeClr val="dk1"/>
                </a:solidFill>
                <a:latin typeface="DM Sans"/>
                <a:ea typeface="DM Sans"/>
                <a:cs typeface="DM Sans"/>
                <a:sym typeface="DM Sans"/>
              </a:rPr>
              <a:t>encourage consistent app use</a:t>
            </a:r>
            <a:endParaRPr sz="1100">
              <a:latin typeface="DM Sans"/>
              <a:ea typeface="DM Sans"/>
              <a:cs typeface="DM Sans"/>
              <a:sym typeface="DM Sans"/>
            </a:endParaRPr>
          </a:p>
        </p:txBody>
      </p:sp>
      <p:sp>
        <p:nvSpPr>
          <p:cNvPr id="176" name="Google Shape;176;p20"/>
          <p:cNvSpPr txBox="1"/>
          <p:nvPr/>
        </p:nvSpPr>
        <p:spPr>
          <a:xfrm>
            <a:off x="6403175" y="2791475"/>
            <a:ext cx="2181300" cy="2150400"/>
          </a:xfrm>
          <a:prstGeom prst="rect">
            <a:avLst/>
          </a:prstGeom>
          <a:noFill/>
          <a:ln>
            <a:noFill/>
          </a:ln>
        </p:spPr>
        <p:txBody>
          <a:bodyPr anchorCtr="0" anchor="t" bIns="0" lIns="0" spcFirstLastPara="1" rIns="0" wrap="square" tIns="0">
            <a:spAutoFit/>
          </a:bodyPr>
          <a:lstStyle/>
          <a:p>
            <a:pPr indent="-298450" lvl="0" marL="457200" rtl="0" algn="l">
              <a:lnSpc>
                <a:spcPct val="130000"/>
              </a:lnSpc>
              <a:spcBef>
                <a:spcPts val="0"/>
              </a:spcBef>
              <a:spcAft>
                <a:spcPts val="0"/>
              </a:spcAft>
              <a:buClr>
                <a:schemeClr val="dk1"/>
              </a:buClr>
              <a:buSzPts val="1100"/>
              <a:buFont typeface="DM Sans"/>
              <a:buChar char="-"/>
            </a:pPr>
            <a:r>
              <a:rPr lang="en" sz="1100">
                <a:solidFill>
                  <a:schemeClr val="dk1"/>
                </a:solidFill>
                <a:latin typeface="DM Sans"/>
                <a:ea typeface="DM Sans"/>
                <a:cs typeface="DM Sans"/>
                <a:sym typeface="DM Sans"/>
              </a:rPr>
              <a:t>UI is confusing, un</a:t>
            </a:r>
            <a:r>
              <a:rPr lang="en" sz="1100">
                <a:solidFill>
                  <a:schemeClr val="dk1"/>
                </a:solidFill>
                <a:latin typeface="DM Sans"/>
                <a:ea typeface="DM Sans"/>
                <a:cs typeface="DM Sans"/>
                <a:sym typeface="DM Sans"/>
              </a:rPr>
              <a:t>intuitive</a:t>
            </a:r>
            <a:endParaRPr sz="1100">
              <a:solidFill>
                <a:schemeClr val="dk1"/>
              </a:solidFill>
              <a:latin typeface="DM Sans"/>
              <a:ea typeface="DM Sans"/>
              <a:cs typeface="DM Sans"/>
              <a:sym typeface="DM Sans"/>
            </a:endParaRPr>
          </a:p>
          <a:p>
            <a:pPr indent="-298450" lvl="0" marL="457200" rtl="0" algn="l">
              <a:lnSpc>
                <a:spcPct val="130000"/>
              </a:lnSpc>
              <a:spcBef>
                <a:spcPts val="0"/>
              </a:spcBef>
              <a:spcAft>
                <a:spcPts val="0"/>
              </a:spcAft>
              <a:buClr>
                <a:schemeClr val="dk1"/>
              </a:buClr>
              <a:buSzPts val="1100"/>
              <a:buFont typeface="DM Sans"/>
              <a:buChar char="-"/>
            </a:pPr>
            <a:r>
              <a:rPr lang="en" sz="1100">
                <a:solidFill>
                  <a:schemeClr val="dk1"/>
                </a:solidFill>
                <a:latin typeface="DM Sans"/>
                <a:ea typeface="DM Sans"/>
                <a:cs typeface="DM Sans"/>
                <a:sym typeface="DM Sans"/>
              </a:rPr>
              <a:t>Time consuming to add tasks (name the task, assign difficulty, add tags, add time frame, etc)</a:t>
            </a:r>
            <a:endParaRPr sz="1100">
              <a:solidFill>
                <a:schemeClr val="dk1"/>
              </a:solidFill>
              <a:latin typeface="DM Sans"/>
              <a:ea typeface="DM Sans"/>
              <a:cs typeface="DM Sans"/>
              <a:sym typeface="DM Sans"/>
            </a:endParaRPr>
          </a:p>
          <a:p>
            <a:pPr indent="-298450" lvl="0" marL="457200" rtl="0" algn="l">
              <a:lnSpc>
                <a:spcPct val="130000"/>
              </a:lnSpc>
              <a:spcBef>
                <a:spcPts val="0"/>
              </a:spcBef>
              <a:spcAft>
                <a:spcPts val="0"/>
              </a:spcAft>
              <a:buClr>
                <a:schemeClr val="dk1"/>
              </a:buClr>
              <a:buSzPts val="1100"/>
              <a:buFont typeface="DM Sans"/>
              <a:buChar char="-"/>
            </a:pPr>
            <a:r>
              <a:rPr lang="en" sz="1100">
                <a:solidFill>
                  <a:schemeClr val="dk1"/>
                </a:solidFill>
                <a:latin typeface="DM Sans"/>
                <a:ea typeface="DM Sans"/>
                <a:cs typeface="DM Sans"/>
                <a:sym typeface="DM Sans"/>
              </a:rPr>
              <a:t>3 types of tasks (habits, dailies, to-dos) are useful for organization, but it’s hard to know where to categorize certain things</a:t>
            </a:r>
            <a:endParaRPr sz="1100">
              <a:latin typeface="DM Sans"/>
              <a:ea typeface="DM Sans"/>
              <a:cs typeface="DM Sans"/>
              <a:sym typeface="DM Sans"/>
            </a:endParaRPr>
          </a:p>
        </p:txBody>
      </p:sp>
      <p:sp>
        <p:nvSpPr>
          <p:cNvPr id="177" name="Google Shape;177;p20"/>
          <p:cNvSpPr/>
          <p:nvPr/>
        </p:nvSpPr>
        <p:spPr>
          <a:xfrm>
            <a:off x="7186087" y="612944"/>
            <a:ext cx="638730" cy="793328"/>
          </a:xfrm>
          <a:custGeom>
            <a:rect b="b" l="l" r="r" t="t"/>
            <a:pathLst>
              <a:path extrusionOk="0" h="1586655" w="1277461">
                <a:moveTo>
                  <a:pt x="0" y="0"/>
                </a:moveTo>
                <a:lnTo>
                  <a:pt x="1277461" y="0"/>
                </a:lnTo>
                <a:lnTo>
                  <a:pt x="1277461" y="1586655"/>
                </a:lnTo>
                <a:lnTo>
                  <a:pt x="0" y="1586655"/>
                </a:lnTo>
                <a:lnTo>
                  <a:pt x="0" y="0"/>
                </a:lnTo>
                <a:close/>
              </a:path>
            </a:pathLst>
          </a:custGeom>
          <a:blipFill rotWithShape="1">
            <a:blip r:embed="rId5">
              <a:alphaModFix/>
            </a:blip>
            <a:stretch>
              <a:fillRect b="0" l="0" r="0" t="0"/>
            </a:stretch>
          </a:blipFill>
          <a:ln>
            <a:noFill/>
          </a:ln>
        </p:spPr>
      </p:sp>
      <p:pic>
        <p:nvPicPr>
          <p:cNvPr id="178" name="Google Shape;178;p20"/>
          <p:cNvPicPr preferRelativeResize="0"/>
          <p:nvPr/>
        </p:nvPicPr>
        <p:blipFill rotWithShape="1">
          <a:blip r:embed="rId6">
            <a:alphaModFix/>
          </a:blip>
          <a:srcRect b="14212" l="15886" r="15100" t="11183"/>
          <a:stretch/>
        </p:blipFill>
        <p:spPr>
          <a:xfrm>
            <a:off x="505000" y="1101200"/>
            <a:ext cx="1859900" cy="357423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p:nvPr/>
        </p:nvSpPr>
        <p:spPr>
          <a:xfrm rot="5400000">
            <a:off x="6356070" y="2696139"/>
            <a:ext cx="5063224" cy="699646"/>
          </a:xfrm>
          <a:custGeom>
            <a:rect b="b" l="l" r="r" t="t"/>
            <a:pathLst>
              <a:path extrusionOk="0" h="1399291" w="10126448">
                <a:moveTo>
                  <a:pt x="0" y="0"/>
                </a:moveTo>
                <a:lnTo>
                  <a:pt x="10126447" y="0"/>
                </a:lnTo>
                <a:lnTo>
                  <a:pt x="10126447" y="1399291"/>
                </a:lnTo>
                <a:lnTo>
                  <a:pt x="0" y="1399291"/>
                </a:lnTo>
                <a:lnTo>
                  <a:pt x="0" y="0"/>
                </a:lnTo>
                <a:close/>
              </a:path>
            </a:pathLst>
          </a:custGeom>
          <a:blipFill rotWithShape="1">
            <a:blip r:embed="rId3">
              <a:alphaModFix/>
            </a:blip>
            <a:stretch>
              <a:fillRect b="0" l="0" r="0" t="0"/>
            </a:stretch>
          </a:blipFill>
          <a:ln>
            <a:noFill/>
          </a:ln>
        </p:spPr>
      </p:sp>
      <p:sp>
        <p:nvSpPr>
          <p:cNvPr id="184" name="Google Shape;184;p21"/>
          <p:cNvSpPr/>
          <p:nvPr/>
        </p:nvSpPr>
        <p:spPr>
          <a:xfrm rot="10800000">
            <a:off x="3646523" y="1257610"/>
            <a:ext cx="2618275" cy="1046740"/>
          </a:xfrm>
          <a:custGeom>
            <a:rect b="b" l="l" r="r" t="t"/>
            <a:pathLst>
              <a:path extrusionOk="0" h="2093479" w="5236550">
                <a:moveTo>
                  <a:pt x="0" y="0"/>
                </a:moveTo>
                <a:lnTo>
                  <a:pt x="5236550" y="0"/>
                </a:lnTo>
                <a:lnTo>
                  <a:pt x="5236550" y="2093479"/>
                </a:lnTo>
                <a:lnTo>
                  <a:pt x="0" y="2093479"/>
                </a:lnTo>
                <a:lnTo>
                  <a:pt x="0" y="0"/>
                </a:lnTo>
                <a:close/>
              </a:path>
            </a:pathLst>
          </a:custGeom>
          <a:blipFill rotWithShape="1">
            <a:blip r:embed="rId4">
              <a:alphaModFix/>
            </a:blip>
            <a:stretch>
              <a:fillRect b="0" l="0" r="0" t="0"/>
            </a:stretch>
          </a:blipFill>
          <a:ln>
            <a:noFill/>
          </a:ln>
        </p:spPr>
      </p:sp>
      <p:sp>
        <p:nvSpPr>
          <p:cNvPr id="185" name="Google Shape;185;p21"/>
          <p:cNvSpPr txBox="1"/>
          <p:nvPr/>
        </p:nvSpPr>
        <p:spPr>
          <a:xfrm>
            <a:off x="1427363" y="1303825"/>
            <a:ext cx="7056600" cy="9543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 sz="6200">
                <a:latin typeface="DM Sans SemiBold"/>
                <a:ea typeface="DM Sans SemiBold"/>
                <a:cs typeface="DM Sans SemiBold"/>
                <a:sym typeface="DM Sans SemiBold"/>
              </a:rPr>
              <a:t>Streaks</a:t>
            </a:r>
            <a:endParaRPr sz="300">
              <a:latin typeface="DM Sans SemiBold"/>
              <a:ea typeface="DM Sans SemiBold"/>
              <a:cs typeface="DM Sans SemiBold"/>
              <a:sym typeface="DM Sans SemiBold"/>
            </a:endParaRPr>
          </a:p>
        </p:txBody>
      </p:sp>
      <p:sp>
        <p:nvSpPr>
          <p:cNvPr id="186" name="Google Shape;186;p21"/>
          <p:cNvSpPr/>
          <p:nvPr/>
        </p:nvSpPr>
        <p:spPr>
          <a:xfrm rot="-5400000">
            <a:off x="-1676018" y="3853000"/>
            <a:ext cx="3733609" cy="774760"/>
          </a:xfrm>
          <a:custGeom>
            <a:rect b="b" l="l" r="r" t="t"/>
            <a:pathLst>
              <a:path extrusionOk="0" h="1549519" w="7467218">
                <a:moveTo>
                  <a:pt x="0" y="0"/>
                </a:moveTo>
                <a:lnTo>
                  <a:pt x="7467218" y="0"/>
                </a:lnTo>
                <a:lnTo>
                  <a:pt x="7467218" y="1549519"/>
                </a:lnTo>
                <a:lnTo>
                  <a:pt x="0" y="1549519"/>
                </a:lnTo>
                <a:lnTo>
                  <a:pt x="0" y="0"/>
                </a:lnTo>
                <a:close/>
              </a:path>
            </a:pathLst>
          </a:custGeom>
          <a:blipFill rotWithShape="1">
            <a:blip r:embed="rId3">
              <a:alphaModFix/>
            </a:blip>
            <a:stretch>
              <a:fillRect b="0" l="-50168" r="0" t="0"/>
            </a:stretch>
          </a:blipFill>
          <a:ln>
            <a:noFill/>
          </a:ln>
        </p:spPr>
      </p:sp>
      <p:sp>
        <p:nvSpPr>
          <p:cNvPr id="187" name="Google Shape;187;p21"/>
          <p:cNvSpPr/>
          <p:nvPr/>
        </p:nvSpPr>
        <p:spPr>
          <a:xfrm>
            <a:off x="-196593" y="0"/>
            <a:ext cx="5606814" cy="774760"/>
          </a:xfrm>
          <a:custGeom>
            <a:rect b="b" l="l" r="r" t="t"/>
            <a:pathLst>
              <a:path extrusionOk="0" h="1549519" w="11213627">
                <a:moveTo>
                  <a:pt x="0" y="0"/>
                </a:moveTo>
                <a:lnTo>
                  <a:pt x="11213628" y="0"/>
                </a:lnTo>
                <a:lnTo>
                  <a:pt x="11213628" y="1549519"/>
                </a:lnTo>
                <a:lnTo>
                  <a:pt x="0" y="1549519"/>
                </a:lnTo>
                <a:lnTo>
                  <a:pt x="0" y="0"/>
                </a:lnTo>
                <a:close/>
              </a:path>
            </a:pathLst>
          </a:custGeom>
          <a:blipFill rotWithShape="1">
            <a:blip r:embed="rId3">
              <a:alphaModFix/>
            </a:blip>
            <a:stretch>
              <a:fillRect b="0" l="0" r="0" t="0"/>
            </a:stretch>
          </a:blipFill>
          <a:ln>
            <a:noFill/>
          </a:ln>
        </p:spPr>
      </p:sp>
      <p:sp>
        <p:nvSpPr>
          <p:cNvPr id="188" name="Google Shape;188;p21"/>
          <p:cNvSpPr txBox="1"/>
          <p:nvPr/>
        </p:nvSpPr>
        <p:spPr>
          <a:xfrm>
            <a:off x="4478485" y="2571762"/>
            <a:ext cx="1640100" cy="307800"/>
          </a:xfrm>
          <a:prstGeom prst="rect">
            <a:avLst/>
          </a:prstGeom>
          <a:noFill/>
          <a:ln>
            <a:noFill/>
          </a:ln>
        </p:spPr>
        <p:txBody>
          <a:bodyPr anchorCtr="0" anchor="t" bIns="0" lIns="0" spcFirstLastPara="1" rIns="0" wrap="square" tIns="0">
            <a:spAutoFit/>
          </a:bodyPr>
          <a:lstStyle/>
          <a:p>
            <a:pPr indent="0" lvl="0" marL="0" marR="0" rtl="0" algn="l">
              <a:lnSpc>
                <a:spcPct val="139984"/>
              </a:lnSpc>
              <a:spcBef>
                <a:spcPts val="0"/>
              </a:spcBef>
              <a:spcAft>
                <a:spcPts val="0"/>
              </a:spcAft>
              <a:buNone/>
            </a:pPr>
            <a:r>
              <a:rPr lang="en" sz="2000">
                <a:latin typeface="DM Sans Medium"/>
                <a:ea typeface="DM Sans Medium"/>
                <a:cs typeface="DM Sans Medium"/>
                <a:sym typeface="DM Sans Medium"/>
              </a:rPr>
              <a:t>What Works</a:t>
            </a:r>
            <a:endParaRPr sz="200">
              <a:latin typeface="DM Sans Medium"/>
              <a:ea typeface="DM Sans Medium"/>
              <a:cs typeface="DM Sans Medium"/>
              <a:sym typeface="DM Sans Medium"/>
            </a:endParaRPr>
          </a:p>
        </p:txBody>
      </p:sp>
      <p:sp>
        <p:nvSpPr>
          <p:cNvPr id="189" name="Google Shape;189;p21"/>
          <p:cNvSpPr txBox="1"/>
          <p:nvPr/>
        </p:nvSpPr>
        <p:spPr>
          <a:xfrm>
            <a:off x="6356621" y="2578550"/>
            <a:ext cx="2481300" cy="307800"/>
          </a:xfrm>
          <a:prstGeom prst="rect">
            <a:avLst/>
          </a:prstGeom>
          <a:noFill/>
          <a:ln>
            <a:noFill/>
          </a:ln>
        </p:spPr>
        <p:txBody>
          <a:bodyPr anchorCtr="0" anchor="t" bIns="0" lIns="0" spcFirstLastPara="1" rIns="0" wrap="square" tIns="0">
            <a:spAutoFit/>
          </a:bodyPr>
          <a:lstStyle/>
          <a:p>
            <a:pPr indent="0" lvl="0" marL="0" marR="0" rtl="0" algn="l">
              <a:lnSpc>
                <a:spcPct val="139984"/>
              </a:lnSpc>
              <a:spcBef>
                <a:spcPts val="0"/>
              </a:spcBef>
              <a:spcAft>
                <a:spcPts val="0"/>
              </a:spcAft>
              <a:buNone/>
            </a:pPr>
            <a:r>
              <a:rPr lang="en" sz="2000">
                <a:latin typeface="DM Sans Medium"/>
                <a:ea typeface="DM Sans Medium"/>
                <a:cs typeface="DM Sans Medium"/>
                <a:sym typeface="DM Sans Medium"/>
              </a:rPr>
              <a:t>What Doesn’t Work</a:t>
            </a:r>
            <a:endParaRPr sz="200">
              <a:latin typeface="DM Sans Medium"/>
              <a:ea typeface="DM Sans Medium"/>
              <a:cs typeface="DM Sans Medium"/>
              <a:sym typeface="DM Sans Medium"/>
            </a:endParaRPr>
          </a:p>
        </p:txBody>
      </p:sp>
      <p:sp>
        <p:nvSpPr>
          <p:cNvPr id="190" name="Google Shape;190;p21"/>
          <p:cNvSpPr txBox="1"/>
          <p:nvPr/>
        </p:nvSpPr>
        <p:spPr>
          <a:xfrm>
            <a:off x="2596758" y="2571762"/>
            <a:ext cx="1642200" cy="307800"/>
          </a:xfrm>
          <a:prstGeom prst="rect">
            <a:avLst/>
          </a:prstGeom>
          <a:noFill/>
          <a:ln>
            <a:noFill/>
          </a:ln>
        </p:spPr>
        <p:txBody>
          <a:bodyPr anchorCtr="0" anchor="t" bIns="0" lIns="0" spcFirstLastPara="1" rIns="0" wrap="square" tIns="0">
            <a:spAutoFit/>
          </a:bodyPr>
          <a:lstStyle/>
          <a:p>
            <a:pPr indent="0" lvl="0" marL="0" marR="0" rtl="0" algn="l">
              <a:lnSpc>
                <a:spcPct val="139984"/>
              </a:lnSpc>
              <a:spcBef>
                <a:spcPts val="0"/>
              </a:spcBef>
              <a:spcAft>
                <a:spcPts val="0"/>
              </a:spcAft>
              <a:buNone/>
            </a:pPr>
            <a:r>
              <a:rPr lang="en" sz="2000">
                <a:latin typeface="DM Sans Medium"/>
                <a:ea typeface="DM Sans Medium"/>
                <a:cs typeface="DM Sans Medium"/>
                <a:sym typeface="DM Sans Medium"/>
              </a:rPr>
              <a:t>Key Features</a:t>
            </a:r>
            <a:endParaRPr sz="200">
              <a:latin typeface="DM Sans Medium"/>
              <a:ea typeface="DM Sans Medium"/>
              <a:cs typeface="DM Sans Medium"/>
              <a:sym typeface="DM Sans Medium"/>
            </a:endParaRPr>
          </a:p>
        </p:txBody>
      </p:sp>
      <p:sp>
        <p:nvSpPr>
          <p:cNvPr id="191" name="Google Shape;191;p21"/>
          <p:cNvSpPr txBox="1"/>
          <p:nvPr/>
        </p:nvSpPr>
        <p:spPr>
          <a:xfrm>
            <a:off x="2600335" y="2981281"/>
            <a:ext cx="1705200" cy="107700"/>
          </a:xfrm>
          <a:prstGeom prst="rect">
            <a:avLst/>
          </a:prstGeom>
          <a:noFill/>
          <a:ln>
            <a:noFill/>
          </a:ln>
        </p:spPr>
        <p:txBody>
          <a:bodyPr anchorCtr="0" anchor="t" bIns="0" lIns="0" spcFirstLastPara="1" rIns="0" wrap="square" tIns="0">
            <a:spAutoFit/>
          </a:bodyPr>
          <a:lstStyle/>
          <a:p>
            <a:pPr indent="0" lvl="0" marL="0" marR="0" rtl="0" algn="l">
              <a:lnSpc>
                <a:spcPct val="140009"/>
              </a:lnSpc>
              <a:spcBef>
                <a:spcPts val="0"/>
              </a:spcBef>
              <a:spcAft>
                <a:spcPts val="0"/>
              </a:spcAft>
              <a:buNone/>
            </a:pPr>
            <a:r>
              <a:t/>
            </a:r>
            <a:endParaRPr sz="700">
              <a:latin typeface="DM Sans"/>
              <a:ea typeface="DM Sans"/>
              <a:cs typeface="DM Sans"/>
              <a:sym typeface="DM Sans"/>
            </a:endParaRPr>
          </a:p>
        </p:txBody>
      </p:sp>
      <p:sp>
        <p:nvSpPr>
          <p:cNvPr id="192" name="Google Shape;192;p21"/>
          <p:cNvSpPr txBox="1"/>
          <p:nvPr/>
        </p:nvSpPr>
        <p:spPr>
          <a:xfrm>
            <a:off x="4478485" y="2981281"/>
            <a:ext cx="1705200" cy="1727100"/>
          </a:xfrm>
          <a:prstGeom prst="rect">
            <a:avLst/>
          </a:prstGeom>
          <a:noFill/>
          <a:ln>
            <a:noFill/>
          </a:ln>
        </p:spPr>
        <p:txBody>
          <a:bodyPr anchorCtr="0" anchor="t" bIns="0" lIns="0" spcFirstLastPara="1" rIns="0" wrap="square" tIns="0">
            <a:spAutoFit/>
          </a:bodyPr>
          <a:lstStyle/>
          <a:p>
            <a:pPr indent="-298450" lvl="0" marL="457200" rtl="0" algn="l">
              <a:lnSpc>
                <a:spcPct val="115000"/>
              </a:lnSpc>
              <a:spcBef>
                <a:spcPts val="0"/>
              </a:spcBef>
              <a:spcAft>
                <a:spcPts val="0"/>
              </a:spcAft>
              <a:buClr>
                <a:schemeClr val="dk1"/>
              </a:buClr>
              <a:buSzPts val="1100"/>
              <a:buFont typeface="DM Sans"/>
              <a:buChar char="-"/>
            </a:pPr>
            <a:r>
              <a:rPr lang="en" sz="1100">
                <a:solidFill>
                  <a:schemeClr val="dk1"/>
                </a:solidFill>
                <a:latin typeface="DM Sans"/>
                <a:ea typeface="DM Sans"/>
                <a:cs typeface="DM Sans"/>
                <a:sym typeface="DM Sans"/>
              </a:rPr>
              <a:t>Minimalist and intuitive interface</a:t>
            </a:r>
            <a:endParaRPr sz="1100">
              <a:solidFill>
                <a:schemeClr val="dk1"/>
              </a:solidFill>
              <a:latin typeface="DM Sans"/>
              <a:ea typeface="DM Sans"/>
              <a:cs typeface="DM Sans"/>
              <a:sym typeface="DM Sans"/>
            </a:endParaRPr>
          </a:p>
          <a:p>
            <a:pPr indent="-298450" lvl="0" marL="457200" rtl="0" algn="l">
              <a:lnSpc>
                <a:spcPct val="115000"/>
              </a:lnSpc>
              <a:spcBef>
                <a:spcPts val="0"/>
              </a:spcBef>
              <a:spcAft>
                <a:spcPts val="0"/>
              </a:spcAft>
              <a:buClr>
                <a:schemeClr val="dk1"/>
              </a:buClr>
              <a:buSzPts val="1100"/>
              <a:buFont typeface="DM Sans"/>
              <a:buChar char="-"/>
            </a:pPr>
            <a:r>
              <a:rPr lang="en" sz="1100">
                <a:solidFill>
                  <a:schemeClr val="dk1"/>
                </a:solidFill>
                <a:latin typeface="DM Sans"/>
                <a:ea typeface="DM Sans"/>
                <a:cs typeface="DM Sans"/>
                <a:sym typeface="DM Sans"/>
              </a:rPr>
              <a:t>Motivating; chains of success.</a:t>
            </a:r>
            <a:endParaRPr sz="1100">
              <a:solidFill>
                <a:schemeClr val="dk1"/>
              </a:solidFill>
              <a:latin typeface="DM Sans"/>
              <a:ea typeface="DM Sans"/>
              <a:cs typeface="DM Sans"/>
              <a:sym typeface="DM Sans"/>
            </a:endParaRPr>
          </a:p>
          <a:p>
            <a:pPr indent="-298450" lvl="0" marL="457200" rtl="0" algn="l">
              <a:lnSpc>
                <a:spcPct val="115000"/>
              </a:lnSpc>
              <a:spcBef>
                <a:spcPts val="0"/>
              </a:spcBef>
              <a:spcAft>
                <a:spcPts val="0"/>
              </a:spcAft>
              <a:buClr>
                <a:schemeClr val="dk1"/>
              </a:buClr>
              <a:buSzPts val="1100"/>
              <a:buFont typeface="DM Sans"/>
              <a:buChar char="-"/>
            </a:pPr>
            <a:r>
              <a:rPr lang="en" sz="1100">
                <a:solidFill>
                  <a:schemeClr val="dk1"/>
                </a:solidFill>
                <a:latin typeface="DM Sans"/>
                <a:ea typeface="DM Sans"/>
                <a:cs typeface="DM Sans"/>
                <a:sym typeface="DM Sans"/>
              </a:rPr>
              <a:t>Customizability</a:t>
            </a:r>
            <a:endParaRPr sz="1100">
              <a:solidFill>
                <a:schemeClr val="dk1"/>
              </a:solidFill>
              <a:latin typeface="DM Sans"/>
              <a:ea typeface="DM Sans"/>
              <a:cs typeface="DM Sans"/>
              <a:sym typeface="DM Sans"/>
            </a:endParaRPr>
          </a:p>
          <a:p>
            <a:pPr indent="-298450" lvl="0" marL="457200" rtl="0" algn="l">
              <a:lnSpc>
                <a:spcPct val="115000"/>
              </a:lnSpc>
              <a:spcBef>
                <a:spcPts val="0"/>
              </a:spcBef>
              <a:spcAft>
                <a:spcPts val="0"/>
              </a:spcAft>
              <a:buClr>
                <a:schemeClr val="dk1"/>
              </a:buClr>
              <a:buSzPts val="1100"/>
              <a:buFont typeface="DM Sans"/>
              <a:buChar char="-"/>
            </a:pPr>
            <a:r>
              <a:rPr lang="en" sz="1100">
                <a:solidFill>
                  <a:schemeClr val="dk1"/>
                </a:solidFill>
                <a:latin typeface="DM Sans"/>
                <a:ea typeface="DM Sans"/>
                <a:cs typeface="DM Sans"/>
                <a:sym typeface="DM Sans"/>
              </a:rPr>
              <a:t>Integrates with the Health apps</a:t>
            </a:r>
            <a:endParaRPr sz="1100">
              <a:solidFill>
                <a:schemeClr val="dk1"/>
              </a:solidFill>
              <a:latin typeface="DM Sans"/>
              <a:ea typeface="DM Sans"/>
              <a:cs typeface="DM Sans"/>
              <a:sym typeface="DM Sans"/>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DM Sans"/>
              <a:ea typeface="DM Sans"/>
              <a:cs typeface="DM Sans"/>
              <a:sym typeface="DM Sans"/>
            </a:endParaRPr>
          </a:p>
          <a:p>
            <a:pPr indent="0" lvl="0" marL="0" marR="0" rtl="0" algn="l">
              <a:lnSpc>
                <a:spcPct val="140009"/>
              </a:lnSpc>
              <a:spcBef>
                <a:spcPts val="0"/>
              </a:spcBef>
              <a:spcAft>
                <a:spcPts val="0"/>
              </a:spcAft>
              <a:buNone/>
            </a:pPr>
            <a:r>
              <a:t/>
            </a:r>
            <a:endParaRPr sz="1100">
              <a:latin typeface="DM Sans"/>
              <a:ea typeface="DM Sans"/>
              <a:cs typeface="DM Sans"/>
              <a:sym typeface="DM Sans"/>
            </a:endParaRPr>
          </a:p>
        </p:txBody>
      </p:sp>
      <p:sp>
        <p:nvSpPr>
          <p:cNvPr id="193" name="Google Shape;193;p21"/>
          <p:cNvSpPr txBox="1"/>
          <p:nvPr/>
        </p:nvSpPr>
        <p:spPr>
          <a:xfrm>
            <a:off x="6356635" y="2981281"/>
            <a:ext cx="1705200" cy="1422300"/>
          </a:xfrm>
          <a:prstGeom prst="rect">
            <a:avLst/>
          </a:prstGeom>
          <a:noFill/>
          <a:ln>
            <a:noFill/>
          </a:ln>
        </p:spPr>
        <p:txBody>
          <a:bodyPr anchorCtr="0" anchor="t" bIns="0" lIns="0" spcFirstLastPara="1" rIns="0" wrap="square" tIns="0">
            <a:spAutoFit/>
          </a:bodyPr>
          <a:lstStyle/>
          <a:p>
            <a:pPr indent="-298450" lvl="0" marL="457200" rtl="0" algn="l">
              <a:lnSpc>
                <a:spcPct val="115000"/>
              </a:lnSpc>
              <a:spcBef>
                <a:spcPts val="0"/>
              </a:spcBef>
              <a:spcAft>
                <a:spcPts val="0"/>
              </a:spcAft>
              <a:buClr>
                <a:schemeClr val="dk1"/>
              </a:buClr>
              <a:buSzPts val="1100"/>
              <a:buFont typeface="DM Sans"/>
              <a:buChar char="-"/>
            </a:pPr>
            <a:r>
              <a:rPr lang="en" sz="1100">
                <a:solidFill>
                  <a:schemeClr val="dk1"/>
                </a:solidFill>
                <a:latin typeface="DM Sans"/>
                <a:ea typeface="DM Sans"/>
                <a:cs typeface="DM Sans"/>
                <a:sym typeface="DM Sans"/>
              </a:rPr>
              <a:t>Breaking streaks can be demotivating.</a:t>
            </a:r>
            <a:endParaRPr sz="1100">
              <a:solidFill>
                <a:schemeClr val="dk1"/>
              </a:solidFill>
              <a:latin typeface="DM Sans"/>
              <a:ea typeface="DM Sans"/>
              <a:cs typeface="DM Sans"/>
              <a:sym typeface="DM Sans"/>
            </a:endParaRPr>
          </a:p>
          <a:p>
            <a:pPr indent="-298450" lvl="0" marL="457200" rtl="0" algn="l">
              <a:lnSpc>
                <a:spcPct val="115000"/>
              </a:lnSpc>
              <a:spcBef>
                <a:spcPts val="0"/>
              </a:spcBef>
              <a:spcAft>
                <a:spcPts val="0"/>
              </a:spcAft>
              <a:buClr>
                <a:schemeClr val="dk1"/>
              </a:buClr>
              <a:buSzPts val="1100"/>
              <a:buFont typeface="DM Sans"/>
              <a:buChar char="-"/>
            </a:pPr>
            <a:r>
              <a:rPr lang="en" sz="1100">
                <a:solidFill>
                  <a:schemeClr val="dk1"/>
                </a:solidFill>
                <a:latin typeface="DM Sans"/>
                <a:ea typeface="DM Sans"/>
                <a:cs typeface="DM Sans"/>
                <a:sym typeface="DM Sans"/>
              </a:rPr>
              <a:t>Customizability</a:t>
            </a:r>
            <a:endParaRPr sz="1100">
              <a:solidFill>
                <a:schemeClr val="dk1"/>
              </a:solidFill>
              <a:latin typeface="DM Sans"/>
              <a:ea typeface="DM Sans"/>
              <a:cs typeface="DM Sans"/>
              <a:sym typeface="DM Sans"/>
            </a:endParaRPr>
          </a:p>
          <a:p>
            <a:pPr indent="-298450" lvl="0" marL="457200" marR="0" rtl="0" algn="l">
              <a:lnSpc>
                <a:spcPct val="140009"/>
              </a:lnSpc>
              <a:spcBef>
                <a:spcPts val="0"/>
              </a:spcBef>
              <a:spcAft>
                <a:spcPts val="0"/>
              </a:spcAft>
              <a:buSzPts val="1100"/>
              <a:buFont typeface="DM Sans"/>
              <a:buChar char="-"/>
            </a:pPr>
            <a:r>
              <a:rPr lang="en" sz="1100">
                <a:latin typeface="DM Sans"/>
                <a:ea typeface="DM Sans"/>
                <a:cs typeface="DM Sans"/>
                <a:sym typeface="DM Sans"/>
              </a:rPr>
              <a:t>Works on limited devices</a:t>
            </a:r>
            <a:endParaRPr sz="1100">
              <a:latin typeface="DM Sans"/>
              <a:ea typeface="DM Sans"/>
              <a:cs typeface="DM Sans"/>
              <a:sym typeface="DM Sans"/>
            </a:endParaRPr>
          </a:p>
          <a:p>
            <a:pPr indent="0" lvl="0" marL="0" marR="0" rtl="0" algn="l">
              <a:lnSpc>
                <a:spcPct val="140009"/>
              </a:lnSpc>
              <a:spcBef>
                <a:spcPts val="0"/>
              </a:spcBef>
              <a:spcAft>
                <a:spcPts val="0"/>
              </a:spcAft>
              <a:buNone/>
            </a:pPr>
            <a:r>
              <a:t/>
            </a:r>
            <a:endParaRPr sz="1100">
              <a:latin typeface="DM Sans"/>
              <a:ea typeface="DM Sans"/>
              <a:cs typeface="DM Sans"/>
              <a:sym typeface="DM Sans"/>
            </a:endParaRPr>
          </a:p>
        </p:txBody>
      </p:sp>
      <p:sp>
        <p:nvSpPr>
          <p:cNvPr id="194" name="Google Shape;194;p21"/>
          <p:cNvSpPr/>
          <p:nvPr/>
        </p:nvSpPr>
        <p:spPr>
          <a:xfrm>
            <a:off x="7186087" y="612944"/>
            <a:ext cx="638730" cy="793328"/>
          </a:xfrm>
          <a:custGeom>
            <a:rect b="b" l="l" r="r" t="t"/>
            <a:pathLst>
              <a:path extrusionOk="0" h="1586655" w="1277461">
                <a:moveTo>
                  <a:pt x="0" y="0"/>
                </a:moveTo>
                <a:lnTo>
                  <a:pt x="1277461" y="0"/>
                </a:lnTo>
                <a:lnTo>
                  <a:pt x="1277461" y="1586655"/>
                </a:lnTo>
                <a:lnTo>
                  <a:pt x="0" y="1586655"/>
                </a:lnTo>
                <a:lnTo>
                  <a:pt x="0" y="0"/>
                </a:lnTo>
                <a:close/>
              </a:path>
            </a:pathLst>
          </a:custGeom>
          <a:blipFill rotWithShape="1">
            <a:blip r:embed="rId5">
              <a:alphaModFix/>
            </a:blip>
            <a:stretch>
              <a:fillRect b="0" l="0" r="0" t="0"/>
            </a:stretch>
          </a:blipFill>
          <a:ln>
            <a:noFill/>
          </a:ln>
        </p:spPr>
      </p:sp>
      <p:pic>
        <p:nvPicPr>
          <p:cNvPr id="195" name="Google Shape;195;p21"/>
          <p:cNvPicPr preferRelativeResize="0"/>
          <p:nvPr/>
        </p:nvPicPr>
        <p:blipFill>
          <a:blip r:embed="rId6">
            <a:alphaModFix/>
          </a:blip>
          <a:stretch>
            <a:fillRect/>
          </a:stretch>
        </p:blipFill>
        <p:spPr>
          <a:xfrm>
            <a:off x="197600" y="1074975"/>
            <a:ext cx="2159624" cy="3569175"/>
          </a:xfrm>
          <a:prstGeom prst="rect">
            <a:avLst/>
          </a:prstGeom>
          <a:noFill/>
          <a:ln>
            <a:noFill/>
          </a:ln>
        </p:spPr>
      </p:pic>
      <p:sp>
        <p:nvSpPr>
          <p:cNvPr id="196" name="Google Shape;196;p21"/>
          <p:cNvSpPr txBox="1"/>
          <p:nvPr/>
        </p:nvSpPr>
        <p:spPr>
          <a:xfrm>
            <a:off x="2226750" y="2715475"/>
            <a:ext cx="2481300" cy="1911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t/>
            </a:r>
            <a:endParaRPr sz="1100">
              <a:solidFill>
                <a:schemeClr val="dk1"/>
              </a:solidFill>
              <a:latin typeface="DM Sans"/>
              <a:ea typeface="DM Sans"/>
              <a:cs typeface="DM Sans"/>
              <a:sym typeface="DM Sans"/>
            </a:endParaRPr>
          </a:p>
          <a:p>
            <a:pPr indent="-298450" lvl="0" marL="457200" marR="0" rtl="0" algn="l">
              <a:lnSpc>
                <a:spcPct val="115000"/>
              </a:lnSpc>
              <a:spcBef>
                <a:spcPts val="0"/>
              </a:spcBef>
              <a:spcAft>
                <a:spcPts val="0"/>
              </a:spcAft>
              <a:buClr>
                <a:schemeClr val="dk1"/>
              </a:buClr>
              <a:buSzPts val="1100"/>
              <a:buFont typeface="DM Sans"/>
              <a:buChar char="-"/>
            </a:pPr>
            <a:r>
              <a:rPr lang="en" sz="1100">
                <a:solidFill>
                  <a:schemeClr val="dk1"/>
                </a:solidFill>
                <a:latin typeface="DM Sans"/>
                <a:ea typeface="DM Sans"/>
                <a:cs typeface="DM Sans"/>
                <a:sym typeface="DM Sans"/>
              </a:rPr>
              <a:t>Habit-tracking capabilities; Pre-defined or custom habits.</a:t>
            </a:r>
            <a:endParaRPr sz="1100">
              <a:solidFill>
                <a:schemeClr val="dk1"/>
              </a:solidFill>
              <a:latin typeface="DM Sans"/>
              <a:ea typeface="DM Sans"/>
              <a:cs typeface="DM Sans"/>
              <a:sym typeface="DM Sans"/>
            </a:endParaRPr>
          </a:p>
          <a:p>
            <a:pPr indent="-298450" lvl="0" marL="457200" marR="0" rtl="0" algn="l">
              <a:lnSpc>
                <a:spcPct val="115000"/>
              </a:lnSpc>
              <a:spcBef>
                <a:spcPts val="0"/>
              </a:spcBef>
              <a:spcAft>
                <a:spcPts val="0"/>
              </a:spcAft>
              <a:buClr>
                <a:schemeClr val="dk1"/>
              </a:buClr>
              <a:buSzPts val="1100"/>
              <a:buFont typeface="DM Sans"/>
              <a:buChar char="-"/>
            </a:pPr>
            <a:r>
              <a:rPr lang="en" sz="1100">
                <a:solidFill>
                  <a:schemeClr val="dk1"/>
                </a:solidFill>
                <a:latin typeface="DM Sans"/>
                <a:ea typeface="DM Sans"/>
                <a:cs typeface="DM Sans"/>
                <a:sym typeface="DM Sans"/>
              </a:rPr>
              <a:t>Ability to link habits with health-related data from other apps.</a:t>
            </a:r>
            <a:endParaRPr sz="1100">
              <a:solidFill>
                <a:schemeClr val="dk1"/>
              </a:solidFill>
              <a:latin typeface="DM Sans"/>
              <a:ea typeface="DM Sans"/>
              <a:cs typeface="DM Sans"/>
              <a:sym typeface="DM Sans"/>
            </a:endParaRPr>
          </a:p>
          <a:p>
            <a:pPr indent="-298450" lvl="0" marL="457200" marR="0" rtl="0" algn="l">
              <a:lnSpc>
                <a:spcPct val="115000"/>
              </a:lnSpc>
              <a:spcBef>
                <a:spcPts val="0"/>
              </a:spcBef>
              <a:spcAft>
                <a:spcPts val="0"/>
              </a:spcAft>
              <a:buClr>
                <a:schemeClr val="dk1"/>
              </a:buClr>
              <a:buSzPts val="1100"/>
              <a:buFont typeface="DM Sans"/>
              <a:buChar char="-"/>
            </a:pPr>
            <a:r>
              <a:rPr lang="en" sz="1100">
                <a:solidFill>
                  <a:schemeClr val="dk1"/>
                </a:solidFill>
                <a:latin typeface="DM Sans"/>
                <a:ea typeface="DM Sans"/>
                <a:cs typeface="DM Sans"/>
                <a:sym typeface="DM Sans"/>
              </a:rPr>
              <a:t>Visual animations and progress reports.</a:t>
            </a:r>
            <a:endParaRPr sz="1100">
              <a:solidFill>
                <a:schemeClr val="dk1"/>
              </a:solidFill>
              <a:latin typeface="DM Sans"/>
              <a:ea typeface="DM Sans"/>
              <a:cs typeface="DM Sans"/>
              <a:sym typeface="DM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