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79" r:id="rId5"/>
    <p:sldId id="273" r:id="rId6"/>
    <p:sldId id="278" r:id="rId7"/>
    <p:sldId id="259" r:id="rId8"/>
    <p:sldId id="260" r:id="rId9"/>
    <p:sldId id="274" r:id="rId10"/>
    <p:sldId id="275" r:id="rId11"/>
    <p:sldId id="270" r:id="rId12"/>
    <p:sldId id="271" r:id="rId13"/>
    <p:sldId id="276" r:id="rId14"/>
    <p:sldId id="263" r:id="rId15"/>
    <p:sldId id="264" r:id="rId16"/>
    <p:sldId id="277" r:id="rId17"/>
    <p:sldId id="265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>
      <p:cViewPr varScale="1">
        <p:scale>
          <a:sx n="83" d="100"/>
          <a:sy n="83" d="100"/>
        </p:scale>
        <p:origin x="-138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728C71-EAAB-4D9D-A73E-12E040B372F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334EF2-E795-48A4-8C39-C6D1312E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96944" cy="1656184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Detectarea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cancerului</a:t>
            </a:r>
            <a:r>
              <a:rPr lang="en-US" sz="4000" dirty="0" smtClean="0">
                <a:solidFill>
                  <a:schemeClr val="tx1"/>
                </a:solidFill>
              </a:rPr>
              <a:t> de </a:t>
            </a:r>
            <a:r>
              <a:rPr lang="en-US" sz="4000" dirty="0" err="1" smtClean="0">
                <a:solidFill>
                  <a:schemeClr val="tx1"/>
                </a:solidFill>
              </a:rPr>
              <a:t>piele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o-RO" sz="4000" dirty="0" smtClean="0">
                <a:solidFill>
                  <a:schemeClr val="tx1"/>
                </a:solidFill>
              </a:rPr>
              <a:t>în imagini digitale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172200" cy="1371600"/>
          </a:xfrm>
        </p:spPr>
        <p:txBody>
          <a:bodyPr/>
          <a:lstStyle/>
          <a:p>
            <a:endParaRPr lang="ro-RO" dirty="0" smtClean="0"/>
          </a:p>
          <a:p>
            <a:endParaRPr lang="en-US" dirty="0"/>
          </a:p>
        </p:txBody>
      </p:sp>
      <p:pic>
        <p:nvPicPr>
          <p:cNvPr id="4" name="Picture 3" descr="logo-fii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113911"/>
            <a:ext cx="1187624" cy="1154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24" y="3789040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Propusă de</a:t>
            </a:r>
          </a:p>
          <a:p>
            <a:pPr algn="ctr"/>
            <a:r>
              <a:rPr lang="ro-RO" sz="2400" dirty="0" smtClean="0"/>
              <a:t> Dumitrescu Mălina-Elena</a:t>
            </a:r>
          </a:p>
          <a:p>
            <a:pPr algn="ctr"/>
            <a:endParaRPr lang="ro-RO" sz="2400" dirty="0" smtClean="0"/>
          </a:p>
          <a:p>
            <a:pPr algn="ctr"/>
            <a:endParaRPr lang="ro-RO" sz="2400" dirty="0"/>
          </a:p>
          <a:p>
            <a:pPr algn="ctr"/>
            <a:endParaRPr lang="ro-RO" sz="2400" dirty="0"/>
          </a:p>
          <a:p>
            <a:pPr algn="ctr"/>
            <a:r>
              <a:rPr lang="ro-RO" sz="2400" dirty="0" smtClean="0"/>
              <a:t>Coordonator științific</a:t>
            </a:r>
          </a:p>
          <a:p>
            <a:pPr algn="ctr"/>
            <a:r>
              <a:rPr lang="ro-RO" sz="2400" dirty="0" smtClean="0"/>
              <a:t>Lect. Dr. Anca Ignat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467600" cy="4873752"/>
          </a:xfrm>
        </p:spPr>
        <p:txBody>
          <a:bodyPr/>
          <a:lstStyle/>
          <a:p>
            <a:r>
              <a:rPr lang="ro-RO" dirty="0" smtClean="0"/>
              <a:t>Optimizator utilizat: Adam</a:t>
            </a:r>
          </a:p>
          <a:p>
            <a:endParaRPr lang="ro-RO" dirty="0" smtClean="0"/>
          </a:p>
          <a:p>
            <a:r>
              <a:rPr lang="ro-RO" dirty="0" smtClean="0"/>
              <a:t>Augmentarea setului de antrenare</a:t>
            </a:r>
          </a:p>
          <a:p>
            <a:endParaRPr lang="ro-RO" dirty="0" smtClean="0"/>
          </a:p>
          <a:p>
            <a:r>
              <a:rPr lang="ro-RO" dirty="0" smtClean="0"/>
              <a:t>Acuratețe: 51.40%</a:t>
            </a:r>
          </a:p>
          <a:p>
            <a:endParaRPr lang="ro-RO" dirty="0" smtClean="0"/>
          </a:p>
          <a:p>
            <a:r>
              <a:rPr lang="ro-RO" dirty="0" smtClean="0"/>
              <a:t>Loss: 0.6924</a:t>
            </a:r>
          </a:p>
          <a:p>
            <a:endParaRPr lang="ro-RO" dirty="0" smtClean="0"/>
          </a:p>
          <a:p>
            <a:r>
              <a:rPr lang="ro-RO" dirty="0" smtClean="0"/>
              <a:t>10 epoci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VGG16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Dezvoltat în 2014</a:t>
            </a:r>
          </a:p>
          <a:p>
            <a:endParaRPr lang="ro-RO" dirty="0" smtClean="0"/>
          </a:p>
          <a:p>
            <a:r>
              <a:rPr lang="ro-RO" dirty="0" smtClean="0"/>
              <a:t>16 straturi</a:t>
            </a:r>
          </a:p>
          <a:p>
            <a:endParaRPr lang="ro-RO" dirty="0" smtClean="0"/>
          </a:p>
          <a:p>
            <a:r>
              <a:rPr lang="ro-RO" dirty="0" smtClean="0"/>
              <a:t>138M parametri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pic>
        <p:nvPicPr>
          <p:cNvPr id="4" name="Content Placeholder 3" descr="vgg1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2132856"/>
            <a:ext cx="8424936" cy="2160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1560" y="908720"/>
            <a:ext cx="7467600" cy="4873752"/>
          </a:xfrm>
        </p:spPr>
        <p:txBody>
          <a:bodyPr/>
          <a:lstStyle/>
          <a:p>
            <a:endParaRPr lang="ro-RO" dirty="0" smtClean="0"/>
          </a:p>
          <a:p>
            <a:r>
              <a:rPr lang="ro-RO" dirty="0" smtClean="0"/>
              <a:t>Optimizator utilizat: Adam</a:t>
            </a:r>
          </a:p>
          <a:p>
            <a:endParaRPr lang="ro-RO" dirty="0" smtClean="0"/>
          </a:p>
          <a:p>
            <a:r>
              <a:rPr lang="ro-RO" dirty="0" smtClean="0"/>
              <a:t>Augmentarea setului de antrenare</a:t>
            </a:r>
          </a:p>
          <a:p>
            <a:endParaRPr lang="ro-RO" dirty="0" smtClean="0"/>
          </a:p>
          <a:p>
            <a:r>
              <a:rPr lang="ro-RO" dirty="0" smtClean="0"/>
              <a:t>Acuratețe: </a:t>
            </a:r>
            <a:r>
              <a:rPr lang="en-US" dirty="0" smtClean="0"/>
              <a:t>61.88%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Loss:</a:t>
            </a:r>
            <a:r>
              <a:rPr lang="en-US" dirty="0" smtClean="0"/>
              <a:t>0.5888721203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Epoci: 10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Ce presupune Transfer Learning?</a:t>
            </a:r>
          </a:p>
          <a:p>
            <a:endParaRPr lang="ro-RO" dirty="0" smtClean="0"/>
          </a:p>
          <a:p>
            <a:pPr>
              <a:buNone/>
            </a:pPr>
            <a:endParaRPr lang="ro-RO" dirty="0" smtClean="0"/>
          </a:p>
          <a:p>
            <a:r>
              <a:rPr lang="ro-RO" dirty="0" smtClean="0"/>
              <a:t>Extract Bottleneck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pic>
        <p:nvPicPr>
          <p:cNvPr id="4" name="Content Placeholder 3" descr="bottle nec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0"/>
            <a:ext cx="3672408" cy="6801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493224"/>
          </a:xfrm>
        </p:spPr>
        <p:txBody>
          <a:bodyPr/>
          <a:lstStyle/>
          <a:p>
            <a:endParaRPr lang="ro-RO" dirty="0" smtClean="0"/>
          </a:p>
          <a:p>
            <a:r>
              <a:rPr lang="ro-RO" dirty="0" smtClean="0"/>
              <a:t>Optimizator: Adam</a:t>
            </a:r>
          </a:p>
          <a:p>
            <a:endParaRPr lang="ro-RO" dirty="0" smtClean="0"/>
          </a:p>
          <a:p>
            <a:r>
              <a:rPr lang="en-US" dirty="0" err="1" smtClean="0"/>
              <a:t>Augmentarea</a:t>
            </a:r>
            <a:r>
              <a:rPr lang="en-US" dirty="0" smtClean="0"/>
              <a:t> </a:t>
            </a:r>
            <a:r>
              <a:rPr lang="en-US" dirty="0" err="1" smtClean="0"/>
              <a:t>setului</a:t>
            </a:r>
            <a:r>
              <a:rPr lang="en-US" dirty="0" smtClean="0"/>
              <a:t> de </a:t>
            </a:r>
            <a:r>
              <a:rPr lang="en-US" dirty="0" err="1" smtClean="0"/>
              <a:t>antrenare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Acuratețe: </a:t>
            </a:r>
            <a:r>
              <a:rPr lang="en-US" dirty="0" smtClean="0"/>
              <a:t>82,33%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Loss:</a:t>
            </a:r>
            <a:r>
              <a:rPr lang="en-US" dirty="0" smtClean="0"/>
              <a:t> 0.3984868373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pic>
        <p:nvPicPr>
          <p:cNvPr id="4" name="Content Placeholder 3" descr="demo-product-demonstration-road-sign-service-example-demo-product-demonstration-road-sign-service-example-white-background-14493094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465512"/>
            <a:ext cx="4392488" cy="43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Imbunatațiri ulterioare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Aplicație mobilă</a:t>
            </a:r>
          </a:p>
          <a:p>
            <a:endParaRPr lang="ro-RO" dirty="0" smtClean="0"/>
          </a:p>
          <a:p>
            <a:r>
              <a:rPr lang="ro-RO" dirty="0" smtClean="0"/>
              <a:t>Identificare și clasificare a mai multor probleme ale pielii</a:t>
            </a:r>
          </a:p>
          <a:p>
            <a:endParaRPr lang="ro-RO" dirty="0" smtClean="0"/>
          </a:p>
          <a:p>
            <a:r>
              <a:rPr lang="ro-RO" dirty="0" smtClean="0"/>
              <a:t>Set mai mare de date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o-RO" sz="4400" dirty="0" smtClean="0"/>
              <a:t>Întrebări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861048"/>
            <a:ext cx="7467600" cy="4873752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</a:p>
          <a:p>
            <a:r>
              <a:rPr lang="ro-RO" dirty="0" smtClean="0"/>
              <a:t>Identificarea melanomului</a:t>
            </a:r>
          </a:p>
          <a:p>
            <a:r>
              <a:rPr lang="ro-RO" dirty="0" smtClean="0"/>
              <a:t>Soluția problemei</a:t>
            </a:r>
          </a:p>
          <a:p>
            <a:r>
              <a:rPr lang="ro-RO" dirty="0" smtClean="0"/>
              <a:t>Setul de date </a:t>
            </a:r>
            <a:endParaRPr lang="en-US" dirty="0" smtClean="0"/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AlexNet</a:t>
            </a:r>
            <a:endParaRPr lang="ro-RO" dirty="0" smtClean="0"/>
          </a:p>
          <a:p>
            <a:r>
              <a:rPr lang="ro-RO" dirty="0" smtClean="0"/>
              <a:t>Arhitectura VGG16</a:t>
            </a:r>
          </a:p>
          <a:p>
            <a:r>
              <a:rPr lang="ro-RO" dirty="0" smtClean="0"/>
              <a:t>Transfer Learning</a:t>
            </a:r>
          </a:p>
          <a:p>
            <a:r>
              <a:rPr lang="ro-RO" dirty="0" smtClean="0"/>
              <a:t>Îmbunătățiri ulterioare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endParaRPr lang="ro-RO" dirty="0" smtClean="0"/>
          </a:p>
          <a:p>
            <a:r>
              <a:rPr lang="ro-RO" dirty="0" smtClean="0"/>
              <a:t>Anual, între două și trei milioane de oameni sunt diagnosticați cu boala cancerului de piele.</a:t>
            </a:r>
          </a:p>
          <a:p>
            <a:endParaRPr lang="ro-RO" dirty="0" smtClean="0"/>
          </a:p>
          <a:p>
            <a:r>
              <a:rPr lang="ro-RO" dirty="0" smtClean="0"/>
              <a:t>Expunerea excesivă și lipsită de protecție la soare este unul din factorii care duc la apariția acestei boli.</a:t>
            </a:r>
          </a:p>
          <a:p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tagii melano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7489607" cy="3876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Identificarea melanomului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Regula ABCDE:</a:t>
            </a:r>
          </a:p>
          <a:p>
            <a:endParaRPr lang="ro-RO" dirty="0" smtClean="0"/>
          </a:p>
          <a:p>
            <a:pPr lvl="1"/>
            <a:r>
              <a:rPr lang="ro-RO" dirty="0" smtClean="0"/>
              <a:t>Asiemtria formei</a:t>
            </a:r>
          </a:p>
          <a:p>
            <a:pPr lvl="1"/>
            <a:r>
              <a:rPr lang="ro-RO" dirty="0" smtClean="0"/>
              <a:t>Borduri neregulate sau nedefinite</a:t>
            </a:r>
          </a:p>
          <a:p>
            <a:pPr lvl="1"/>
            <a:r>
              <a:rPr lang="ro-RO" dirty="0" smtClean="0"/>
              <a:t>Culoarea care variază de la o zonă la alta</a:t>
            </a:r>
          </a:p>
          <a:p>
            <a:pPr lvl="1"/>
            <a:r>
              <a:rPr lang="ro-RO" dirty="0" smtClean="0"/>
              <a:t>Diametrul</a:t>
            </a:r>
          </a:p>
          <a:p>
            <a:pPr lvl="1"/>
            <a:r>
              <a:rPr lang="ro-RO" dirty="0" smtClean="0"/>
              <a:t>Evolutia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SIC_00000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2808312" cy="2808312"/>
          </a:xfrm>
        </p:spPr>
      </p:pic>
      <p:pic>
        <p:nvPicPr>
          <p:cNvPr id="6" name="Picture 5" descr="augmented_image_2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988840"/>
            <a:ext cx="2725648" cy="2725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422108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422108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Solutia problemei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Depistarea</a:t>
            </a:r>
            <a:r>
              <a:rPr lang="en-US" dirty="0" smtClean="0"/>
              <a:t> din </a:t>
            </a:r>
            <a:r>
              <a:rPr lang="en-US" dirty="0" err="1" smtClean="0"/>
              <a:t>timp</a:t>
            </a:r>
            <a:r>
              <a:rPr lang="ro-RO" dirty="0" smtClean="0"/>
              <a:t> bolii </a:t>
            </a:r>
            <a:r>
              <a:rPr lang="it-IT" dirty="0" smtClean="0"/>
              <a:t>duce de obicei la reducerea ratei mortalității și a tratamentului mai puțin extensiv.</a:t>
            </a:r>
            <a:endParaRPr lang="en-US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Existența unui instrument care ne-ar fi la îndemână pentru investigarea unui posibil melanom, iar ca următor pas, consultarea unui specialist.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Setul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ISIC</a:t>
            </a:r>
          </a:p>
          <a:p>
            <a:r>
              <a:rPr lang="ro-RO" dirty="0" smtClean="0"/>
              <a:t>10000 de imagini pentru antrenare</a:t>
            </a:r>
          </a:p>
          <a:p>
            <a:r>
              <a:rPr lang="ro-RO" dirty="0" smtClean="0"/>
              <a:t>Redimensionarea imaginilor la 224x224</a:t>
            </a:r>
          </a:p>
        </p:txBody>
      </p:sp>
      <p:pic>
        <p:nvPicPr>
          <p:cNvPr id="4" name="Picture 3" descr="setdateâ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284984"/>
            <a:ext cx="4392488" cy="2916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alexnet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Dezvoltat în anul 2012</a:t>
            </a:r>
          </a:p>
          <a:p>
            <a:endParaRPr lang="ro-RO" dirty="0" smtClean="0"/>
          </a:p>
          <a:p>
            <a:r>
              <a:rPr lang="ro-RO" dirty="0" smtClean="0"/>
              <a:t>Are 8 straturi: 5 straturi convoluționale și 3 straturi complet conectate</a:t>
            </a:r>
          </a:p>
          <a:p>
            <a:endParaRPr lang="ro-RO" dirty="0" smtClean="0"/>
          </a:p>
          <a:p>
            <a:r>
              <a:rPr lang="ro-RO" dirty="0" smtClean="0"/>
              <a:t>Parametri: 60 milioane</a:t>
            </a:r>
            <a:endParaRPr lang="en-US" dirty="0"/>
          </a:p>
        </p:txBody>
      </p:sp>
      <p:pic>
        <p:nvPicPr>
          <p:cNvPr id="4" name="Picture 3" descr="An-illustration-of-the-architecture-of-AlexNet-deep-convolutional-neural-net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37112"/>
            <a:ext cx="6477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1856</TotalTime>
  <Words>262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Detectarea cancerului de piele în imagini digitale</vt:lpstr>
      <vt:lpstr>Cuprins</vt:lpstr>
      <vt:lpstr>Motivatie</vt:lpstr>
      <vt:lpstr> </vt:lpstr>
      <vt:lpstr>Identificarea melanomului</vt:lpstr>
      <vt:lpstr> </vt:lpstr>
      <vt:lpstr>Solutia problemei</vt:lpstr>
      <vt:lpstr>Setul de date</vt:lpstr>
      <vt:lpstr>Arhitectura alexnet </vt:lpstr>
      <vt:lpstr> </vt:lpstr>
      <vt:lpstr>Arhitectura VGG16</vt:lpstr>
      <vt:lpstr> </vt:lpstr>
      <vt:lpstr> </vt:lpstr>
      <vt:lpstr>Transfer learning</vt:lpstr>
      <vt:lpstr> </vt:lpstr>
      <vt:lpstr>  </vt:lpstr>
      <vt:lpstr> </vt:lpstr>
      <vt:lpstr>Imbunatațiri ulterioare</vt:lpstr>
      <vt:lpstr>Întrebări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cancerului de piele în imagini digitale</dc:title>
  <dc:creator>Home</dc:creator>
  <cp:lastModifiedBy>Home</cp:lastModifiedBy>
  <cp:revision>161</cp:revision>
  <dcterms:created xsi:type="dcterms:W3CDTF">2020-06-24T22:58:22Z</dcterms:created>
  <dcterms:modified xsi:type="dcterms:W3CDTF">2020-07-03T06:48:34Z</dcterms:modified>
</cp:coreProperties>
</file>