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1" r:id="rId4"/>
    <p:sldMasterId id="2147483709" r:id="rId5"/>
  </p:sldMasterIdLst>
  <p:notesMasterIdLst>
    <p:notesMasterId r:id="rId46"/>
  </p:notesMasterIdLst>
  <p:handoutMasterIdLst>
    <p:handoutMasterId r:id="rId47"/>
  </p:handoutMasterIdLst>
  <p:sldIdLst>
    <p:sldId id="263" r:id="rId6"/>
    <p:sldId id="288" r:id="rId7"/>
    <p:sldId id="264" r:id="rId8"/>
    <p:sldId id="357" r:id="rId9"/>
    <p:sldId id="371" r:id="rId10"/>
    <p:sldId id="405" r:id="rId11"/>
    <p:sldId id="461" r:id="rId12"/>
    <p:sldId id="462" r:id="rId13"/>
    <p:sldId id="438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2" r:id="rId23"/>
    <p:sldId id="475" r:id="rId24"/>
    <p:sldId id="439" r:id="rId25"/>
    <p:sldId id="473" r:id="rId26"/>
    <p:sldId id="474" r:id="rId27"/>
    <p:sldId id="471" r:id="rId28"/>
    <p:sldId id="477" r:id="rId29"/>
    <p:sldId id="478" r:id="rId30"/>
    <p:sldId id="479" r:id="rId31"/>
    <p:sldId id="483" r:id="rId32"/>
    <p:sldId id="481" r:id="rId33"/>
    <p:sldId id="484" r:id="rId34"/>
    <p:sldId id="482" r:id="rId35"/>
    <p:sldId id="485" r:id="rId36"/>
    <p:sldId id="486" r:id="rId37"/>
    <p:sldId id="489" r:id="rId38"/>
    <p:sldId id="487" r:id="rId39"/>
    <p:sldId id="491" r:id="rId40"/>
    <p:sldId id="490" r:id="rId41"/>
    <p:sldId id="488" r:id="rId42"/>
    <p:sldId id="492" r:id="rId43"/>
    <p:sldId id="347" r:id="rId44"/>
    <p:sldId id="460" r:id="rId45"/>
  </p:sldIdLst>
  <p:sldSz cx="9144000" cy="6858000" type="letter"/>
  <p:notesSz cx="7099300" cy="10234613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4"/>
    <p:restoredTop sz="89400" autoAdjust="0"/>
  </p:normalViewPr>
  <p:slideViewPr>
    <p:cSldViewPr>
      <p:cViewPr>
        <p:scale>
          <a:sx n="116" d="100"/>
          <a:sy n="116" d="100"/>
        </p:scale>
        <p:origin x="13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7" d="100"/>
        <a:sy n="15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152797" y="9748944"/>
            <a:ext cx="827603" cy="2749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99" tIns="46988" rIns="92299" bIns="46988">
            <a:spAutoFit/>
          </a:bodyPr>
          <a:lstStyle/>
          <a:p>
            <a:pPr algn="ctr" defTabSz="917575" eaLnBrk="0" hangingPunct="0">
              <a:lnSpc>
                <a:spcPct val="90000"/>
              </a:lnSpc>
            </a:pPr>
            <a:r>
              <a:rPr lang="en-AU" sz="1300"/>
              <a:t>Page </a:t>
            </a:r>
            <a:fld id="{CBF12E77-C345-4CC2-BCB5-0148762EA37F}" type="slidenum">
              <a:rPr lang="en-AU" sz="1300"/>
              <a:pPr algn="ctr" defTabSz="917575" eaLnBrk="0" hangingPunct="0">
                <a:lnSpc>
                  <a:spcPct val="90000"/>
                </a:lnSpc>
              </a:pPr>
              <a:t>‹#›</a:t>
            </a:fld>
            <a:endParaRPr lang="en-AU" sz="1300"/>
          </a:p>
        </p:txBody>
      </p:sp>
    </p:spTree>
    <p:extLst>
      <p:ext uri="{BB962C8B-B14F-4D97-AF65-F5344CB8AC3E}">
        <p14:creationId xmlns:p14="http://schemas.microsoft.com/office/powerpoint/2010/main" val="1683510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152797" y="9748944"/>
            <a:ext cx="827603" cy="2749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299" tIns="46988" rIns="92299" bIns="46988">
            <a:spAutoFit/>
          </a:bodyPr>
          <a:lstStyle/>
          <a:p>
            <a:pPr algn="ctr" defTabSz="917575" eaLnBrk="0" hangingPunct="0">
              <a:lnSpc>
                <a:spcPct val="90000"/>
              </a:lnSpc>
            </a:pPr>
            <a:r>
              <a:rPr lang="en-AU" sz="1300"/>
              <a:t>Page </a:t>
            </a:r>
            <a:fld id="{B087263E-E251-46E5-B004-E46352BEF8C1}" type="slidenum">
              <a:rPr lang="en-AU" sz="1300"/>
              <a:pPr algn="ctr" defTabSz="917575" eaLnBrk="0" hangingPunct="0">
                <a:lnSpc>
                  <a:spcPct val="90000"/>
                </a:lnSpc>
              </a:pPr>
              <a:t>‹#›</a:t>
            </a:fld>
            <a:endParaRPr lang="en-AU" sz="1300"/>
          </a:p>
        </p:txBody>
      </p:sp>
      <p:sp>
        <p:nvSpPr>
          <p:cNvPr id="2048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1713" y="774700"/>
            <a:ext cx="5095875" cy="382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957" y="4861781"/>
            <a:ext cx="5207386" cy="46045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55" tIns="46988" rIns="95655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Body Text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9657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796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6021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5136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6240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1915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4449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02812" y="10364410"/>
            <a:ext cx="2986960" cy="5454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8953" indent="-295751"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3005" indent="-236601"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6207" indent="-236601"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9409" indent="-236601"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02611" indent="-236601" eaLnBrk="0" fontAlgn="base" hangingPunct="0">
              <a:spcBef>
                <a:spcPct val="0"/>
              </a:spcBef>
              <a:spcAft>
                <a:spcPct val="0"/>
              </a:spcAft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5813" indent="-236601" eaLnBrk="0" fontAlgn="base" hangingPunct="0">
              <a:spcBef>
                <a:spcPct val="0"/>
              </a:spcBef>
              <a:spcAft>
                <a:spcPct val="0"/>
              </a:spcAft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9015" indent="-236601" eaLnBrk="0" fontAlgn="base" hangingPunct="0">
              <a:spcBef>
                <a:spcPct val="0"/>
              </a:spcBef>
              <a:spcAft>
                <a:spcPct val="0"/>
              </a:spcAft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2217" indent="-236601" eaLnBrk="0" fontAlgn="base" hangingPunct="0">
              <a:spcBef>
                <a:spcPct val="0"/>
              </a:spcBef>
              <a:spcAft>
                <a:spcPct val="0"/>
              </a:spcAft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D18C26-CC2A-4C4F-ACFE-9D1F6A167E82}" type="slidenum"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251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2710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7646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8640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969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819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02812" y="10364410"/>
            <a:ext cx="2986960" cy="5454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8953" indent="-295751"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3005" indent="-236601"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6207" indent="-236601"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9409" indent="-236601"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02611" indent="-236601" eaLnBrk="0" fontAlgn="base" hangingPunct="0">
              <a:spcBef>
                <a:spcPct val="0"/>
              </a:spcBef>
              <a:spcAft>
                <a:spcPct val="0"/>
              </a:spcAft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5813" indent="-236601" eaLnBrk="0" fontAlgn="base" hangingPunct="0">
              <a:spcBef>
                <a:spcPct val="0"/>
              </a:spcBef>
              <a:spcAft>
                <a:spcPct val="0"/>
              </a:spcAft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9015" indent="-236601" eaLnBrk="0" fontAlgn="base" hangingPunct="0">
              <a:spcBef>
                <a:spcPct val="0"/>
              </a:spcBef>
              <a:spcAft>
                <a:spcPct val="0"/>
              </a:spcAft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2217" indent="-236601" eaLnBrk="0" fontAlgn="base" hangingPunct="0">
              <a:spcBef>
                <a:spcPct val="0"/>
              </a:spcBef>
              <a:spcAft>
                <a:spcPct val="0"/>
              </a:spcAft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D18C26-CC2A-4C4F-ACFE-9D1F6A167E82}" type="slidenum"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04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9082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820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3019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319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550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02812" y="10364410"/>
            <a:ext cx="2986960" cy="54540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68953" indent="-295751"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3005" indent="-236601"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6207" indent="-236601"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29409" indent="-236601"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02611" indent="-236601" eaLnBrk="0" fontAlgn="base" hangingPunct="0">
              <a:spcBef>
                <a:spcPct val="0"/>
              </a:spcBef>
              <a:spcAft>
                <a:spcPct val="0"/>
              </a:spcAft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75813" indent="-236601" eaLnBrk="0" fontAlgn="base" hangingPunct="0">
              <a:spcBef>
                <a:spcPct val="0"/>
              </a:spcBef>
              <a:spcAft>
                <a:spcPct val="0"/>
              </a:spcAft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9015" indent="-236601" eaLnBrk="0" fontAlgn="base" hangingPunct="0">
              <a:spcBef>
                <a:spcPct val="0"/>
              </a:spcBef>
              <a:spcAft>
                <a:spcPct val="0"/>
              </a:spcAft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22217" indent="-236601" eaLnBrk="0" fontAlgn="base" hangingPunct="0">
              <a:spcBef>
                <a:spcPct val="0"/>
              </a:spcBef>
              <a:spcAft>
                <a:spcPct val="0"/>
              </a:spcAft>
              <a:defRPr sz="17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D18C26-CC2A-4C4F-ACFE-9D1F6A167E82}" type="slidenum">
              <a:rPr lang="en-US" altLang="en-US" sz="1000" b="0">
                <a:solidFill>
                  <a:srgbClr val="000000"/>
                </a:solidFill>
              </a:rPr>
              <a:pPr/>
              <a:t>4</a:t>
            </a:fld>
            <a:endParaRPr lang="en-US" altLang="en-US" sz="10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06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838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7921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2560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4009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8207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755650"/>
            <a:ext cx="2160587" cy="584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55650"/>
            <a:ext cx="6329363" cy="584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855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75925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572500" y="6211888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defRPr/>
            </a:pPr>
            <a:fld id="{B82B6BE3-F690-4EEE-A6D5-9FB399993ADD}" type="slidenum">
              <a:rPr lang="en-US" altLang="en-US" smtClean="0">
                <a:solidFill>
                  <a:srgbClr val="000000"/>
                </a:solidFill>
                <a:cs typeface="+mn-cs"/>
              </a:rPr>
              <a:pPr eaLnBrk="0" hangingPunct="0"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220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0160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2887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6701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26020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08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572500" y="6211888"/>
            <a:ext cx="571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fld id="{A009363F-BA5C-4B88-B337-343ECB3543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4303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80017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6538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755650"/>
            <a:ext cx="2160587" cy="584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755650"/>
            <a:ext cx="6329363" cy="584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509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244975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swirl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6357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1030" name="Picture 13" descr="ECU_AUS_logo_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107950" y="377825"/>
            <a:ext cx="53832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>
                <a:solidFill>
                  <a:srgbClr val="666666"/>
                </a:solidFill>
                <a:latin typeface="Arial Narrow" pitchFamily="-65" charset="0"/>
              </a:rPr>
              <a:t>School of Science</a:t>
            </a: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AU" sz="1600" b="1" dirty="0">
                <a:solidFill>
                  <a:srgbClr val="666666"/>
                </a:solidFill>
                <a:latin typeface="Arial Narrow" pitchFamily="-65" charset="0"/>
              </a:rPr>
              <a:t>Edith Cowan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/>
          <a:ea typeface="ＭＳ Ｐゴシック" pitchFamily="-65" charset="-128"/>
          <a:cs typeface="ＭＳ Ｐゴシック" pitchFamily="-65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swirl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7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16113"/>
            <a:ext cx="864235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0" y="736600"/>
            <a:ext cx="9144000" cy="1079500"/>
          </a:xfrm>
          <a:prstGeom prst="rect">
            <a:avLst/>
          </a:prstGeom>
          <a:solidFill>
            <a:srgbClr val="004B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defRPr/>
            </a:pPr>
            <a:endParaRPr lang="en-US" alt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55650"/>
            <a:ext cx="86423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pic>
        <p:nvPicPr>
          <p:cNvPr id="1030" name="Picture 13" descr="ECU_AUS_logo_C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0"/>
            <a:ext cx="97948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17"/>
          <p:cNvSpPr txBox="1">
            <a:spLocks noChangeArrowheads="1"/>
          </p:cNvSpPr>
          <p:nvPr/>
        </p:nvSpPr>
        <p:spPr bwMode="auto">
          <a:xfrm>
            <a:off x="107950" y="377825"/>
            <a:ext cx="53832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US" altLang="en-US" sz="1200" dirty="0">
                <a:solidFill>
                  <a:srgbClr val="666666"/>
                </a:solidFill>
                <a:latin typeface="Arial Narrow" panose="020B0606020202030204" pitchFamily="34" charset="0"/>
                <a:cs typeface="+mn-cs"/>
              </a:rPr>
              <a:t>School of Science</a:t>
            </a:r>
          </a:p>
        </p:txBody>
      </p:sp>
      <p:sp>
        <p:nvSpPr>
          <p:cNvPr id="1032" name="Text Box 19"/>
          <p:cNvSpPr txBox="1">
            <a:spLocks noChangeArrowheads="1"/>
          </p:cNvSpPr>
          <p:nvPr/>
        </p:nvSpPr>
        <p:spPr bwMode="auto">
          <a:xfrm>
            <a:off x="107950" y="115888"/>
            <a:ext cx="5383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spcBef>
                <a:spcPct val="50000"/>
              </a:spcBef>
              <a:defRPr/>
            </a:pPr>
            <a:r>
              <a:rPr lang="en-AU" altLang="en-US" dirty="0">
                <a:solidFill>
                  <a:srgbClr val="666666"/>
                </a:solidFill>
                <a:latin typeface="Arial Narrow" panose="020B0606020202030204" pitchFamily="34" charset="0"/>
                <a:cs typeface="+mn-cs"/>
              </a:rPr>
              <a:t>Edith Cowan University</a:t>
            </a:r>
          </a:p>
        </p:txBody>
      </p:sp>
      <p:sp>
        <p:nvSpPr>
          <p:cNvPr id="1033" name="Line 8"/>
          <p:cNvSpPr>
            <a:spLocks noChangeShapeType="1"/>
          </p:cNvSpPr>
          <p:nvPr userDrawn="1"/>
        </p:nvSpPr>
        <p:spPr bwMode="auto">
          <a:xfrm>
            <a:off x="685800" y="1905000"/>
            <a:ext cx="7772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AU" sz="1600" b="1" i="1">
              <a:solidFill>
                <a:srgbClr val="000000"/>
              </a:solidFill>
              <a:latin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02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/>
          <a:ea typeface="ＭＳ Ｐゴシック" pitchFamily="-65" charset="-128"/>
          <a:cs typeface="ＭＳ Ｐゴシック" pitchFamily="-65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 Narrow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gi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tldp.org/HOWTO/Bash-Prog-Intro-HOWTO-8.html" TargetMode="External"/><Relationship Id="rId4" Type="http://schemas.openxmlformats.org/officeDocument/2006/relationships/hyperlink" Target="https://likegeeks.com/bash-functio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ldp.org/LDP/abs/html/function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dirty="0">
                <a:latin typeface="Arial Narrow" pitchFamily="-65" charset="0"/>
              </a:rPr>
              <a:t>CSI1241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33212"/>
            <a:ext cx="6400800" cy="1752600"/>
          </a:xfrm>
        </p:spPr>
        <p:txBody>
          <a:bodyPr/>
          <a:lstStyle/>
          <a:p>
            <a:pPr eaLnBrk="1" hangingPunct="1"/>
            <a:r>
              <a:rPr lang="en-AU" sz="3600" dirty="0">
                <a:ea typeface="ＭＳ Ｐゴシック"/>
              </a:rPr>
              <a:t>Module 6</a:t>
            </a:r>
            <a:endParaRPr lang="en-AU" sz="3600" dirty="0"/>
          </a:p>
          <a:p>
            <a:endParaRPr lang="en-AU" sz="3600" dirty="0">
              <a:ea typeface="ＭＳ Ｐゴシック"/>
            </a:endParaRPr>
          </a:p>
          <a:p>
            <a:r>
              <a:rPr lang="en-AU" sz="3600" dirty="0">
                <a:ea typeface="ＭＳ Ｐゴシック"/>
              </a:rPr>
              <a:t>Functions</a:t>
            </a:r>
            <a:endParaRPr lang="en-AU" sz="3600" dirty="0"/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1884571" y="946576"/>
            <a:ext cx="5209761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t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 Narrow"/>
                <a:cs typeface="Arial"/>
              </a:rPr>
              <a:t>CSI6203 Scripting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C8394B-C83F-46B0-8230-F716EA4770C6}"/>
              </a:ext>
            </a:extLst>
          </p:cNvPr>
          <p:cNvSpPr txBox="1"/>
          <p:nvPr/>
        </p:nvSpPr>
        <p:spPr>
          <a:xfrm>
            <a:off x="324223" y="755650"/>
            <a:ext cx="8568952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8000"/>
                </a:solidFill>
                <a:latin typeface="Consolas" panose="020B0609020204030204" pitchFamily="49" charset="0"/>
              </a:rPr>
              <a:t>#!/bin/bash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colour_green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    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-e -n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"Green Text: \033[32m"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A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colour_reset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    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-n -e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"\033[0m"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some normal text"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colour_green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some green text"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colour_reset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"back to normal"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="" xmlns:a16="http://schemas.microsoft.com/office/drawing/2014/main" id="{88B67DD0-DA0A-42E7-8F59-EF21916EF141}"/>
              </a:ext>
            </a:extLst>
          </p:cNvPr>
          <p:cNvSpPr/>
          <p:nvPr/>
        </p:nvSpPr>
        <p:spPr>
          <a:xfrm>
            <a:off x="2952515" y="1158247"/>
            <a:ext cx="1656184" cy="360040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EE0190F-DDC3-4559-9081-1D1C5378C408}"/>
              </a:ext>
            </a:extLst>
          </p:cNvPr>
          <p:cNvSpPr txBox="1"/>
          <p:nvPr/>
        </p:nvSpPr>
        <p:spPr>
          <a:xfrm>
            <a:off x="4660586" y="1115129"/>
            <a:ext cx="430598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300" dirty="0"/>
              <a:t>Create the function for later use</a:t>
            </a:r>
          </a:p>
        </p:txBody>
      </p:sp>
    </p:spTree>
    <p:extLst>
      <p:ext uri="{BB962C8B-B14F-4D97-AF65-F5344CB8AC3E}">
        <p14:creationId xmlns:p14="http://schemas.microsoft.com/office/powerpoint/2010/main" val="12175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C8394B-C83F-46B0-8230-F716EA4770C6}"/>
              </a:ext>
            </a:extLst>
          </p:cNvPr>
          <p:cNvSpPr txBox="1"/>
          <p:nvPr/>
        </p:nvSpPr>
        <p:spPr>
          <a:xfrm>
            <a:off x="324223" y="755650"/>
            <a:ext cx="8568952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8000"/>
                </a:solidFill>
                <a:latin typeface="Consolas" panose="020B0609020204030204" pitchFamily="49" charset="0"/>
              </a:rPr>
              <a:t>#!/bin/bash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colour_green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    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-e -n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"Green Text: \033[32m"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A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colour_reset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    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-n -e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"\033[0m"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some normal text"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colour_green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some green text"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colour_reset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"back to normal"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="" xmlns:a16="http://schemas.microsoft.com/office/drawing/2014/main" id="{88B67DD0-DA0A-42E7-8F59-EF21916EF141}"/>
              </a:ext>
            </a:extLst>
          </p:cNvPr>
          <p:cNvSpPr/>
          <p:nvPr/>
        </p:nvSpPr>
        <p:spPr>
          <a:xfrm>
            <a:off x="2863929" y="3025842"/>
            <a:ext cx="1656184" cy="360040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EE0190F-DDC3-4559-9081-1D1C5378C408}"/>
              </a:ext>
            </a:extLst>
          </p:cNvPr>
          <p:cNvSpPr txBox="1"/>
          <p:nvPr/>
        </p:nvSpPr>
        <p:spPr>
          <a:xfrm>
            <a:off x="4572000" y="2982724"/>
            <a:ext cx="430598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300" dirty="0"/>
              <a:t>Create the function for later use</a:t>
            </a:r>
          </a:p>
        </p:txBody>
      </p:sp>
    </p:spTree>
    <p:extLst>
      <p:ext uri="{BB962C8B-B14F-4D97-AF65-F5344CB8AC3E}">
        <p14:creationId xmlns:p14="http://schemas.microsoft.com/office/powerpoint/2010/main" val="10909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C8394B-C83F-46B0-8230-F716EA4770C6}"/>
              </a:ext>
            </a:extLst>
          </p:cNvPr>
          <p:cNvSpPr txBox="1"/>
          <p:nvPr/>
        </p:nvSpPr>
        <p:spPr>
          <a:xfrm>
            <a:off x="324223" y="755650"/>
            <a:ext cx="8568952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8000"/>
                </a:solidFill>
                <a:latin typeface="Consolas" panose="020B0609020204030204" pitchFamily="49" charset="0"/>
              </a:rPr>
              <a:t>#!/bin/bash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colour_green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    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-e -n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"Green Text: \033[32m"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A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colour_reset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    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-n -e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"\033[0m"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some normal text"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colour_green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some green text"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colour_reset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"back to normal"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="" xmlns:a16="http://schemas.microsoft.com/office/drawing/2014/main" id="{88B67DD0-DA0A-42E7-8F59-EF21916EF141}"/>
              </a:ext>
            </a:extLst>
          </p:cNvPr>
          <p:cNvSpPr/>
          <p:nvPr/>
        </p:nvSpPr>
        <p:spPr>
          <a:xfrm>
            <a:off x="5744249" y="4768262"/>
            <a:ext cx="1656184" cy="360040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EE0190F-DDC3-4559-9081-1D1C5378C408}"/>
              </a:ext>
            </a:extLst>
          </p:cNvPr>
          <p:cNvSpPr txBox="1"/>
          <p:nvPr/>
        </p:nvSpPr>
        <p:spPr>
          <a:xfrm>
            <a:off x="7452320" y="4725144"/>
            <a:ext cx="134684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300" dirty="0"/>
              <a:t>Print text</a:t>
            </a:r>
          </a:p>
        </p:txBody>
      </p:sp>
    </p:spTree>
    <p:extLst>
      <p:ext uri="{BB962C8B-B14F-4D97-AF65-F5344CB8AC3E}">
        <p14:creationId xmlns:p14="http://schemas.microsoft.com/office/powerpoint/2010/main" val="25833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C8394B-C83F-46B0-8230-F716EA4770C6}"/>
              </a:ext>
            </a:extLst>
          </p:cNvPr>
          <p:cNvSpPr txBox="1"/>
          <p:nvPr/>
        </p:nvSpPr>
        <p:spPr>
          <a:xfrm>
            <a:off x="324223" y="755650"/>
            <a:ext cx="8568952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8000"/>
                </a:solidFill>
                <a:latin typeface="Consolas" panose="020B0609020204030204" pitchFamily="49" charset="0"/>
              </a:rPr>
              <a:t>#!/bin/bash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colour_green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    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-e -n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"Green Text: \033[32m"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A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colour_reset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    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-n -e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"\033[0m"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some normal text"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colour_green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some green text"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colour_reset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"back to normal"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="" xmlns:a16="http://schemas.microsoft.com/office/drawing/2014/main" id="{88B67DD0-DA0A-42E7-8F59-EF21916EF141}"/>
              </a:ext>
            </a:extLst>
          </p:cNvPr>
          <p:cNvSpPr/>
          <p:nvPr/>
        </p:nvSpPr>
        <p:spPr>
          <a:xfrm>
            <a:off x="2503889" y="5176902"/>
            <a:ext cx="1656184" cy="360040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EE0190F-DDC3-4559-9081-1D1C5378C408}"/>
              </a:ext>
            </a:extLst>
          </p:cNvPr>
          <p:cNvSpPr txBox="1"/>
          <p:nvPr/>
        </p:nvSpPr>
        <p:spPr>
          <a:xfrm>
            <a:off x="4120375" y="5119987"/>
            <a:ext cx="484619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300" dirty="0"/>
              <a:t>Execute the “</a:t>
            </a:r>
            <a:r>
              <a:rPr lang="en-AU" sz="2300" dirty="0" err="1"/>
              <a:t>colour_green</a:t>
            </a:r>
            <a:r>
              <a:rPr lang="en-AU" sz="2300" dirty="0"/>
              <a:t>” function</a:t>
            </a:r>
          </a:p>
        </p:txBody>
      </p:sp>
    </p:spTree>
    <p:extLst>
      <p:ext uri="{BB962C8B-B14F-4D97-AF65-F5344CB8AC3E}">
        <p14:creationId xmlns:p14="http://schemas.microsoft.com/office/powerpoint/2010/main" val="134339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C8394B-C83F-46B0-8230-F716EA4770C6}"/>
              </a:ext>
            </a:extLst>
          </p:cNvPr>
          <p:cNvSpPr txBox="1"/>
          <p:nvPr/>
        </p:nvSpPr>
        <p:spPr>
          <a:xfrm>
            <a:off x="324223" y="755650"/>
            <a:ext cx="8568952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8000"/>
                </a:solidFill>
                <a:latin typeface="Consolas" panose="020B0609020204030204" pitchFamily="49" charset="0"/>
              </a:rPr>
              <a:t>#!/bin/bash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colour_green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    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-e -n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"Green Text: \033[32m"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A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colour_reset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    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-n -e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"\033[0m"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some normal text"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colour_green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some green text"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colour_reset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"back to normal"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="" xmlns:a16="http://schemas.microsoft.com/office/drawing/2014/main" id="{A107CEAB-2C35-405D-8AE0-7F931C1EAE0F}"/>
              </a:ext>
            </a:extLst>
          </p:cNvPr>
          <p:cNvSpPr/>
          <p:nvPr/>
        </p:nvSpPr>
        <p:spPr>
          <a:xfrm>
            <a:off x="6732240" y="1871934"/>
            <a:ext cx="1656184" cy="360040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Arrow: Bent-Up 13">
            <a:extLst>
              <a:ext uri="{FF2B5EF4-FFF2-40B4-BE49-F238E27FC236}">
                <a16:creationId xmlns="" xmlns:a16="http://schemas.microsoft.com/office/drawing/2014/main" id="{BCF6348F-5D63-4393-8B72-D3A574D643CD}"/>
              </a:ext>
            </a:extLst>
          </p:cNvPr>
          <p:cNvSpPr/>
          <p:nvPr/>
        </p:nvSpPr>
        <p:spPr>
          <a:xfrm>
            <a:off x="2483768" y="2231974"/>
            <a:ext cx="5544616" cy="3213251"/>
          </a:xfrm>
          <a:prstGeom prst="bentUpArrow">
            <a:avLst>
              <a:gd name="adj1" fmla="val 4633"/>
              <a:gd name="adj2" fmla="val 7564"/>
              <a:gd name="adj3" fmla="val 196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8BA8B66-E142-4D13-AF16-3BA0DFD85321}"/>
              </a:ext>
            </a:extLst>
          </p:cNvPr>
          <p:cNvSpPr txBox="1"/>
          <p:nvPr/>
        </p:nvSpPr>
        <p:spPr>
          <a:xfrm>
            <a:off x="5516695" y="1256175"/>
            <a:ext cx="322716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300" dirty="0"/>
              <a:t>Print green colour code</a:t>
            </a:r>
          </a:p>
        </p:txBody>
      </p:sp>
    </p:spTree>
    <p:extLst>
      <p:ext uri="{BB962C8B-B14F-4D97-AF65-F5344CB8AC3E}">
        <p14:creationId xmlns:p14="http://schemas.microsoft.com/office/powerpoint/2010/main" val="197444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C8394B-C83F-46B0-8230-F716EA4770C6}"/>
              </a:ext>
            </a:extLst>
          </p:cNvPr>
          <p:cNvSpPr txBox="1"/>
          <p:nvPr/>
        </p:nvSpPr>
        <p:spPr>
          <a:xfrm>
            <a:off x="324223" y="755650"/>
            <a:ext cx="8568952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8000"/>
                </a:solidFill>
                <a:latin typeface="Consolas" panose="020B0609020204030204" pitchFamily="49" charset="0"/>
              </a:rPr>
              <a:t>#!/bin/bash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colour_green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    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-e -n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"Green Text: \033[32m"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A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colour_reset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    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-n -e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"\033[0m"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some normal text"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colour_green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some green text"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colour_reset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"back to normal"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="" xmlns:a16="http://schemas.microsoft.com/office/drawing/2014/main" id="{88B67DD0-DA0A-42E7-8F59-EF21916EF141}"/>
              </a:ext>
            </a:extLst>
          </p:cNvPr>
          <p:cNvSpPr/>
          <p:nvPr/>
        </p:nvSpPr>
        <p:spPr>
          <a:xfrm>
            <a:off x="5475794" y="5502139"/>
            <a:ext cx="1656184" cy="360040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EE0190F-DDC3-4559-9081-1D1C5378C408}"/>
              </a:ext>
            </a:extLst>
          </p:cNvPr>
          <p:cNvSpPr txBox="1"/>
          <p:nvPr/>
        </p:nvSpPr>
        <p:spPr>
          <a:xfrm>
            <a:off x="7092280" y="5445224"/>
            <a:ext cx="134684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300" dirty="0"/>
              <a:t>Print text</a:t>
            </a:r>
          </a:p>
        </p:txBody>
      </p:sp>
    </p:spTree>
    <p:extLst>
      <p:ext uri="{BB962C8B-B14F-4D97-AF65-F5344CB8AC3E}">
        <p14:creationId xmlns:p14="http://schemas.microsoft.com/office/powerpoint/2010/main" val="345301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C8394B-C83F-46B0-8230-F716EA4770C6}"/>
              </a:ext>
            </a:extLst>
          </p:cNvPr>
          <p:cNvSpPr txBox="1"/>
          <p:nvPr/>
        </p:nvSpPr>
        <p:spPr>
          <a:xfrm>
            <a:off x="324223" y="755650"/>
            <a:ext cx="8568952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8000"/>
                </a:solidFill>
                <a:latin typeface="Consolas" panose="020B0609020204030204" pitchFamily="49" charset="0"/>
              </a:rPr>
              <a:t>#!/bin/bash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colour_green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    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-e -n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"Green Text: \033[32m"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A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colour_reset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    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-n -e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"\033[0m"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some normal text"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colour_green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some green text"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colour_reset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"back to normal"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Left 1">
            <a:extLst>
              <a:ext uri="{FF2B5EF4-FFF2-40B4-BE49-F238E27FC236}">
                <a16:creationId xmlns="" xmlns:a16="http://schemas.microsoft.com/office/drawing/2014/main" id="{88B67DD0-DA0A-42E7-8F59-EF21916EF141}"/>
              </a:ext>
            </a:extLst>
          </p:cNvPr>
          <p:cNvSpPr/>
          <p:nvPr/>
        </p:nvSpPr>
        <p:spPr>
          <a:xfrm>
            <a:off x="2480934" y="5922330"/>
            <a:ext cx="1656184" cy="360040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EE0190F-DDC3-4559-9081-1D1C5378C408}"/>
              </a:ext>
            </a:extLst>
          </p:cNvPr>
          <p:cNvSpPr txBox="1"/>
          <p:nvPr/>
        </p:nvSpPr>
        <p:spPr>
          <a:xfrm>
            <a:off x="4097420" y="5865415"/>
            <a:ext cx="474841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300" dirty="0"/>
              <a:t>Execute the “</a:t>
            </a:r>
            <a:r>
              <a:rPr lang="en-AU" sz="2300" dirty="0" err="1"/>
              <a:t>colour_reset</a:t>
            </a:r>
            <a:r>
              <a:rPr lang="en-AU" sz="2300" dirty="0"/>
              <a:t>” function</a:t>
            </a:r>
          </a:p>
        </p:txBody>
      </p:sp>
    </p:spTree>
    <p:extLst>
      <p:ext uri="{BB962C8B-B14F-4D97-AF65-F5344CB8AC3E}">
        <p14:creationId xmlns:p14="http://schemas.microsoft.com/office/powerpoint/2010/main" val="13792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C8394B-C83F-46B0-8230-F716EA4770C6}"/>
              </a:ext>
            </a:extLst>
          </p:cNvPr>
          <p:cNvSpPr txBox="1"/>
          <p:nvPr/>
        </p:nvSpPr>
        <p:spPr>
          <a:xfrm>
            <a:off x="324223" y="755650"/>
            <a:ext cx="8568952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8000"/>
                </a:solidFill>
                <a:latin typeface="Consolas" panose="020B0609020204030204" pitchFamily="49" charset="0"/>
              </a:rPr>
              <a:t>#!/bin/bash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colour_green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    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-e -n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"Green Text: \033[32m"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A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colour_reset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    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-n -e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"\033[0m"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some normal text"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colour_green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some green text"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colour_reset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"back to normal"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Arrow: Left 10">
            <a:extLst>
              <a:ext uri="{FF2B5EF4-FFF2-40B4-BE49-F238E27FC236}">
                <a16:creationId xmlns="" xmlns:a16="http://schemas.microsoft.com/office/drawing/2014/main" id="{A107CEAB-2C35-405D-8AE0-7F931C1EAE0F}"/>
              </a:ext>
            </a:extLst>
          </p:cNvPr>
          <p:cNvSpPr/>
          <p:nvPr/>
        </p:nvSpPr>
        <p:spPr>
          <a:xfrm>
            <a:off x="5724128" y="3766672"/>
            <a:ext cx="1656184" cy="360040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Arrow: Bent-Up 13">
            <a:extLst>
              <a:ext uri="{FF2B5EF4-FFF2-40B4-BE49-F238E27FC236}">
                <a16:creationId xmlns="" xmlns:a16="http://schemas.microsoft.com/office/drawing/2014/main" id="{BCF6348F-5D63-4393-8B72-D3A574D643CD}"/>
              </a:ext>
            </a:extLst>
          </p:cNvPr>
          <p:cNvSpPr/>
          <p:nvPr/>
        </p:nvSpPr>
        <p:spPr>
          <a:xfrm>
            <a:off x="2475177" y="4096882"/>
            <a:ext cx="5337184" cy="2081007"/>
          </a:xfrm>
          <a:prstGeom prst="bentUpArrow">
            <a:avLst>
              <a:gd name="adj1" fmla="val 6483"/>
              <a:gd name="adj2" fmla="val 10935"/>
              <a:gd name="adj3" fmla="val 279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8BA8B66-E142-4D13-AF16-3BA0DFD85321}"/>
              </a:ext>
            </a:extLst>
          </p:cNvPr>
          <p:cNvSpPr txBox="1"/>
          <p:nvPr/>
        </p:nvSpPr>
        <p:spPr>
          <a:xfrm>
            <a:off x="5251779" y="3205862"/>
            <a:ext cx="312938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300" dirty="0"/>
              <a:t>Print reset colour code</a:t>
            </a:r>
          </a:p>
        </p:txBody>
      </p:sp>
    </p:spTree>
    <p:extLst>
      <p:ext uri="{BB962C8B-B14F-4D97-AF65-F5344CB8AC3E}">
        <p14:creationId xmlns:p14="http://schemas.microsoft.com/office/powerpoint/2010/main" val="398464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755650"/>
            <a:ext cx="8642350" cy="1000125"/>
          </a:xfrm>
        </p:spPr>
        <p:txBody>
          <a:bodyPr/>
          <a:lstStyle/>
          <a:p>
            <a:r>
              <a:rPr lang="en-AU" dirty="0"/>
              <a:t>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C8394B-C83F-46B0-8230-F716EA4770C6}"/>
              </a:ext>
            </a:extLst>
          </p:cNvPr>
          <p:cNvSpPr txBox="1"/>
          <p:nvPr/>
        </p:nvSpPr>
        <p:spPr>
          <a:xfrm>
            <a:off x="324223" y="2981388"/>
            <a:ext cx="856895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this is some normal text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Green Text: </a:t>
            </a:r>
            <a:r>
              <a:rPr lang="en-GB" sz="2400" dirty="0">
                <a:solidFill>
                  <a:srgbClr val="00B050"/>
                </a:solidFill>
                <a:latin typeface="Consolas" panose="020B0609020204030204" pitchFamily="49" charset="0"/>
              </a:rPr>
              <a:t>this is some green text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back to normal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0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1056495" y="2956034"/>
            <a:ext cx="7344816" cy="187325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AU" sz="4000" dirty="0"/>
              <a:t>Function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dirty="0">
                <a:latin typeface="Arial Narrow" panose="020B0606020202030204" pitchFamily="34" charset="0"/>
                <a:ea typeface="ＭＳ Ｐゴシック" panose="020B0600070205080204" pitchFamily="34" charset="-128"/>
              </a:rPr>
              <a:t>Contents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/>
              <a:t>Introducing functions and abstraction</a:t>
            </a:r>
          </a:p>
          <a:p>
            <a:pPr eaLnBrk="1" hangingPunct="1"/>
            <a:r>
              <a:rPr lang="en-AU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 parameters</a:t>
            </a:r>
          </a:p>
          <a:p>
            <a:pPr eaLnBrk="1" hangingPunct="1"/>
            <a:r>
              <a:rPr lang="en-AU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Returning values from function</a:t>
            </a:r>
          </a:p>
          <a:p>
            <a:pPr eaLnBrk="1" hangingPunct="1"/>
            <a:r>
              <a:rPr lang="en-AU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Variable scope</a:t>
            </a:r>
          </a:p>
          <a:p>
            <a:pPr eaLnBrk="1" hangingPunct="1"/>
            <a:r>
              <a:rPr lang="en-AU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Command Substitution</a:t>
            </a:r>
          </a:p>
          <a:p>
            <a:pPr eaLnBrk="1" hangingPunct="1"/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 Arguments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Functions can have arguments, just like scripts.</a:t>
            </a:r>
          </a:p>
          <a:p>
            <a:endParaRPr lang="en-AU" dirty="0"/>
          </a:p>
          <a:p>
            <a:r>
              <a:rPr lang="en-AU" dirty="0"/>
              <a:t>The $1, $2 etc. variables work the same way as they do in scripts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22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 Arguments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C8394B-C83F-46B0-8230-F716EA4770C6}"/>
              </a:ext>
            </a:extLst>
          </p:cNvPr>
          <p:cNvSpPr txBox="1"/>
          <p:nvPr/>
        </p:nvSpPr>
        <p:spPr>
          <a:xfrm>
            <a:off x="287524" y="2132856"/>
            <a:ext cx="8568952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#!/bin/bash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greet_name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795E26"/>
                </a:solidFill>
                <a:latin typeface="Consolas" panose="020B0609020204030204" pitchFamily="49" charset="0"/>
              </a:rPr>
              <a:t>    echo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</a:rPr>
              <a:t>$1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greet_name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"Geoff"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greet_name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"Sally"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greet_name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"Control"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37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 Arguments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916113"/>
            <a:ext cx="9036495" cy="4681537"/>
          </a:xfrm>
        </p:spPr>
        <p:txBody>
          <a:bodyPr>
            <a:normAutofit/>
          </a:bodyPr>
          <a:lstStyle/>
          <a:p>
            <a:r>
              <a:rPr lang="en-AU" dirty="0"/>
              <a:t>Output: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In many ways, functions can act as scripts within scripts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C8394B-C83F-46B0-8230-F716EA4770C6}"/>
              </a:ext>
            </a:extLst>
          </p:cNvPr>
          <p:cNvSpPr txBox="1"/>
          <p:nvPr/>
        </p:nvSpPr>
        <p:spPr>
          <a:xfrm>
            <a:off x="755576" y="2780928"/>
            <a:ext cx="76328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Hello Geoff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Hello Sally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Hello Control</a:t>
            </a:r>
          </a:p>
        </p:txBody>
      </p:sp>
    </p:spTree>
    <p:extLst>
      <p:ext uri="{BB962C8B-B14F-4D97-AF65-F5344CB8AC3E}">
        <p14:creationId xmlns:p14="http://schemas.microsoft.com/office/powerpoint/2010/main" val="313805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C8394B-C83F-46B0-8230-F716EA4770C6}"/>
              </a:ext>
            </a:extLst>
          </p:cNvPr>
          <p:cNvSpPr txBox="1"/>
          <p:nvPr/>
        </p:nvSpPr>
        <p:spPr>
          <a:xfrm>
            <a:off x="197514" y="243512"/>
            <a:ext cx="8748972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#!/bin/bash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greet_name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echo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$1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read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-p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"please type your name or q to quit: "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if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$REPLY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"q"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] ;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break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else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greet_name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$REPLY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fi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done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echo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"Goodbye!"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exit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</a:p>
        </p:txBody>
      </p:sp>
      <p:sp>
        <p:nvSpPr>
          <p:cNvPr id="7" name="Title 3">
            <a:extLst>
              <a:ext uri="{FF2B5EF4-FFF2-40B4-BE49-F238E27FC236}">
                <a16:creationId xmlns="" xmlns:a16="http://schemas.microsoft.com/office/drawing/2014/main" id="{ED030F14-A305-4E3F-805F-7DE426A36FD9}"/>
              </a:ext>
            </a:extLst>
          </p:cNvPr>
          <p:cNvSpPr txBox="1">
            <a:spLocks/>
          </p:cNvSpPr>
          <p:nvPr/>
        </p:nvSpPr>
        <p:spPr>
          <a:xfrm>
            <a:off x="179904" y="243512"/>
            <a:ext cx="8642350" cy="1000125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Narrow"/>
                <a:ea typeface="ＭＳ Ｐゴシック" pitchFamily="-65" charset="-128"/>
                <a:cs typeface="ＭＳ Ｐゴシック" pitchFamily="-65" charset="-128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Narrow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Narrow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Narrow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 Narrow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65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65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65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itchFamily="-65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ＭＳ Ｐゴシック" pitchFamily="-65" charset="-128"/>
              </a:rPr>
              <a:t>A more complex example</a:t>
            </a:r>
          </a:p>
        </p:txBody>
      </p:sp>
    </p:spTree>
    <p:extLst>
      <p:ext uri="{BB962C8B-B14F-4D97-AF65-F5344CB8AC3E}">
        <p14:creationId xmlns:p14="http://schemas.microsoft.com/office/powerpoint/2010/main" val="10748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755650"/>
            <a:ext cx="8642350" cy="1000125"/>
          </a:xfrm>
        </p:spPr>
        <p:txBody>
          <a:bodyPr/>
          <a:lstStyle/>
          <a:p>
            <a:r>
              <a:rPr lang="en-AU" dirty="0"/>
              <a:t>Output</a:t>
            </a: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="" xmlns:a16="http://schemas.microsoft.com/office/drawing/2014/main" id="{4ECD430E-16ED-439F-BE39-5BBA805E1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2132856"/>
            <a:ext cx="862806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1056495" y="2956034"/>
            <a:ext cx="7344816" cy="187325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AU" sz="4000" dirty="0"/>
              <a:t>Scope and Return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3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 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“Scope” refers to the parts of code where a variable can be used</a:t>
            </a:r>
          </a:p>
          <a:p>
            <a:endParaRPr lang="en-AU" dirty="0"/>
          </a:p>
          <a:p>
            <a:r>
              <a:rPr lang="en-AU" dirty="0"/>
              <a:t>A variable used before it has a value is considered to be “out of scope”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10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 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By default, variables are stored globally</a:t>
            </a:r>
          </a:p>
          <a:p>
            <a:endParaRPr lang="en-AU" dirty="0"/>
          </a:p>
          <a:p>
            <a:r>
              <a:rPr lang="en-AU" dirty="0"/>
              <a:t>This means any variable created in a function can be used anywhere in the script</a:t>
            </a:r>
          </a:p>
          <a:p>
            <a:endParaRPr lang="en-AU" dirty="0"/>
          </a:p>
          <a:p>
            <a:r>
              <a:rPr lang="en-AU" dirty="0"/>
              <a:t>This can lead to problems with large scripts that use the same variable name for different things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1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 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5" y="2179192"/>
            <a:ext cx="9036495" cy="4681537"/>
          </a:xfrm>
        </p:spPr>
        <p:txBody>
          <a:bodyPr>
            <a:normAutofit fontScale="92500" lnSpcReduction="10000"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The “word” variable here can be changed by the function, even if that is not intended behaviour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C8394B-C83F-46B0-8230-F716EA4770C6}"/>
              </a:ext>
            </a:extLst>
          </p:cNvPr>
          <p:cNvSpPr txBox="1"/>
          <p:nvPr/>
        </p:nvSpPr>
        <p:spPr>
          <a:xfrm>
            <a:off x="683568" y="1908531"/>
            <a:ext cx="7632848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#!/bin/bash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func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word=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"Toast"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word=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"Test"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</a:rPr>
              <a:t>$word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</a:rPr>
              <a:t>$word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60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5" y="2179192"/>
            <a:ext cx="9036495" cy="4681537"/>
          </a:xfrm>
        </p:spPr>
        <p:txBody>
          <a:bodyPr>
            <a:normAutofit fontScale="92500" lnSpcReduction="10000"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The “word” variable here can be changed by the function, even if that is not intended behaviour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C8394B-C83F-46B0-8230-F716EA4770C6}"/>
              </a:ext>
            </a:extLst>
          </p:cNvPr>
          <p:cNvSpPr txBox="1"/>
          <p:nvPr/>
        </p:nvSpPr>
        <p:spPr>
          <a:xfrm>
            <a:off x="809328" y="3013501"/>
            <a:ext cx="763284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</a:rPr>
              <a:t>Test</a:t>
            </a:r>
          </a:p>
          <a:p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</a:rPr>
              <a:t>Toast</a:t>
            </a:r>
          </a:p>
        </p:txBody>
      </p:sp>
    </p:spTree>
    <p:extLst>
      <p:ext uri="{BB962C8B-B14F-4D97-AF65-F5344CB8AC3E}">
        <p14:creationId xmlns:p14="http://schemas.microsoft.com/office/powerpoint/2010/main" val="58304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dirty="0">
                <a:latin typeface="Arial Narrow" panose="020B0606020202030204" pitchFamily="34" charset="0"/>
                <a:ea typeface="ＭＳ Ｐゴシック" panose="020B0600070205080204" pitchFamily="34" charset="-128"/>
              </a:rPr>
              <a:t>Learning Objectives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hangingPunct="1"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After finishing this module, you should be able to:</a:t>
            </a:r>
            <a:endParaRPr lang="en-US" dirty="0"/>
          </a:p>
          <a:p>
            <a:pPr eaLnBrk="1" fontAlgn="auto" hangingPunct="1">
              <a:buClr>
                <a:schemeClr val="accent6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/>
              </a:rPr>
              <a:t>Understand and execute scripts that use multiple functions</a:t>
            </a:r>
          </a:p>
          <a:p>
            <a:pPr eaLnBrk="1" fontAlgn="auto" hangingPunct="1">
              <a:buClr>
                <a:schemeClr val="accent6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/>
                <a:cs typeface="Arial"/>
              </a:rPr>
              <a:t>Send information into functions and retrieve results from functions</a:t>
            </a:r>
          </a:p>
          <a:p>
            <a:pPr eaLnBrk="1" fontAlgn="auto" hangingPunct="1">
              <a:buClr>
                <a:schemeClr val="accent6">
                  <a:lumMod val="75000"/>
                </a:schemeClr>
              </a:buClr>
              <a:buFont typeface="Arial"/>
              <a:buChar char="•"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/>
                <a:cs typeface="Arial"/>
              </a:rPr>
              <a:t>Use command substitution to solve problems</a:t>
            </a:r>
          </a:p>
          <a:p>
            <a:pPr lvl="1" eaLnBrk="1" fontAlgn="auto" hangingPunct="1">
              <a:buClr>
                <a:schemeClr val="accent6">
                  <a:lumMod val="75000"/>
                </a:schemeClr>
              </a:buClr>
              <a:buFont typeface="Arial"/>
              <a:buChar char="•"/>
              <a:defRPr/>
            </a:pPr>
            <a:endParaRPr lang="en-US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 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 better option is to use local variables inside functions.</a:t>
            </a:r>
          </a:p>
          <a:p>
            <a:r>
              <a:rPr lang="en-AU" dirty="0"/>
              <a:t>A local variable will only exist within the function and will go out of scope as soon as the function is finished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780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 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5" y="2179192"/>
            <a:ext cx="9036495" cy="4681537"/>
          </a:xfrm>
        </p:spPr>
        <p:txBody>
          <a:bodyPr>
            <a:normAutofit fontScale="92500" lnSpcReduction="10000"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The “word” variable in </a:t>
            </a:r>
            <a:r>
              <a:rPr lang="en-AU" dirty="0" err="1"/>
              <a:t>func</a:t>
            </a:r>
            <a:r>
              <a:rPr lang="en-AU" dirty="0"/>
              <a:t> only exists inside the function. It is not the same as the one outside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C8394B-C83F-46B0-8230-F716EA4770C6}"/>
              </a:ext>
            </a:extLst>
          </p:cNvPr>
          <p:cNvSpPr txBox="1"/>
          <p:nvPr/>
        </p:nvSpPr>
        <p:spPr>
          <a:xfrm>
            <a:off x="683568" y="1875596"/>
            <a:ext cx="7632848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#!/bin/bash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func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local word=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"Toast"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word=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"Test"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</a:rPr>
              <a:t>$word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</a:rPr>
              <a:t>$word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5" y="2179192"/>
            <a:ext cx="9036495" cy="4681537"/>
          </a:xfrm>
        </p:spPr>
        <p:txBody>
          <a:bodyPr>
            <a:normAutofit fontScale="92500" lnSpcReduction="20000"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The “word” variable here cannot be changed by the function. This lets the same variable name to be reused in multiple places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C8394B-C83F-46B0-8230-F716EA4770C6}"/>
              </a:ext>
            </a:extLst>
          </p:cNvPr>
          <p:cNvSpPr txBox="1"/>
          <p:nvPr/>
        </p:nvSpPr>
        <p:spPr>
          <a:xfrm>
            <a:off x="809328" y="3013501"/>
            <a:ext cx="763284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</a:rPr>
              <a:t>Test</a:t>
            </a:r>
          </a:p>
          <a:p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89327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Return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5" y="2179192"/>
            <a:ext cx="9036495" cy="4681537"/>
          </a:xfrm>
        </p:spPr>
        <p:txBody>
          <a:bodyPr>
            <a:normAutofit/>
          </a:bodyPr>
          <a:lstStyle/>
          <a:p>
            <a:r>
              <a:rPr lang="en-AU" dirty="0"/>
              <a:t>Often functions will have local variables and echo the results to send data back to the script</a:t>
            </a:r>
          </a:p>
          <a:p>
            <a:endParaRPr lang="en-AU" dirty="0"/>
          </a:p>
          <a:p>
            <a:r>
              <a:rPr lang="en-AU" dirty="0"/>
              <a:t>This allows functions to be treated like mathematical functions which have a single result</a:t>
            </a:r>
          </a:p>
          <a:p>
            <a:endParaRPr lang="en-AU" dirty="0"/>
          </a:p>
          <a:p>
            <a:r>
              <a:rPr lang="en-AU" dirty="0"/>
              <a:t>This is done by using command substitution</a:t>
            </a:r>
          </a:p>
        </p:txBody>
      </p:sp>
    </p:spTree>
    <p:extLst>
      <p:ext uri="{BB962C8B-B14F-4D97-AF65-F5344CB8AC3E}">
        <p14:creationId xmlns:p14="http://schemas.microsoft.com/office/powerpoint/2010/main" val="14249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Return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7DC293-137F-4F50-BF25-1BF16D91E268}"/>
              </a:ext>
            </a:extLst>
          </p:cNvPr>
          <p:cNvSpPr txBox="1"/>
          <p:nvPr/>
        </p:nvSpPr>
        <p:spPr>
          <a:xfrm>
            <a:off x="467544" y="1980219"/>
            <a:ext cx="8208912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calculate_volume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local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volume=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$(( 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</a:rPr>
              <a:t>$1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</a:rPr>
              <a:t>$2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</a:rPr>
              <a:t>$3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 ))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795E26"/>
                </a:solidFill>
                <a:latin typeface="Consolas" panose="020B0609020204030204" pitchFamily="49" charset="0"/>
              </a:rPr>
              <a:t>    echo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</a:rPr>
              <a:t>$volume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#command substitution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swimmingPool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$(</a:t>
            </a:r>
            <a:r>
              <a:rPr lang="en-GB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calculate_volume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 3 5 10)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"The volume of the pool is: 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</a:rPr>
              <a:t>$</a:t>
            </a:r>
            <a:r>
              <a:rPr lang="en-GB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swimmingPool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bedroom=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$(</a:t>
            </a:r>
            <a:r>
              <a:rPr lang="en-GB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calculate_volume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 5 6 12)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"The volume of the bedroom is: 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</a:rPr>
              <a:t>$bedroom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7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Command Substitution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5" y="2179192"/>
            <a:ext cx="9036495" cy="4681537"/>
          </a:xfrm>
        </p:spPr>
        <p:txBody>
          <a:bodyPr>
            <a:normAutofit/>
          </a:bodyPr>
          <a:lstStyle/>
          <a:p>
            <a:r>
              <a:rPr lang="en-AU" dirty="0"/>
              <a:t>Command Substitution allows the output of a command or function will be stored in variables instead of printed to the screen</a:t>
            </a:r>
          </a:p>
          <a:p>
            <a:endParaRPr lang="en-AU" dirty="0"/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swimmingPool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$(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calculate_volume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 3 5 10)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89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5" y="2179192"/>
            <a:ext cx="9036495" cy="4681537"/>
          </a:xfrm>
        </p:spPr>
        <p:txBody>
          <a:bodyPr>
            <a:normAutofit/>
          </a:bodyPr>
          <a:lstStyle/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C8394B-C83F-46B0-8230-F716EA4770C6}"/>
              </a:ext>
            </a:extLst>
          </p:cNvPr>
          <p:cNvSpPr txBox="1"/>
          <p:nvPr/>
        </p:nvSpPr>
        <p:spPr>
          <a:xfrm>
            <a:off x="809328" y="3013501"/>
            <a:ext cx="763284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</a:rPr>
              <a:t>The volume of the pool is: 150</a:t>
            </a:r>
          </a:p>
          <a:p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</a:rPr>
              <a:t>The volume of the bedroom is: 360</a:t>
            </a:r>
          </a:p>
        </p:txBody>
      </p:sp>
    </p:spTree>
    <p:extLst>
      <p:ext uri="{BB962C8B-B14F-4D97-AF65-F5344CB8AC3E}">
        <p14:creationId xmlns:p14="http://schemas.microsoft.com/office/powerpoint/2010/main" val="123627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Return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5" y="2179192"/>
            <a:ext cx="9036495" cy="4681537"/>
          </a:xfrm>
        </p:spPr>
        <p:txBody>
          <a:bodyPr>
            <a:normAutofit/>
          </a:bodyPr>
          <a:lstStyle/>
          <a:p>
            <a:r>
              <a:rPr lang="en-AU" dirty="0"/>
              <a:t>Bash does have a “return” command similar to other languages.</a:t>
            </a:r>
          </a:p>
          <a:p>
            <a:endParaRPr lang="en-AU" dirty="0"/>
          </a:p>
          <a:p>
            <a:r>
              <a:rPr lang="en-AU" dirty="0"/>
              <a:t>However, the return command sets the “</a:t>
            </a:r>
            <a:r>
              <a:rPr lang="en-AU" dirty="0" err="1"/>
              <a:t>exit_status</a:t>
            </a:r>
            <a:r>
              <a:rPr lang="en-AU" dirty="0"/>
              <a:t>” of the function, so it can only return numeric values and can be accessed using $?</a:t>
            </a:r>
          </a:p>
        </p:txBody>
      </p:sp>
    </p:spTree>
    <p:extLst>
      <p:ext uri="{BB962C8B-B14F-4D97-AF65-F5344CB8AC3E}">
        <p14:creationId xmlns:p14="http://schemas.microsoft.com/office/powerpoint/2010/main" val="104291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Return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67DC293-137F-4F50-BF25-1BF16D91E268}"/>
              </a:ext>
            </a:extLst>
          </p:cNvPr>
          <p:cNvSpPr txBox="1"/>
          <p:nvPr/>
        </p:nvSpPr>
        <p:spPr>
          <a:xfrm>
            <a:off x="467544" y="1980219"/>
            <a:ext cx="8208912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calculate_volume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local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volume=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$(( 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</a:rPr>
              <a:t>$1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</a:rPr>
              <a:t>$2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</a:rPr>
              <a:t>$3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 ))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AF00DB"/>
                </a:solidFill>
                <a:latin typeface="Consolas" panose="020B0609020204030204" pitchFamily="49" charset="0"/>
              </a:rPr>
              <a:t>    return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</a:rPr>
              <a:t>$volume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#using return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calculate_volume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3 5 10</a:t>
            </a:r>
          </a:p>
          <a:p>
            <a:r>
              <a:rPr lang="en-GB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"The volume of the pool is: 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</a:rPr>
              <a:t>$?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calculate_volume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5 6 12</a:t>
            </a:r>
          </a:p>
          <a:p>
            <a:r>
              <a:rPr lang="en-GB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"The volume of the bedroom is: </a:t>
            </a:r>
            <a:r>
              <a:rPr lang="en-GB" sz="2400" dirty="0">
                <a:solidFill>
                  <a:srgbClr val="001080"/>
                </a:solidFill>
                <a:latin typeface="Consolas" panose="020B0609020204030204" pitchFamily="49" charset="0"/>
              </a:rPr>
              <a:t>$?</a:t>
            </a:r>
            <a:r>
              <a:rPr lang="en-GB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6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n>
                  <a:noFill/>
                </a:ln>
              </a:rPr>
              <a:t>Summary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Terms to review and know include: </a:t>
            </a:r>
          </a:p>
          <a:p>
            <a:pPr lvl="1" eaLnBrk="1" hangingPunct="1"/>
            <a:r>
              <a:rPr lang="en-AU" dirty="0"/>
              <a:t>Functions</a:t>
            </a:r>
          </a:p>
          <a:p>
            <a:pPr lvl="1" eaLnBrk="1" hangingPunct="1"/>
            <a:r>
              <a:rPr lang="en-AU" dirty="0"/>
              <a:t>abstraction</a:t>
            </a:r>
          </a:p>
          <a:p>
            <a:pPr lvl="1" eaLnBrk="1" hangingPunct="1"/>
            <a:r>
              <a:rPr lang="en-AU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 parameters/arguments</a:t>
            </a:r>
          </a:p>
          <a:p>
            <a:pPr lvl="1" eaLnBrk="1" hangingPunct="1"/>
            <a:r>
              <a:rPr lang="en-AU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Variable scope</a:t>
            </a:r>
          </a:p>
          <a:p>
            <a:pPr lvl="1" eaLnBrk="1" hangingPunct="1"/>
            <a:r>
              <a:rPr lang="en-AU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Command Substitution</a:t>
            </a:r>
          </a:p>
          <a:p>
            <a:pPr lvl="1" eaLnBrk="1" hangingPunct="1"/>
            <a:r>
              <a:rPr lang="en-AU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29279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1056495" y="2956034"/>
            <a:ext cx="7344816" cy="187325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AU" sz="4000" dirty="0"/>
              <a:t>Simple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8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49189B-9DC1-4D76-AD72-75360014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/>
              </a:rPr>
              <a:t>References and Further Reading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9ED77E-2515-4447-A007-6409C8766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400" dirty="0">
                <a:ea typeface="ＭＳ Ｐゴシック"/>
              </a:rPr>
              <a:t>Ebrahim, M. and Mallet, A. (2018) Mastering Linux Based Scripting (2nd Ed) Chapter 7, pp 125-140 </a:t>
            </a: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2"/>
              </a:rPr>
              <a:t>http://tldp.org/LDP/abs/html/functions.html</a:t>
            </a:r>
            <a:endParaRPr lang="en-US" sz="2400" dirty="0"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3"/>
              </a:rPr>
              <a:t>http://tldp.org/HOWTO/Bash-Prog-Intro-HOWTO-8.html</a:t>
            </a:r>
            <a:endParaRPr lang="en-US" sz="2400" dirty="0"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4"/>
              </a:rPr>
              <a:t>https://likegeeks.com/bash-functions</a:t>
            </a:r>
            <a:r>
              <a:rPr lang="en-US" sz="2400" dirty="0">
                <a:ea typeface="+mn-lt"/>
                <a:cs typeface="+mn-lt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06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Functions are blocks of code that can be run at any time.</a:t>
            </a:r>
          </a:p>
          <a:p>
            <a:r>
              <a:rPr lang="en-AU" dirty="0"/>
              <a:t>In bash, a function is similar to a script but instead of being saved into a file, it is stored in memory.</a:t>
            </a:r>
          </a:p>
          <a:p>
            <a:r>
              <a:rPr lang="en-AU" dirty="0"/>
              <a:t>Functions are useful at breaking scripts up into neat logical modules and reducing the need for repeated code.</a:t>
            </a:r>
          </a:p>
        </p:txBody>
      </p:sp>
    </p:spTree>
    <p:extLst>
      <p:ext uri="{BB962C8B-B14F-4D97-AF65-F5344CB8AC3E}">
        <p14:creationId xmlns:p14="http://schemas.microsoft.com/office/powerpoint/2010/main" val="350537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55775"/>
            <a:ext cx="4822824" cy="4681537"/>
          </a:xfrm>
        </p:spPr>
        <p:txBody>
          <a:bodyPr>
            <a:normAutofit/>
          </a:bodyPr>
          <a:lstStyle/>
          <a:p>
            <a:r>
              <a:rPr lang="en-AU" dirty="0"/>
              <a:t>Functions can be created outside of scripts by typing the function code into the bash command line</a:t>
            </a:r>
          </a:p>
          <a:p>
            <a:pPr marL="0" indent="0" algn="ctr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sz="2300" dirty="0" smtClean="0"/>
              <a:t>(</a:t>
            </a:r>
            <a:r>
              <a:rPr lang="en-AU" sz="2300" dirty="0"/>
              <a:t>The uptime command shows how long the computer has been on)</a:t>
            </a:r>
          </a:p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916832"/>
            <a:ext cx="3569443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0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5" y="1916113"/>
            <a:ext cx="2880320" cy="4321199"/>
          </a:xfrm>
        </p:spPr>
        <p:txBody>
          <a:bodyPr>
            <a:normAutofit fontScale="92500"/>
          </a:bodyPr>
          <a:lstStyle/>
          <a:p>
            <a:r>
              <a:rPr lang="en-AU" dirty="0"/>
              <a:t>To execute a function from the command line, type the name of the function (similar to running a script).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667" y="1539925"/>
            <a:ext cx="5796508" cy="507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5A58D381-0845-4EAE-B36D-6DFEB25E4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916113"/>
            <a:ext cx="9036495" cy="4681537"/>
          </a:xfrm>
        </p:spPr>
        <p:txBody>
          <a:bodyPr>
            <a:normAutofit/>
          </a:bodyPr>
          <a:lstStyle/>
          <a:p>
            <a:r>
              <a:rPr lang="en-AU" dirty="0"/>
              <a:t>Functions can be created inside of scripts to allow for easy code re-use.</a:t>
            </a:r>
          </a:p>
          <a:p>
            <a:endParaRPr lang="en-AU" dirty="0"/>
          </a:p>
          <a:p>
            <a:r>
              <a:rPr lang="en-AU" dirty="0"/>
              <a:t>Instead of needing to copy-paste large sections of scripts, functions can allow the code to be executed by name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888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C241ABB8-F4BE-406A-8152-86C7A0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C8394B-C83F-46B0-8230-F716EA4770C6}"/>
              </a:ext>
            </a:extLst>
          </p:cNvPr>
          <p:cNvSpPr txBox="1"/>
          <p:nvPr/>
        </p:nvSpPr>
        <p:spPr>
          <a:xfrm>
            <a:off x="324223" y="755650"/>
            <a:ext cx="8568952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8000"/>
                </a:solidFill>
                <a:latin typeface="Consolas" panose="020B0609020204030204" pitchFamily="49" charset="0"/>
              </a:rPr>
              <a:t>#!/bin/bash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colour_green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    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-e -n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"Green Text: \033[32m"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A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colour_reset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    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-n -e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"\033[0m"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some normal text"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colour_green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some green text"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colour_reset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2400" dirty="0">
                <a:solidFill>
                  <a:srgbClr val="795E26"/>
                </a:solidFill>
                <a:latin typeface="Consolas" panose="020B0609020204030204" pitchFamily="49" charset="0"/>
              </a:rPr>
              <a:t>echo</a:t>
            </a:r>
            <a:r>
              <a:rPr lang="en-A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2400" dirty="0">
                <a:solidFill>
                  <a:srgbClr val="A31515"/>
                </a:solidFill>
                <a:latin typeface="Consolas" panose="020B0609020204030204" pitchFamily="49" charset="0"/>
              </a:rPr>
              <a:t>"back to normal"</a:t>
            </a:r>
            <a:endParaRPr lang="en-A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u_ppt3_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ecu_ppt3_blu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3FE008A2C564FB909A094630909BA" ma:contentTypeVersion="8" ma:contentTypeDescription="Create a new document." ma:contentTypeScope="" ma:versionID="f215d27721b9c72cdf12e42720930bd8">
  <xsd:schema xmlns:xsd="http://www.w3.org/2001/XMLSchema" xmlns:xs="http://www.w3.org/2001/XMLSchema" xmlns:p="http://schemas.microsoft.com/office/2006/metadata/properties" xmlns:ns2="6e8c7694-a22a-42b6-bd94-b3b51f6ea77b" xmlns:ns3="d3d1f131-a4a4-4ec8-914d-54ba9edf9744" targetNamespace="http://schemas.microsoft.com/office/2006/metadata/properties" ma:root="true" ma:fieldsID="d1c73b9e5350464ede77f4bb01d14c4c" ns2:_="" ns3:_="">
    <xsd:import namespace="6e8c7694-a22a-42b6-bd94-b3b51f6ea77b"/>
    <xsd:import namespace="d3d1f131-a4a4-4ec8-914d-54ba9edf97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8c7694-a22a-42b6-bd94-b3b51f6ea7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d1f131-a4a4-4ec8-914d-54ba9edf974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DC2A4F-1388-4CCD-B85B-23AFF96CC7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8c7694-a22a-42b6-bd94-b3b51f6ea77b"/>
    <ds:schemaRef ds:uri="d3d1f131-a4a4-4ec8-914d-54ba9edf97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3CD6B7-B04D-4D38-82AB-E857FFF5EE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505392-2704-49B3-BD00-34FDA3E7577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ecu_ppt3_blue</Template>
  <TotalTime>0</TotalTime>
  <Pages>7</Pages>
  <Words>970</Words>
  <Application>Microsoft Macintosh PowerPoint</Application>
  <PresentationFormat>Letter Paper (8.5x11 in)</PresentationFormat>
  <Paragraphs>348</Paragraphs>
  <Slides>40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 Narrow</vt:lpstr>
      <vt:lpstr>Consolas</vt:lpstr>
      <vt:lpstr>ＭＳ Ｐゴシック</vt:lpstr>
      <vt:lpstr>Times New Roman</vt:lpstr>
      <vt:lpstr>Arial</vt:lpstr>
      <vt:lpstr>ecu_ppt3_blue</vt:lpstr>
      <vt:lpstr>2_ecu_ppt3_blue</vt:lpstr>
      <vt:lpstr>CSI1241</vt:lpstr>
      <vt:lpstr>Contents</vt:lpstr>
      <vt:lpstr>Learning Objectives</vt:lpstr>
      <vt:lpstr>PowerPoint Presentation</vt:lpstr>
      <vt:lpstr>Functions</vt:lpstr>
      <vt:lpstr>Functions</vt:lpstr>
      <vt:lpstr>Functions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PowerPoint Presentation</vt:lpstr>
      <vt:lpstr>Function Arguments</vt:lpstr>
      <vt:lpstr>Function Arguments</vt:lpstr>
      <vt:lpstr>Function Arguments</vt:lpstr>
      <vt:lpstr>PowerPoint Presentation</vt:lpstr>
      <vt:lpstr>Output</vt:lpstr>
      <vt:lpstr>PowerPoint Presentation</vt:lpstr>
      <vt:lpstr>Variable Scope</vt:lpstr>
      <vt:lpstr>Variable Scope</vt:lpstr>
      <vt:lpstr>Variable Scope</vt:lpstr>
      <vt:lpstr>Output</vt:lpstr>
      <vt:lpstr>Variable Scope</vt:lpstr>
      <vt:lpstr>Variable Scope</vt:lpstr>
      <vt:lpstr>Output</vt:lpstr>
      <vt:lpstr>Return values</vt:lpstr>
      <vt:lpstr>Return values</vt:lpstr>
      <vt:lpstr>Command Substitution</vt:lpstr>
      <vt:lpstr>Output</vt:lpstr>
      <vt:lpstr>Return values</vt:lpstr>
      <vt:lpstr>Return values</vt:lpstr>
      <vt:lpstr>Summary</vt:lpstr>
      <vt:lpstr>References and Further Reading </vt:lpstr>
    </vt:vector>
  </TitlesOfParts>
  <Manager/>
  <Company/>
  <LinksUpToDate>false</LinksUpToDate>
  <SharedDoc>false</SharedDoc>
  <HyperlinkBase/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2019-08-09T06:14:13Z</dcterms:created>
  <dcterms:modified xsi:type="dcterms:W3CDTF">2019-08-28T07:00:17Z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0x0101001B13FE008A2C564FB909A094630909BA</vt:lpwstr>
  </property>
</Properties>
</file>