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3" r:id="rId6"/>
    <p:sldId id="265" r:id="rId7"/>
    <p:sldId id="262" r:id="rId8"/>
    <p:sldId id="261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B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9061-6CB8-4662-BB29-D28A44D0A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C8508-4B90-47CA-9CCB-05579D025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2101B-EFA1-4E5A-993F-F5853D41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68FC-7C66-45C5-A817-75968268495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350-4096-4BDE-A26C-855AC3BB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4EEE8-6C25-44CF-9EA1-2C02BC1A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2564-0DC8-4A23-B74D-1F08DCE51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7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D6D0-752B-4C61-A303-3E7B1E02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7AF41-FB4C-40D5-AAE1-86AE898E4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F813D-0481-4BC4-AFF7-32E41015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68FC-7C66-45C5-A817-75968268495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008D-9417-4AE7-96AF-D5628601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0C5FD-1EEB-4CF0-B44A-4013148A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2564-0DC8-4A23-B74D-1F08DCE51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1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9496F-4531-4BEB-8743-E2C2EE118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6FD0A-41D0-478C-A184-E029CBFF2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B6EFF-0A8B-4A38-8073-893DCDD5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68FC-7C66-45C5-A817-75968268495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E3B7E-7598-43E4-B2CC-DE316C56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2B789-1A91-4F1B-89B1-8FEFD54C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2564-0DC8-4A23-B74D-1F08DCE51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7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6E4E-02E5-4254-A9BB-297992CC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8018-9911-479F-B446-6C735618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38666-6601-4D71-B3F6-8F36EF0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68FC-7C66-45C5-A817-75968268495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E6E07-1DFC-46A1-8EE7-C2F41D8A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EAA0-E541-45D7-80CA-F6AE5E2B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2564-0DC8-4A23-B74D-1F08DCE51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5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FF3B-447A-4404-BF4F-A5422096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8F9C5-18D2-41AD-A2D2-73B1303EA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1731E-6FCF-4C1D-B83D-A8A80745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68FC-7C66-45C5-A817-75968268495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B3A1A-EB4E-4CDE-A5E7-CD1023AA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75BFC-B436-4A24-B989-F7A92215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2564-0DC8-4A23-B74D-1F08DCE51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3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46FA-DF62-4B10-8283-7E5CE621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809A-1B18-46A0-A7D0-BB3C3C6C0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88EF3-82F7-402D-8A4D-5F8E3187D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40520-C7A6-44F0-B9BC-3CFA9FC3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68FC-7C66-45C5-A817-75968268495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9F1-2AEC-47AF-9C7C-9411554D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44182-1093-4E5C-B77D-D9742977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2564-0DC8-4A23-B74D-1F08DCE51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6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EB5D-A2C8-4D5B-969F-41F744A1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75E13-BA8F-4B3D-8876-998D390F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11F10-92C7-4248-839A-C71FD47D9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27CA6-E9CC-43FA-8C05-A2E0300F0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5FF61-E6F6-4FFB-95C5-0F055A5F5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57C03-5814-4997-9320-5678F408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68FC-7C66-45C5-A817-75968268495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E0552-2650-4490-926F-D5D1502E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BB83F-75B4-4B41-9DFD-46DE674D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2564-0DC8-4A23-B74D-1F08DCE51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6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2B08-016D-43DD-B335-88EBC4D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F31B-8A63-4331-B6A9-562A3DD2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68FC-7C66-45C5-A817-75968268495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B9597-9411-45D7-8E8C-1C64C7FE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A26AC-1869-43B7-9671-CC550FD6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2564-0DC8-4A23-B74D-1F08DCE51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5F796-C6FC-4E88-B8A0-30EDA780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68FC-7C66-45C5-A817-75968268495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E6692-39A0-4A66-A8A0-20EB282E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B7EB4-0A12-487F-915D-5791DD89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2564-0DC8-4A23-B74D-1F08DCE51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205-0EBA-44AA-874B-673F1E8F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D950-A47A-46A9-9078-C39DC4487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DE129-B39B-471D-9828-6DF19B2A2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DA233-1F7F-4589-A601-84DA67F8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68FC-7C66-45C5-A817-75968268495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0151A-8E8C-4A65-B100-6209F425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04181-D7E2-4A52-AF1D-589B80CD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2564-0DC8-4A23-B74D-1F08DCE51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0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DE85-FCFB-4D2C-9A63-D6F13419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96DE6-D905-418A-9345-1253CA7E2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FE74C-EFB9-4357-99D6-2EFF36F15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005C5-15A7-4DC1-BE36-72C905EE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68FC-7C66-45C5-A817-75968268495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03899-45BC-4ED2-B3F4-C55DD6A0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C7B99-F362-49DC-B066-A40CD6D0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2564-0DC8-4A23-B74D-1F08DCE51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1B686-055C-45FE-8ED1-1FF33D1D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BC28C-4B4B-4B86-94AC-26FA5588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F4FFF-A0A3-4303-931D-CECAF36C8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68FC-7C66-45C5-A817-75968268495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3CB5-F1FF-44C3-8EDC-ABDDBB400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AB27-2F6E-415F-B203-6844F0B1A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02564-0DC8-4A23-B74D-1F08DCE51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1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45FF1BB4-8051-4E10-BEF2-56C0AA2E0D19}"/>
              </a:ext>
            </a:extLst>
          </p:cNvPr>
          <p:cNvSpPr/>
          <p:nvPr/>
        </p:nvSpPr>
        <p:spPr>
          <a:xfrm>
            <a:off x="-8714" y="670795"/>
            <a:ext cx="6104709" cy="6187205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3FDFC877-67C0-4DF9-8CE6-2FC4B7A3735D}"/>
              </a:ext>
            </a:extLst>
          </p:cNvPr>
          <p:cNvSpPr/>
          <p:nvPr/>
        </p:nvSpPr>
        <p:spPr>
          <a:xfrm>
            <a:off x="0" y="0"/>
            <a:ext cx="6766560" cy="6858000"/>
          </a:xfrm>
          <a:prstGeom prst="rt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E9C33-EB6C-4923-9B77-5AFE0EB7B84B}"/>
              </a:ext>
            </a:extLst>
          </p:cNvPr>
          <p:cNvSpPr txBox="1"/>
          <p:nvPr/>
        </p:nvSpPr>
        <p:spPr>
          <a:xfrm>
            <a:off x="2873802" y="2076994"/>
            <a:ext cx="6444393" cy="110799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eometr415 Blk BT" panose="020B0802020204020303" pitchFamily="34" charset="0"/>
              </a:rPr>
              <a:t>HYBRID </a:t>
            </a:r>
            <a:r>
              <a:rPr lang="en-US" sz="6600" dirty="0">
                <a:solidFill>
                  <a:srgbClr val="00B0F0"/>
                </a:solidFill>
                <a:latin typeface="Geometr415 Blk BT" panose="020B0802020204020303" pitchFamily="34" charset="0"/>
              </a:rPr>
              <a:t>CODEC</a:t>
            </a:r>
            <a:endParaRPr lang="en-US" sz="4400" dirty="0">
              <a:solidFill>
                <a:srgbClr val="00B0F0"/>
              </a:solidFill>
              <a:latin typeface="Geometr415 Blk BT" panose="020B08020202040203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4D886-FE82-4429-85BD-21BBC322F709}"/>
              </a:ext>
            </a:extLst>
          </p:cNvPr>
          <p:cNvSpPr txBox="1"/>
          <p:nvPr/>
        </p:nvSpPr>
        <p:spPr>
          <a:xfrm>
            <a:off x="2604078" y="3638121"/>
            <a:ext cx="698383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Designed and Implemented by Malinda Sulochana Silva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Dept. of Electrical and Electronics Engineering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University of Peradeniya.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malinda.silva@eng.pdn.ac.lk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CD9D62-9907-4905-9708-E55D750410EE}"/>
              </a:ext>
            </a:extLst>
          </p:cNvPr>
          <p:cNvCxnSpPr/>
          <p:nvPr/>
        </p:nvCxnSpPr>
        <p:spPr>
          <a:xfrm>
            <a:off x="1184362" y="3526971"/>
            <a:ext cx="982326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7F8C92-3AAA-42B5-90E3-B467B2D030C0}"/>
              </a:ext>
            </a:extLst>
          </p:cNvPr>
          <p:cNvSpPr txBox="1"/>
          <p:nvPr/>
        </p:nvSpPr>
        <p:spPr>
          <a:xfrm>
            <a:off x="4972613" y="2954157"/>
            <a:ext cx="224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Image and video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094026-5C98-482C-9BCE-9E40A9E64E04}"/>
              </a:ext>
            </a:extLst>
          </p:cNvPr>
          <p:cNvCxnSpPr/>
          <p:nvPr/>
        </p:nvCxnSpPr>
        <p:spPr>
          <a:xfrm>
            <a:off x="0" y="1107996"/>
            <a:ext cx="20900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892A54-BE27-43C7-8460-74C0500210B3}"/>
              </a:ext>
            </a:extLst>
          </p:cNvPr>
          <p:cNvCxnSpPr/>
          <p:nvPr/>
        </p:nvCxnSpPr>
        <p:spPr>
          <a:xfrm>
            <a:off x="152400" y="1260396"/>
            <a:ext cx="20900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4BD994-A8A7-43B1-A95E-D398073DD249}"/>
              </a:ext>
            </a:extLst>
          </p:cNvPr>
          <p:cNvCxnSpPr/>
          <p:nvPr/>
        </p:nvCxnSpPr>
        <p:spPr>
          <a:xfrm>
            <a:off x="304800" y="1412796"/>
            <a:ext cx="20900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A3ECDE-B6A4-4B2F-88E6-C2516BD4B915}"/>
              </a:ext>
            </a:extLst>
          </p:cNvPr>
          <p:cNvCxnSpPr/>
          <p:nvPr/>
        </p:nvCxnSpPr>
        <p:spPr>
          <a:xfrm>
            <a:off x="9797143" y="5584202"/>
            <a:ext cx="20900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7FE2A8-880D-46E7-AEC9-6835EA083A5C}"/>
              </a:ext>
            </a:extLst>
          </p:cNvPr>
          <p:cNvCxnSpPr/>
          <p:nvPr/>
        </p:nvCxnSpPr>
        <p:spPr>
          <a:xfrm>
            <a:off x="9949543" y="5736602"/>
            <a:ext cx="20900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D03B68-1FF9-455A-97D9-ED6DED678E12}"/>
              </a:ext>
            </a:extLst>
          </p:cNvPr>
          <p:cNvCxnSpPr/>
          <p:nvPr/>
        </p:nvCxnSpPr>
        <p:spPr>
          <a:xfrm>
            <a:off x="10101943" y="5889002"/>
            <a:ext cx="20900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46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1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A702C3-D9A1-4382-A4D1-B577A279A4CC}"/>
              </a:ext>
            </a:extLst>
          </p:cNvPr>
          <p:cNvSpPr txBox="1"/>
          <p:nvPr/>
        </p:nvSpPr>
        <p:spPr>
          <a:xfrm>
            <a:off x="2730174" y="2248878"/>
            <a:ext cx="6731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LITTLE </a:t>
            </a:r>
            <a:r>
              <a:rPr lang="en-US" sz="5400" dirty="0">
                <a:solidFill>
                  <a:srgbClr val="00B0F0"/>
                </a:solidFill>
              </a:rPr>
              <a:t>DEMOSTRATION</a:t>
            </a:r>
          </a:p>
        </p:txBody>
      </p:sp>
    </p:spTree>
    <p:extLst>
      <p:ext uri="{BB962C8B-B14F-4D97-AF65-F5344CB8AC3E}">
        <p14:creationId xmlns:p14="http://schemas.microsoft.com/office/powerpoint/2010/main" val="354727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1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A702C3-D9A1-4382-A4D1-B577A279A4CC}"/>
              </a:ext>
            </a:extLst>
          </p:cNvPr>
          <p:cNvSpPr txBox="1"/>
          <p:nvPr/>
        </p:nvSpPr>
        <p:spPr>
          <a:xfrm>
            <a:off x="4327663" y="2505670"/>
            <a:ext cx="3536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 </a:t>
            </a:r>
            <a:r>
              <a:rPr lang="en-US" sz="5400" dirty="0">
                <a:solidFill>
                  <a:srgbClr val="00B0F0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4628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1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DAAD9C-F8B5-4900-9B5D-AEF0E8AD7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38" y="1611679"/>
            <a:ext cx="5419733" cy="4823495"/>
          </a:xfrm>
          <a:prstGeom prst="rect">
            <a:avLst/>
          </a:prstGeom>
          <a:effectLst>
            <a:softEdge rad="127000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AD54C1-9F7E-4DA2-B394-20AF248776E4}"/>
              </a:ext>
            </a:extLst>
          </p:cNvPr>
          <p:cNvCxnSpPr/>
          <p:nvPr/>
        </p:nvCxnSpPr>
        <p:spPr>
          <a:xfrm>
            <a:off x="6231304" y="538244"/>
            <a:ext cx="0" cy="60323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4712B8-BD8F-4536-9B77-D63D2D2BEA71}"/>
              </a:ext>
            </a:extLst>
          </p:cNvPr>
          <p:cNvSpPr txBox="1"/>
          <p:nvPr/>
        </p:nvSpPr>
        <p:spPr>
          <a:xfrm>
            <a:off x="3631473" y="147067"/>
            <a:ext cx="58256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COOL</a:t>
            </a:r>
            <a:r>
              <a:rPr lang="en-US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>
                <a:solidFill>
                  <a:srgbClr val="00B0F0"/>
                </a:solidFill>
                <a:latin typeface="Arial Black" panose="020B0A04020102020204" pitchFamily="34" charset="0"/>
              </a:rPr>
              <a:t>CODEC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2C8D2-9EFE-4EF7-B831-A9D1E913AB71}"/>
              </a:ext>
            </a:extLst>
          </p:cNvPr>
          <p:cNvSpPr txBox="1"/>
          <p:nvPr/>
        </p:nvSpPr>
        <p:spPr>
          <a:xfrm>
            <a:off x="6544290" y="2021691"/>
            <a:ext cx="5473330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The CoolCodec is a c++  implementation for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compress and decompress Image and video files.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There exist separate functions for Encode and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Decode Image and video. The source code is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open sourced and anyone can use, modify or redistribute without any restriction.</a:t>
            </a:r>
          </a:p>
        </p:txBody>
      </p:sp>
    </p:spTree>
    <p:extLst>
      <p:ext uri="{BB962C8B-B14F-4D97-AF65-F5344CB8AC3E}">
        <p14:creationId xmlns:p14="http://schemas.microsoft.com/office/powerpoint/2010/main" val="66264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1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1BFD5-472D-4D0D-A0AC-9AC09FC7CF09}"/>
              </a:ext>
            </a:extLst>
          </p:cNvPr>
          <p:cNvSpPr txBox="1"/>
          <p:nvPr/>
        </p:nvSpPr>
        <p:spPr>
          <a:xfrm>
            <a:off x="3983114" y="0"/>
            <a:ext cx="422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IMAGE </a:t>
            </a:r>
            <a:r>
              <a:rPr lang="en-US" sz="5400" dirty="0">
                <a:solidFill>
                  <a:srgbClr val="00B0F0"/>
                </a:solidFill>
              </a:rPr>
              <a:t>CODEC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A116AE-45CE-4B1A-9BA8-D469EC639677}"/>
              </a:ext>
            </a:extLst>
          </p:cNvPr>
          <p:cNvSpPr/>
          <p:nvPr/>
        </p:nvSpPr>
        <p:spPr>
          <a:xfrm>
            <a:off x="1293223" y="2560320"/>
            <a:ext cx="1920240" cy="64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DA3572-D79E-4585-91B5-02E187EFC454}"/>
              </a:ext>
            </a:extLst>
          </p:cNvPr>
          <p:cNvSpPr/>
          <p:nvPr/>
        </p:nvSpPr>
        <p:spPr>
          <a:xfrm>
            <a:off x="3661290" y="2579051"/>
            <a:ext cx="1896954" cy="64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48405-CE2A-4E9A-9985-A2603833DFD3}"/>
              </a:ext>
            </a:extLst>
          </p:cNvPr>
          <p:cNvSpPr/>
          <p:nvPr/>
        </p:nvSpPr>
        <p:spPr>
          <a:xfrm>
            <a:off x="6006071" y="2560320"/>
            <a:ext cx="2294708" cy="64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Quantization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9481D-60F0-4B8A-AAF3-4EB14DF59357}"/>
              </a:ext>
            </a:extLst>
          </p:cNvPr>
          <p:cNvSpPr/>
          <p:nvPr/>
        </p:nvSpPr>
        <p:spPr>
          <a:xfrm>
            <a:off x="3661290" y="3715518"/>
            <a:ext cx="1896954" cy="64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97B68-27AF-494F-8F4A-228205283068}"/>
              </a:ext>
            </a:extLst>
          </p:cNvPr>
          <p:cNvSpPr/>
          <p:nvPr/>
        </p:nvSpPr>
        <p:spPr>
          <a:xfrm>
            <a:off x="6006070" y="3679753"/>
            <a:ext cx="2294709" cy="64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Dequantization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07E4C9-A85E-46FD-8EBF-13F6B6777D8C}"/>
              </a:ext>
            </a:extLst>
          </p:cNvPr>
          <p:cNvSpPr/>
          <p:nvPr/>
        </p:nvSpPr>
        <p:spPr>
          <a:xfrm>
            <a:off x="1293223" y="3715518"/>
            <a:ext cx="1920240" cy="7641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Decoded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7F271-4151-433B-A332-D539D7467ED8}"/>
              </a:ext>
            </a:extLst>
          </p:cNvPr>
          <p:cNvSpPr/>
          <p:nvPr/>
        </p:nvSpPr>
        <p:spPr>
          <a:xfrm>
            <a:off x="9086987" y="1288043"/>
            <a:ext cx="1610028" cy="923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Huffman Encoding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69D821-9202-425F-A746-8BBDE79314E9}"/>
              </a:ext>
            </a:extLst>
          </p:cNvPr>
          <p:cNvSpPr/>
          <p:nvPr/>
        </p:nvSpPr>
        <p:spPr>
          <a:xfrm>
            <a:off x="9763397" y="2880360"/>
            <a:ext cx="2061754" cy="11821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Channel Transmission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5507E7-AAAB-451B-B4D4-1D5E29B50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85" y="1288043"/>
            <a:ext cx="1516716" cy="1402917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4F5A99-1EDF-4956-906F-9ED9514D0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343" y="1306291"/>
            <a:ext cx="1470555" cy="1358547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ABB4B8-F762-4075-B0E2-F55731C10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85" y="4479697"/>
            <a:ext cx="1516716" cy="139889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924CBE-A763-49A4-B932-E9493A3D6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92" y="4355598"/>
            <a:ext cx="1681055" cy="1558759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5395210-B804-46BB-A416-4186931338F1}"/>
              </a:ext>
            </a:extLst>
          </p:cNvPr>
          <p:cNvSpPr/>
          <p:nvPr/>
        </p:nvSpPr>
        <p:spPr>
          <a:xfrm>
            <a:off x="9086987" y="4717479"/>
            <a:ext cx="1610028" cy="923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Huffman Decoding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C5C52EC-26E1-4A5A-80F0-5D8CCD5176E0}"/>
              </a:ext>
            </a:extLst>
          </p:cNvPr>
          <p:cNvSpPr/>
          <p:nvPr/>
        </p:nvSpPr>
        <p:spPr>
          <a:xfrm>
            <a:off x="3226526" y="2690960"/>
            <a:ext cx="447827" cy="3396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42FFF01-DAF1-41CC-A419-A0C2F206D051}"/>
              </a:ext>
            </a:extLst>
          </p:cNvPr>
          <p:cNvSpPr/>
          <p:nvPr/>
        </p:nvSpPr>
        <p:spPr>
          <a:xfrm>
            <a:off x="5558244" y="2690959"/>
            <a:ext cx="447827" cy="3396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4B4E3B9-93CC-4B97-B6F3-4BD0E922AA83}"/>
              </a:ext>
            </a:extLst>
          </p:cNvPr>
          <p:cNvSpPr/>
          <p:nvPr/>
        </p:nvSpPr>
        <p:spPr>
          <a:xfrm>
            <a:off x="7171510" y="1579895"/>
            <a:ext cx="1915478" cy="3396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ACFD3236-B145-4935-9529-DCA0A72B16B5}"/>
              </a:ext>
            </a:extLst>
          </p:cNvPr>
          <p:cNvSpPr/>
          <p:nvPr/>
        </p:nvSpPr>
        <p:spPr>
          <a:xfrm>
            <a:off x="10097589" y="2219975"/>
            <a:ext cx="339634" cy="66038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9A4AB07D-DAD7-42DB-8A37-F128FCF4036E}"/>
              </a:ext>
            </a:extLst>
          </p:cNvPr>
          <p:cNvSpPr/>
          <p:nvPr/>
        </p:nvSpPr>
        <p:spPr>
          <a:xfrm>
            <a:off x="10097589" y="4057094"/>
            <a:ext cx="339634" cy="66038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AF90872-2A1E-4562-A1B3-655D6F15C4DF}"/>
              </a:ext>
            </a:extLst>
          </p:cNvPr>
          <p:cNvSpPr/>
          <p:nvPr/>
        </p:nvSpPr>
        <p:spPr>
          <a:xfrm rot="10800000">
            <a:off x="5542366" y="3827418"/>
            <a:ext cx="447827" cy="3396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4FA0F46-58DA-476E-8E78-54AF9951E2B4}"/>
              </a:ext>
            </a:extLst>
          </p:cNvPr>
          <p:cNvSpPr/>
          <p:nvPr/>
        </p:nvSpPr>
        <p:spPr>
          <a:xfrm rot="10800000">
            <a:off x="3197586" y="3865746"/>
            <a:ext cx="447827" cy="3396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85B447-0645-48DE-962A-4132C4E83E75}"/>
              </a:ext>
            </a:extLst>
          </p:cNvPr>
          <p:cNvSpPr/>
          <p:nvPr/>
        </p:nvSpPr>
        <p:spPr>
          <a:xfrm>
            <a:off x="7171509" y="1708800"/>
            <a:ext cx="182879" cy="8515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584ABD94-1C70-40E8-9044-3410F45619A4}"/>
              </a:ext>
            </a:extLst>
          </p:cNvPr>
          <p:cNvSpPr/>
          <p:nvPr/>
        </p:nvSpPr>
        <p:spPr>
          <a:xfrm rot="10800000">
            <a:off x="7088750" y="4308617"/>
            <a:ext cx="339634" cy="85151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7537BDA-09C9-4D6B-9389-169E3C602FD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247" y="1217300"/>
            <a:ext cx="1582921" cy="14904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072AB91-C857-43DF-AB7E-7245DDBDF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46" y="4197309"/>
            <a:ext cx="1724065" cy="1592748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41697DF7-967A-42E8-8A72-008DAA7074BE}"/>
              </a:ext>
            </a:extLst>
          </p:cNvPr>
          <p:cNvSpPr/>
          <p:nvPr/>
        </p:nvSpPr>
        <p:spPr>
          <a:xfrm rot="10800000">
            <a:off x="8054312" y="4969003"/>
            <a:ext cx="1032675" cy="3396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4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1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1BFD5-472D-4D0D-A0AC-9AC09FC7CF09}"/>
              </a:ext>
            </a:extLst>
          </p:cNvPr>
          <p:cNvSpPr txBox="1"/>
          <p:nvPr/>
        </p:nvSpPr>
        <p:spPr>
          <a:xfrm>
            <a:off x="4032068" y="7486"/>
            <a:ext cx="4127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FILE </a:t>
            </a:r>
            <a:r>
              <a:rPr lang="en-US" sz="5400" dirty="0">
                <a:solidFill>
                  <a:srgbClr val="00B0F0"/>
                </a:solidFill>
              </a:rPr>
              <a:t>WRITING</a:t>
            </a:r>
          </a:p>
          <a:p>
            <a:endParaRPr lang="en-US" sz="5400" dirty="0">
              <a:solidFill>
                <a:srgbClr val="00B0F0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7F5591-2234-4C18-907C-47B96E60D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40118"/>
              </p:ext>
            </p:extLst>
          </p:nvPr>
        </p:nvGraphicFramePr>
        <p:xfrm>
          <a:off x="1941286" y="4558938"/>
          <a:ext cx="5896428" cy="35655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92185">
                  <a:extLst>
                    <a:ext uri="{9D8B030D-6E8A-4147-A177-3AD203B41FA5}">
                      <a16:colId xmlns:a16="http://schemas.microsoft.com/office/drawing/2014/main" val="1412706252"/>
                    </a:ext>
                  </a:extLst>
                </a:gridCol>
                <a:gridCol w="492185">
                  <a:extLst>
                    <a:ext uri="{9D8B030D-6E8A-4147-A177-3AD203B41FA5}">
                      <a16:colId xmlns:a16="http://schemas.microsoft.com/office/drawing/2014/main" val="1218837208"/>
                    </a:ext>
                  </a:extLst>
                </a:gridCol>
                <a:gridCol w="492185">
                  <a:extLst>
                    <a:ext uri="{9D8B030D-6E8A-4147-A177-3AD203B41FA5}">
                      <a16:colId xmlns:a16="http://schemas.microsoft.com/office/drawing/2014/main" val="3012160973"/>
                    </a:ext>
                  </a:extLst>
                </a:gridCol>
                <a:gridCol w="492185">
                  <a:extLst>
                    <a:ext uri="{9D8B030D-6E8A-4147-A177-3AD203B41FA5}">
                      <a16:colId xmlns:a16="http://schemas.microsoft.com/office/drawing/2014/main" val="2169531265"/>
                    </a:ext>
                  </a:extLst>
                </a:gridCol>
                <a:gridCol w="492185">
                  <a:extLst>
                    <a:ext uri="{9D8B030D-6E8A-4147-A177-3AD203B41FA5}">
                      <a16:colId xmlns:a16="http://schemas.microsoft.com/office/drawing/2014/main" val="2621068567"/>
                    </a:ext>
                  </a:extLst>
                </a:gridCol>
                <a:gridCol w="492185">
                  <a:extLst>
                    <a:ext uri="{9D8B030D-6E8A-4147-A177-3AD203B41FA5}">
                      <a16:colId xmlns:a16="http://schemas.microsoft.com/office/drawing/2014/main" val="921001862"/>
                    </a:ext>
                  </a:extLst>
                </a:gridCol>
                <a:gridCol w="344040">
                  <a:extLst>
                    <a:ext uri="{9D8B030D-6E8A-4147-A177-3AD203B41FA5}">
                      <a16:colId xmlns:a16="http://schemas.microsoft.com/office/drawing/2014/main" val="3129773605"/>
                    </a:ext>
                  </a:extLst>
                </a:gridCol>
                <a:gridCol w="344040">
                  <a:extLst>
                    <a:ext uri="{9D8B030D-6E8A-4147-A177-3AD203B41FA5}">
                      <a16:colId xmlns:a16="http://schemas.microsoft.com/office/drawing/2014/main" val="1970024564"/>
                    </a:ext>
                  </a:extLst>
                </a:gridCol>
                <a:gridCol w="2255238">
                  <a:extLst>
                    <a:ext uri="{9D8B030D-6E8A-4147-A177-3AD203B41FA5}">
                      <a16:colId xmlns:a16="http://schemas.microsoft.com/office/drawing/2014/main" val="1164898485"/>
                    </a:ext>
                  </a:extLst>
                </a:gridCol>
              </a:tblGrid>
              <a:tr h="2090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3207" marR="133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3207" marR="133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3207" marR="133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3207" marR="133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3207" marR="133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0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3207" marR="133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rgbClr val="00B0F0"/>
                          </a:solidFill>
                          <a:effectLst/>
                        </a:rPr>
                        <a:t>1</a:t>
                      </a:r>
                      <a:endParaRPr lang="en-US" sz="23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3207" marR="133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rgbClr val="FFFF00"/>
                          </a:solidFill>
                          <a:effectLst/>
                        </a:rPr>
                        <a:t>0</a:t>
                      </a:r>
                      <a:endParaRPr lang="en-US" sz="23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3207" marR="133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&lt;&lt; 101110</a:t>
                      </a:r>
                      <a:r>
                        <a:rPr lang="en-US" sz="2300" dirty="0">
                          <a:solidFill>
                            <a:srgbClr val="00B0F0"/>
                          </a:solidFill>
                          <a:effectLst/>
                        </a:rPr>
                        <a:t>1</a:t>
                      </a:r>
                      <a:r>
                        <a:rPr lang="en-US" sz="2300" dirty="0">
                          <a:solidFill>
                            <a:srgbClr val="FFFF00"/>
                          </a:solidFill>
                          <a:effectLst/>
                        </a:rPr>
                        <a:t>0</a:t>
                      </a:r>
                      <a:r>
                        <a:rPr lang="en-US" sz="2300" dirty="0">
                          <a:effectLst/>
                        </a:rPr>
                        <a:t>10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3207" marR="133207" marT="0" marB="0"/>
                </a:tc>
                <a:extLst>
                  <a:ext uri="{0D108BD9-81ED-4DB2-BD59-A6C34878D82A}">
                    <a16:rowId xmlns:a16="http://schemas.microsoft.com/office/drawing/2014/main" val="2556213362"/>
                  </a:ext>
                </a:extLst>
              </a:tr>
            </a:tbl>
          </a:graphicData>
        </a:graphic>
      </p:graphicFrame>
      <p:sp>
        <p:nvSpPr>
          <p:cNvPr id="16" name="Left Brace 15">
            <a:extLst>
              <a:ext uri="{FF2B5EF4-FFF2-40B4-BE49-F238E27FC236}">
                <a16:creationId xmlns:a16="http://schemas.microsoft.com/office/drawing/2014/main" id="{3350A813-78B3-49FC-A2CC-48ADA6E64D91}"/>
              </a:ext>
            </a:extLst>
          </p:cNvPr>
          <p:cNvSpPr/>
          <p:nvPr/>
        </p:nvSpPr>
        <p:spPr>
          <a:xfrm rot="16200000">
            <a:off x="3490777" y="3483292"/>
            <a:ext cx="501469" cy="367265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6B2090-934F-4598-899F-B61CA5368237}"/>
              </a:ext>
            </a:extLst>
          </p:cNvPr>
          <p:cNvSpPr txBox="1"/>
          <p:nvPr/>
        </p:nvSpPr>
        <p:spPr>
          <a:xfrm>
            <a:off x="7837714" y="4546159"/>
            <a:ext cx="282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Huffman encoded bitstream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2183F5-9EB1-4C3D-BA9C-A74A4DF9B5CC}"/>
              </a:ext>
            </a:extLst>
          </p:cNvPr>
          <p:cNvSpPr txBox="1"/>
          <p:nvPr/>
        </p:nvSpPr>
        <p:spPr>
          <a:xfrm>
            <a:off x="2775317" y="5677029"/>
            <a:ext cx="193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Write byte to a 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BB5118-28CA-4BB9-911B-EDBD2C12E9FE}"/>
              </a:ext>
            </a:extLst>
          </p:cNvPr>
          <p:cNvSpPr txBox="1"/>
          <p:nvPr/>
        </p:nvSpPr>
        <p:spPr>
          <a:xfrm>
            <a:off x="981892" y="1405211"/>
            <a:ext cx="10228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Writing encoded bitstream bitwise is a challenge since only a byte could be accessed in programming.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So, as a solution an empty byte was taken and then the bits were shifted to fill the byte.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Then the filled byte was written to a file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BD39E1-9EDF-41E4-84DB-E96D24B271A9}"/>
              </a:ext>
            </a:extLst>
          </p:cNvPr>
          <p:cNvCxnSpPr>
            <a:cxnSpLocks/>
          </p:cNvCxnSpPr>
          <p:nvPr/>
        </p:nvCxnSpPr>
        <p:spPr>
          <a:xfrm>
            <a:off x="981892" y="4245429"/>
            <a:ext cx="1038279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30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1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1BFD5-472D-4D0D-A0AC-9AC09FC7CF09}"/>
              </a:ext>
            </a:extLst>
          </p:cNvPr>
          <p:cNvSpPr txBox="1"/>
          <p:nvPr/>
        </p:nvSpPr>
        <p:spPr>
          <a:xfrm>
            <a:off x="4032068" y="7486"/>
            <a:ext cx="4127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FILE </a:t>
            </a:r>
            <a:r>
              <a:rPr lang="en-US" sz="5400" dirty="0">
                <a:solidFill>
                  <a:srgbClr val="00B0F0"/>
                </a:solidFill>
              </a:rPr>
              <a:t>READING</a:t>
            </a:r>
          </a:p>
          <a:p>
            <a:endParaRPr lang="en-US" sz="5400" dirty="0">
              <a:solidFill>
                <a:srgbClr val="00B0F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E0C896-24F1-411B-A08C-86E8BA004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2117"/>
              </p:ext>
            </p:extLst>
          </p:nvPr>
        </p:nvGraphicFramePr>
        <p:xfrm>
          <a:off x="1593669" y="1618119"/>
          <a:ext cx="9431383" cy="3816031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777461">
                  <a:extLst>
                    <a:ext uri="{9D8B030D-6E8A-4147-A177-3AD203B41FA5}">
                      <a16:colId xmlns:a16="http://schemas.microsoft.com/office/drawing/2014/main" val="2606218181"/>
                    </a:ext>
                  </a:extLst>
                </a:gridCol>
                <a:gridCol w="893005">
                  <a:extLst>
                    <a:ext uri="{9D8B030D-6E8A-4147-A177-3AD203B41FA5}">
                      <a16:colId xmlns:a16="http://schemas.microsoft.com/office/drawing/2014/main" val="1232366904"/>
                    </a:ext>
                  </a:extLst>
                </a:gridCol>
                <a:gridCol w="893005">
                  <a:extLst>
                    <a:ext uri="{9D8B030D-6E8A-4147-A177-3AD203B41FA5}">
                      <a16:colId xmlns:a16="http://schemas.microsoft.com/office/drawing/2014/main" val="669638695"/>
                    </a:ext>
                  </a:extLst>
                </a:gridCol>
                <a:gridCol w="893005">
                  <a:extLst>
                    <a:ext uri="{9D8B030D-6E8A-4147-A177-3AD203B41FA5}">
                      <a16:colId xmlns:a16="http://schemas.microsoft.com/office/drawing/2014/main" val="1600614979"/>
                    </a:ext>
                  </a:extLst>
                </a:gridCol>
                <a:gridCol w="893005">
                  <a:extLst>
                    <a:ext uri="{9D8B030D-6E8A-4147-A177-3AD203B41FA5}">
                      <a16:colId xmlns:a16="http://schemas.microsoft.com/office/drawing/2014/main" val="2686734755"/>
                    </a:ext>
                  </a:extLst>
                </a:gridCol>
                <a:gridCol w="893005">
                  <a:extLst>
                    <a:ext uri="{9D8B030D-6E8A-4147-A177-3AD203B41FA5}">
                      <a16:colId xmlns:a16="http://schemas.microsoft.com/office/drawing/2014/main" val="656682277"/>
                    </a:ext>
                  </a:extLst>
                </a:gridCol>
                <a:gridCol w="893005">
                  <a:extLst>
                    <a:ext uri="{9D8B030D-6E8A-4147-A177-3AD203B41FA5}">
                      <a16:colId xmlns:a16="http://schemas.microsoft.com/office/drawing/2014/main" val="88638558"/>
                    </a:ext>
                  </a:extLst>
                </a:gridCol>
                <a:gridCol w="893005">
                  <a:extLst>
                    <a:ext uri="{9D8B030D-6E8A-4147-A177-3AD203B41FA5}">
                      <a16:colId xmlns:a16="http://schemas.microsoft.com/office/drawing/2014/main" val="2697359150"/>
                    </a:ext>
                  </a:extLst>
                </a:gridCol>
                <a:gridCol w="2402887">
                  <a:extLst>
                    <a:ext uri="{9D8B030D-6E8A-4147-A177-3AD203B41FA5}">
                      <a16:colId xmlns:a16="http://schemas.microsoft.com/office/drawing/2014/main" val="137303734"/>
                    </a:ext>
                  </a:extLst>
                </a:gridCol>
              </a:tblGrid>
              <a:tr h="7145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2400" b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2400" b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Read First byte (temp)</a:t>
                      </a:r>
                      <a:endParaRPr lang="en-US" sz="18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041053"/>
                  </a:ext>
                </a:extLst>
              </a:tr>
              <a:tr h="7145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AND with 0x80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34040"/>
                  </a:ext>
                </a:extLst>
              </a:tr>
              <a:tr h="4181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Result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422366"/>
                  </a:ext>
                </a:extLst>
              </a:tr>
              <a:tr h="4181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2400" b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&lt;&lt; 1 (temp)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584883"/>
                  </a:ext>
                </a:extLst>
              </a:tr>
              <a:tr h="7145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AND with 0x80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315382"/>
                  </a:ext>
                </a:extLst>
              </a:tr>
              <a:tr h="4181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B0F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solidFill>
                          <a:srgbClr val="00B0F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Result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919268"/>
                  </a:ext>
                </a:extLst>
              </a:tr>
              <a:tr h="4181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&lt;&lt; 1 (temp)</a:t>
                      </a:r>
                      <a:endParaRPr lang="en-US" sz="2400" b="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0270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69B8FC-33BB-4B42-B51D-B56C1FF0E12E}"/>
              </a:ext>
            </a:extLst>
          </p:cNvPr>
          <p:cNvSpPr txBox="1"/>
          <p:nvPr/>
        </p:nvSpPr>
        <p:spPr>
          <a:xfrm>
            <a:off x="4342793" y="5617029"/>
            <a:ext cx="350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Code Accumulation = “</a:t>
            </a:r>
            <a:r>
              <a:rPr lang="en-US" sz="2800" b="1" dirty="0">
                <a:solidFill>
                  <a:srgbClr val="FF0000"/>
                </a:solidFill>
              </a:rPr>
              <a:t>1</a:t>
            </a:r>
            <a:r>
              <a:rPr lang="en-US" sz="2800" b="1" dirty="0">
                <a:solidFill>
                  <a:srgbClr val="00B0F0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46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1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1BFD5-472D-4D0D-A0AC-9AC09FC7CF09}"/>
              </a:ext>
            </a:extLst>
          </p:cNvPr>
          <p:cNvSpPr txBox="1"/>
          <p:nvPr/>
        </p:nvSpPr>
        <p:spPr>
          <a:xfrm>
            <a:off x="3628571" y="-363"/>
            <a:ext cx="4934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ENCODED </a:t>
            </a:r>
            <a:r>
              <a:rPr lang="en-US" sz="5400" dirty="0">
                <a:solidFill>
                  <a:srgbClr val="00B0F0"/>
                </a:solidFill>
              </a:rPr>
              <a:t>FILE</a:t>
            </a:r>
          </a:p>
          <a:p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7DA3C-3F01-49D5-A490-AB61B86C38D3}"/>
              </a:ext>
            </a:extLst>
          </p:cNvPr>
          <p:cNvSpPr txBox="1"/>
          <p:nvPr/>
        </p:nvSpPr>
        <p:spPr>
          <a:xfrm>
            <a:off x="2259873" y="995405"/>
            <a:ext cx="76722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FFFF00"/>
                </a:solidFill>
              </a:rPr>
              <a:t>104 104 </a:t>
            </a:r>
            <a:r>
              <a:rPr lang="en-US" b="1" dirty="0">
                <a:solidFill>
                  <a:schemeClr val="bg1"/>
                </a:solidFill>
              </a:rPr>
              <a:t>sectn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8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sectn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-1 000010 -10 001011 -2 000111 -3 001000 -4 10010 -5 01111 -6 001001 -7 001010 0 10100 1 000110 10 000101 11 11011 12 11111 13 000100 14 10111 15 01000 16 11010 17 10110 18 11101 19 01101 2 11001 20 10011 21 11100 22 01011 24 11110 25 01100 26 01010 27 10101 28 000011 29 000000 3 10001 4 01001 5 11000 6 00111 7 000001 8 10000 9 00110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sectn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-1 01100 -10 001111 -2 11011 -3 001011 -4 001100 -5 10110 -6 000010 -7 001101 -8 001110 0 01011 1 01001 10 000011 11 11100 12 001000 13 000111 14 10101 15 10001 16 000110 17 11111 18 11000 19 10100 2 01010 20 11110 21 10011 22 01111 23 01101 24 10010 25 000101 26 10000 27 01110 28 000100 29 10111 3 11010 4 01000 5 000001 6 11101 7 11001 8 000000 9 001001 </a:t>
            </a:r>
            <a:r>
              <a:rPr lang="en-US" b="1" dirty="0">
                <a:solidFill>
                  <a:schemeClr val="bg1"/>
                </a:solidFill>
              </a:rPr>
              <a:t>sectn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-1 11010 -10 001101 -2 01001 -3 001010 -4 11001 -5 01010 -6 001011 -7 001100 0 11101 1 01000 10 000111 11 11000 12 01101 13 000110 14 11111 15 10100 16 01111 17 11110 18 10011 19 000010 2 000001 20 10001 21 10010 22 000101 23 01110 24 01011 25 000100 26 10111 27 01100 28 000011 29 10110 3 10000 4 00111 5 000000 6 001001 7 11100 8 10101 9 001000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sectn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”¥)JJR”¥=Æ¥)CŒ5)JS¥)JQ#R”¥)R”¥)</a:t>
            </a:r>
            <a:r>
              <a:rPr lang="en-US" dirty="0" err="1">
                <a:solidFill>
                  <a:srgbClr val="92D050"/>
                </a:solidFill>
              </a:rPr>
              <a:t>šR</a:t>
            </a:r>
            <a:r>
              <a:rPr lang="en-US" dirty="0">
                <a:solidFill>
                  <a:srgbClr val="92D050"/>
                </a:solidFill>
              </a:rPr>
              <a:t>”¥)</a:t>
            </a:r>
            <a:r>
              <a:rPr lang="en-US" dirty="0" err="1">
                <a:solidFill>
                  <a:srgbClr val="92D050"/>
                </a:solidFill>
              </a:rPr>
              <a:t>šR</a:t>
            </a:r>
            <a:r>
              <a:rPr lang="en-US" dirty="0">
                <a:solidFill>
                  <a:srgbClr val="92D050"/>
                </a:solidFill>
              </a:rPr>
              <a:t>”¥()Q¥)JT¥)@)JR” ¥)JR”¥)JR”¥)JR$</a:t>
            </a:r>
          </a:p>
          <a:p>
            <a:pPr algn="just"/>
            <a:r>
              <a:rPr lang="en-US" dirty="0">
                <a:solidFill>
                  <a:srgbClr val="92D050"/>
                </a:solidFill>
              </a:rPr>
              <a:t>JR”#R”¥”¥)JJR” Ô¥)JR”¥)JR”¥)JS </a:t>
            </a:r>
            <a:r>
              <a:rPr lang="en-US" dirty="0" err="1">
                <a:solidFill>
                  <a:srgbClr val="92D050"/>
                </a:solidFill>
              </a:rPr>
              <a:t>ÁR”a</a:t>
            </a:r>
            <a:r>
              <a:rPr lang="en-US" dirty="0">
                <a:solidFill>
                  <a:srgbClr val="92D050"/>
                </a:solidFill>
              </a:rPr>
              <a:t>†¥)JR”¥)JR”¥)JR”¥)JR”¥)</a:t>
            </a:r>
            <a:r>
              <a:rPr lang="en-US" dirty="0" err="1">
                <a:solidFill>
                  <a:srgbClr val="92D050"/>
                </a:solidFill>
              </a:rPr>
              <a:t>JPjR</a:t>
            </a:r>
            <a:r>
              <a:rPr lang="en-US" dirty="0">
                <a:solidFill>
                  <a:srgbClr val="92D050"/>
                </a:solidFill>
              </a:rPr>
              <a:t>”¥¥)JR”</a:t>
            </a:r>
          </a:p>
          <a:p>
            <a:pPr algn="just"/>
            <a:r>
              <a:rPr lang="en-US" dirty="0">
                <a:solidFill>
                  <a:srgbClr val="92D050"/>
                </a:solidFill>
              </a:rPr>
              <a:t>JR”¥)JR”¤£JR”¡AR”¥(8T¥)JR”¥)J$i5)JR”¥)JR”¥)JR”¥)@†¥)JP`‚¥)JR”¥)J</a:t>
            </a:r>
            <a:r>
              <a:rPr lang="en-US" dirty="0">
                <a:solidFill>
                  <a:srgbClr val="92D050"/>
                </a:solidFill>
                <a:effectLst/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 </a:t>
            </a:r>
          </a:p>
          <a:p>
            <a:pPr algn="just"/>
            <a:r>
              <a:rPr lang="en-US" dirty="0">
                <a:solidFill>
                  <a:srgbClr val="92D050"/>
                </a:solidFill>
              </a:rPr>
              <a:t>JR”¥)JR”¥2T¥)A©JR” Ô¥)JR”¥)</a:t>
            </a:r>
            <a:r>
              <a:rPr lang="en-US" dirty="0" err="1">
                <a:solidFill>
                  <a:srgbClr val="92D050"/>
                </a:solidFill>
              </a:rPr>
              <a:t>JRƒ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=)JR”¥)JR”¥)JR”¥)JR”¥)JR”¥)JJR”¥)JR”¥)JR”¥)JR”¥¥)JR”¥)JR”¥)JR</a:t>
            </a:r>
          </a:p>
        </p:txBody>
      </p:sp>
    </p:spTree>
    <p:extLst>
      <p:ext uri="{BB962C8B-B14F-4D97-AF65-F5344CB8AC3E}">
        <p14:creationId xmlns:p14="http://schemas.microsoft.com/office/powerpoint/2010/main" val="422945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1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FED13A98-384D-4BF5-8696-1B0303A3D796}"/>
              </a:ext>
            </a:extLst>
          </p:cNvPr>
          <p:cNvSpPr/>
          <p:nvPr/>
        </p:nvSpPr>
        <p:spPr>
          <a:xfrm flipH="1">
            <a:off x="9398545" y="2065201"/>
            <a:ext cx="2793455" cy="4780462"/>
          </a:xfrm>
          <a:prstGeom prst="rtTriangle">
            <a:avLst/>
          </a:prstGeom>
          <a:solidFill>
            <a:srgbClr val="36B4D2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FA45520C-E10B-49ED-86EE-6DC9A5915E4E}"/>
              </a:ext>
            </a:extLst>
          </p:cNvPr>
          <p:cNvSpPr/>
          <p:nvPr/>
        </p:nvSpPr>
        <p:spPr>
          <a:xfrm>
            <a:off x="-21610" y="2065201"/>
            <a:ext cx="2793456" cy="4780462"/>
          </a:xfrm>
          <a:prstGeom prst="rtTriangle">
            <a:avLst/>
          </a:prstGeom>
          <a:solidFill>
            <a:srgbClr val="36B4D2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352C07-A487-4D5E-9862-FDF631DA34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514" y="3429000"/>
            <a:ext cx="5001944" cy="2748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D5E997-91B0-492D-9D22-7A26FD268B2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" b="1"/>
          <a:stretch/>
        </p:blipFill>
        <p:spPr>
          <a:xfrm>
            <a:off x="2334268" y="875211"/>
            <a:ext cx="7523464" cy="2442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E9B89936-CD3A-43E2-86FE-05955DB743AA}"/>
              </a:ext>
            </a:extLst>
          </p:cNvPr>
          <p:cNvSpPr/>
          <p:nvPr/>
        </p:nvSpPr>
        <p:spPr>
          <a:xfrm>
            <a:off x="0" y="19050"/>
            <a:ext cx="1098731" cy="6838950"/>
          </a:xfrm>
          <a:prstGeom prst="rtTriangle">
            <a:avLst/>
          </a:prstGeom>
          <a:solidFill>
            <a:srgbClr val="00B0F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B6A0B2F4-6361-48EE-B67E-F5F2809138F2}"/>
              </a:ext>
            </a:extLst>
          </p:cNvPr>
          <p:cNvSpPr/>
          <p:nvPr/>
        </p:nvSpPr>
        <p:spPr>
          <a:xfrm flipH="1">
            <a:off x="11064793" y="6713"/>
            <a:ext cx="1098731" cy="6838950"/>
          </a:xfrm>
          <a:prstGeom prst="rtTriangle">
            <a:avLst/>
          </a:prstGeom>
          <a:solidFill>
            <a:srgbClr val="00B0F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7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1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Right 25">
            <a:extLst>
              <a:ext uri="{FF2B5EF4-FFF2-40B4-BE49-F238E27FC236}">
                <a16:creationId xmlns:a16="http://schemas.microsoft.com/office/drawing/2014/main" id="{3CFCF9F5-A80F-4DD4-AC12-DC152AD209A0}"/>
              </a:ext>
            </a:extLst>
          </p:cNvPr>
          <p:cNvSpPr/>
          <p:nvPr/>
        </p:nvSpPr>
        <p:spPr>
          <a:xfrm>
            <a:off x="4336868" y="1957600"/>
            <a:ext cx="2027951" cy="33457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4A9DF-B731-44D0-8626-17768835D7E1}"/>
              </a:ext>
            </a:extLst>
          </p:cNvPr>
          <p:cNvSpPr txBox="1"/>
          <p:nvPr/>
        </p:nvSpPr>
        <p:spPr>
          <a:xfrm>
            <a:off x="3983114" y="0"/>
            <a:ext cx="4067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VIDEO </a:t>
            </a:r>
            <a:r>
              <a:rPr lang="en-US" sz="5400" dirty="0">
                <a:solidFill>
                  <a:srgbClr val="00B0F0"/>
                </a:solidFill>
              </a:rPr>
              <a:t>CODEC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A9220C-F85D-4D16-A90B-8CD25F759936}"/>
              </a:ext>
            </a:extLst>
          </p:cNvPr>
          <p:cNvSpPr/>
          <p:nvPr/>
        </p:nvSpPr>
        <p:spPr>
          <a:xfrm>
            <a:off x="679269" y="1809205"/>
            <a:ext cx="1920240" cy="64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 Frame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FCAD20-89D9-4791-86DE-B55BCB132C38}"/>
              </a:ext>
            </a:extLst>
          </p:cNvPr>
          <p:cNvSpPr/>
          <p:nvPr/>
        </p:nvSpPr>
        <p:spPr>
          <a:xfrm>
            <a:off x="2555965" y="2934246"/>
            <a:ext cx="2638697" cy="1277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Motion Compensation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A31B8-C97C-47F5-87B6-58B92A5C284B}"/>
              </a:ext>
            </a:extLst>
          </p:cNvPr>
          <p:cNvSpPr/>
          <p:nvPr/>
        </p:nvSpPr>
        <p:spPr>
          <a:xfrm>
            <a:off x="6399014" y="1817640"/>
            <a:ext cx="1511632" cy="919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Image Encoder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3875D2-488E-4A01-88DA-AE1513A6DF07}"/>
              </a:ext>
            </a:extLst>
          </p:cNvPr>
          <p:cNvSpPr/>
          <p:nvPr/>
        </p:nvSpPr>
        <p:spPr>
          <a:xfrm>
            <a:off x="3489960" y="1743890"/>
            <a:ext cx="770709" cy="7707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5ABA56-FC07-4C91-9903-35A6D474FA78}"/>
              </a:ext>
            </a:extLst>
          </p:cNvPr>
          <p:cNvSpPr/>
          <p:nvPr/>
        </p:nvSpPr>
        <p:spPr>
          <a:xfrm>
            <a:off x="9710057" y="5519875"/>
            <a:ext cx="2185851" cy="10227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Transmission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42E8777-4B04-4FE0-9536-32AE080357E2}"/>
              </a:ext>
            </a:extLst>
          </p:cNvPr>
          <p:cNvSpPr/>
          <p:nvPr/>
        </p:nvSpPr>
        <p:spPr>
          <a:xfrm>
            <a:off x="2599509" y="1975019"/>
            <a:ext cx="903514" cy="33457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E9AD22-7BC8-4D3C-A29F-58100BE5D611}"/>
              </a:ext>
            </a:extLst>
          </p:cNvPr>
          <p:cNvSpPr/>
          <p:nvPr/>
        </p:nvSpPr>
        <p:spPr>
          <a:xfrm>
            <a:off x="2599509" y="5283254"/>
            <a:ext cx="2483054" cy="1131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Motion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Estimation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E9CB85F-5863-46AE-876C-924491ABEAC9}"/>
              </a:ext>
            </a:extLst>
          </p:cNvPr>
          <p:cNvSpPr/>
          <p:nvPr/>
        </p:nvSpPr>
        <p:spPr>
          <a:xfrm rot="16200000">
            <a:off x="3381371" y="4573282"/>
            <a:ext cx="1022715" cy="3489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42AC154-F0EB-46A0-8F7A-9F624C595EF3}"/>
              </a:ext>
            </a:extLst>
          </p:cNvPr>
          <p:cNvSpPr/>
          <p:nvPr/>
        </p:nvSpPr>
        <p:spPr>
          <a:xfrm rot="16200000">
            <a:off x="3684486" y="2545056"/>
            <a:ext cx="395489" cy="33457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26A05C9B-C22F-4A8E-A8DB-98B10C00F43A}"/>
              </a:ext>
            </a:extLst>
          </p:cNvPr>
          <p:cNvSpPr/>
          <p:nvPr/>
        </p:nvSpPr>
        <p:spPr>
          <a:xfrm>
            <a:off x="2954383" y="1391192"/>
            <a:ext cx="401573" cy="397872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199F921E-14ED-4F15-AAF8-E1170EBED9F6}"/>
              </a:ext>
            </a:extLst>
          </p:cNvPr>
          <p:cNvSpPr/>
          <p:nvPr/>
        </p:nvSpPr>
        <p:spPr>
          <a:xfrm>
            <a:off x="4260669" y="2540726"/>
            <a:ext cx="286679" cy="207915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8F2BF7-F5B1-43E4-AD22-64247F319C03}"/>
              </a:ext>
            </a:extLst>
          </p:cNvPr>
          <p:cNvSpPr/>
          <p:nvPr/>
        </p:nvSpPr>
        <p:spPr>
          <a:xfrm>
            <a:off x="6399014" y="3309261"/>
            <a:ext cx="1511632" cy="919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Image Decoder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63D9F7A-F528-4EAE-A1A1-7FA034D557BF}"/>
              </a:ext>
            </a:extLst>
          </p:cNvPr>
          <p:cNvSpPr/>
          <p:nvPr/>
        </p:nvSpPr>
        <p:spPr>
          <a:xfrm>
            <a:off x="3983114" y="4729740"/>
            <a:ext cx="4393213" cy="1912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Bent-Up 40">
            <a:extLst>
              <a:ext uri="{FF2B5EF4-FFF2-40B4-BE49-F238E27FC236}">
                <a16:creationId xmlns:a16="http://schemas.microsoft.com/office/drawing/2014/main" id="{311461BE-78A2-40D3-82BB-1448808E2BF6}"/>
              </a:ext>
            </a:extLst>
          </p:cNvPr>
          <p:cNvSpPr/>
          <p:nvPr/>
        </p:nvSpPr>
        <p:spPr>
          <a:xfrm rot="5400000">
            <a:off x="539931" y="3971655"/>
            <a:ext cx="3509555" cy="609600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86286857-94C2-4FDA-88BF-F1DF10E7A142}"/>
              </a:ext>
            </a:extLst>
          </p:cNvPr>
          <p:cNvSpPr/>
          <p:nvPr/>
        </p:nvSpPr>
        <p:spPr>
          <a:xfrm rot="10800000" flipH="1">
            <a:off x="7944840" y="2033800"/>
            <a:ext cx="2858143" cy="609600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FE0527-675C-4D33-BAA0-F91BFD512039}"/>
              </a:ext>
            </a:extLst>
          </p:cNvPr>
          <p:cNvSpPr/>
          <p:nvPr/>
        </p:nvSpPr>
        <p:spPr>
          <a:xfrm>
            <a:off x="10048991" y="2712345"/>
            <a:ext cx="1511632" cy="919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Image Buffer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A1F22A-398B-4F3D-8882-CFB66F59F915}"/>
              </a:ext>
            </a:extLst>
          </p:cNvPr>
          <p:cNvSpPr/>
          <p:nvPr/>
        </p:nvSpPr>
        <p:spPr>
          <a:xfrm>
            <a:off x="8376327" y="4345263"/>
            <a:ext cx="1511632" cy="919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Motion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62196CC-EB0D-4F98-8314-FB85C341AAAA}"/>
              </a:ext>
            </a:extLst>
          </p:cNvPr>
          <p:cNvSpPr/>
          <p:nvPr/>
        </p:nvSpPr>
        <p:spPr>
          <a:xfrm rot="5400000">
            <a:off x="9763788" y="4424980"/>
            <a:ext cx="1743810" cy="33457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BA33D9AA-0F98-4181-BF94-A80CB2D99828}"/>
              </a:ext>
            </a:extLst>
          </p:cNvPr>
          <p:cNvSpPr/>
          <p:nvPr/>
        </p:nvSpPr>
        <p:spPr>
          <a:xfrm>
            <a:off x="9914085" y="4616651"/>
            <a:ext cx="666829" cy="4174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EBE99E98-890C-4B47-8FEE-6EFF12AD8C22}"/>
              </a:ext>
            </a:extLst>
          </p:cNvPr>
          <p:cNvSpPr/>
          <p:nvPr/>
        </p:nvSpPr>
        <p:spPr>
          <a:xfrm rot="5400000">
            <a:off x="6877136" y="2789670"/>
            <a:ext cx="493146" cy="3489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Bent-Up 50">
            <a:extLst>
              <a:ext uri="{FF2B5EF4-FFF2-40B4-BE49-F238E27FC236}">
                <a16:creationId xmlns:a16="http://schemas.microsoft.com/office/drawing/2014/main" id="{117BE6E0-9128-44C9-8A88-0484169B1904}"/>
              </a:ext>
            </a:extLst>
          </p:cNvPr>
          <p:cNvSpPr/>
          <p:nvPr/>
        </p:nvSpPr>
        <p:spPr>
          <a:xfrm rot="16200000" flipH="1">
            <a:off x="5166979" y="4154445"/>
            <a:ext cx="2199224" cy="2348542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2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1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49F933-9F6D-4C14-9D16-A70D53292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1640130"/>
            <a:ext cx="4796369" cy="4172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A702C3-D9A1-4382-A4D1-B577A279A4CC}"/>
              </a:ext>
            </a:extLst>
          </p:cNvPr>
          <p:cNvSpPr txBox="1"/>
          <p:nvPr/>
        </p:nvSpPr>
        <p:spPr>
          <a:xfrm>
            <a:off x="2943149" y="-31750"/>
            <a:ext cx="6305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MOTION </a:t>
            </a:r>
            <a:r>
              <a:rPr lang="en-US" sz="5400" dirty="0">
                <a:solidFill>
                  <a:srgbClr val="00B0F0"/>
                </a:solidFill>
              </a:rPr>
              <a:t>ESTIMATION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1AA63-14A4-4C79-BD17-52748A9A0050}"/>
              </a:ext>
            </a:extLst>
          </p:cNvPr>
          <p:cNvSpPr txBox="1"/>
          <p:nvPr/>
        </p:nvSpPr>
        <p:spPr>
          <a:xfrm>
            <a:off x="5995851" y="1956835"/>
            <a:ext cx="56182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Take mean error of each macro block location.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Check for minimum cost (Minimum error value)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Find (dx, </a:t>
            </a:r>
            <a:r>
              <a:rPr lang="en-US" sz="2800" dirty="0" err="1">
                <a:solidFill>
                  <a:schemeClr val="bg1"/>
                </a:solidFill>
              </a:rPr>
              <a:t>dy</a:t>
            </a:r>
            <a:r>
              <a:rPr lang="en-US" sz="2800" dirty="0">
                <a:solidFill>
                  <a:schemeClr val="bg1"/>
                </a:solidFill>
              </a:rPr>
              <a:t>) for the macro block location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E27E51-E812-4C3A-B7FC-017A863AF2EA}"/>
              </a:ext>
            </a:extLst>
          </p:cNvPr>
          <p:cNvCxnSpPr/>
          <p:nvPr/>
        </p:nvCxnSpPr>
        <p:spPr>
          <a:xfrm>
            <a:off x="5577840" y="1188720"/>
            <a:ext cx="0" cy="522514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3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592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Unicode MS</vt:lpstr>
      <vt:lpstr>Arial</vt:lpstr>
      <vt:lpstr>Arial Black</vt:lpstr>
      <vt:lpstr>Calibri</vt:lpstr>
      <vt:lpstr>Calibri Light</vt:lpstr>
      <vt:lpstr>Geometr415 Blk BT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CODEC</dc:title>
  <dc:creator>Malinda silva</dc:creator>
  <cp:lastModifiedBy>Malinda silva</cp:lastModifiedBy>
  <cp:revision>49</cp:revision>
  <dcterms:created xsi:type="dcterms:W3CDTF">2018-09-16T21:32:18Z</dcterms:created>
  <dcterms:modified xsi:type="dcterms:W3CDTF">2018-09-17T04:09:47Z</dcterms:modified>
</cp:coreProperties>
</file>