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4" r:id="rId3"/>
    <p:sldId id="258" r:id="rId4"/>
    <p:sldId id="331" r:id="rId6"/>
    <p:sldId id="342" r:id="rId7"/>
    <p:sldId id="321" r:id="rId8"/>
    <p:sldId id="375" r:id="rId9"/>
    <p:sldId id="376" r:id="rId10"/>
    <p:sldId id="378" r:id="rId11"/>
    <p:sldId id="377" r:id="rId12"/>
    <p:sldId id="379" r:id="rId13"/>
    <p:sldId id="380" r:id="rId14"/>
    <p:sldId id="381" r:id="rId15"/>
    <p:sldId id="382" r:id="rId16"/>
    <p:sldId id="383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97BBFD-E7D2-47FF-865A-46CEB5C05155}">
          <p14:sldIdLst>
            <p14:sldId id="304"/>
            <p14:sldId id="258"/>
            <p14:sldId id="331"/>
            <p14:sldId id="342"/>
            <p14:sldId id="321"/>
            <p14:sldId id="375"/>
            <p14:sldId id="376"/>
            <p14:sldId id="378"/>
            <p14:sldId id="377"/>
            <p14:sldId id="379"/>
            <p14:sldId id="380"/>
            <p14:sldId id="381"/>
            <p14:sldId id="382"/>
            <p14:sldId id="383"/>
          </p14:sldIdLst>
        </p14:section>
        <p14:section name="无标题节" id="{70365F04-F288-49B1-823B-480DF4628592}">
          <p14:sldIdLst>
            <p14:sldId id="257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2606" autoAdjust="0"/>
  </p:normalViewPr>
  <p:slideViewPr>
    <p:cSldViewPr snapToGrid="0">
      <p:cViewPr varScale="1">
        <p:scale>
          <a:sx n="67" d="100"/>
          <a:sy n="67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A866D-FB0E-41B9-B7E7-6831C515A9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F1CF8-6C41-40EB-9929-9513E0C09A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1CF8-6C41-40EB-9929-9513E0C09A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4285-06A7-4305-BBDC-2A77F0B38B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147D-6A9E-4973-B6DD-5C54729919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15"/>
          <p:cNvSpPr/>
          <p:nvPr/>
        </p:nvSpPr>
        <p:spPr>
          <a:xfrm>
            <a:off x="-1579701" y="4551513"/>
            <a:ext cx="3303536" cy="750835"/>
          </a:xfrm>
          <a:custGeom>
            <a:avLst/>
            <a:gdLst>
              <a:gd name="connsiteX0" fmla="*/ 3895926 w 3907971"/>
              <a:gd name="connsiteY0" fmla="*/ 1142557 h 1194053"/>
              <a:gd name="connsiteX1" fmla="*/ 3907971 w 3907971"/>
              <a:gd name="connsiteY1" fmla="*/ 1142678 h 1194053"/>
              <a:gd name="connsiteX2" fmla="*/ 3907971 w 3907971"/>
              <a:gd name="connsiteY2" fmla="*/ 1194053 h 1194053"/>
              <a:gd name="connsiteX3" fmla="*/ 3907971 w 3907971"/>
              <a:gd name="connsiteY3" fmla="*/ 1194051 h 1194053"/>
              <a:gd name="connsiteX4" fmla="*/ 3903237 w 3907971"/>
              <a:gd name="connsiteY4" fmla="*/ 1164852 h 1194053"/>
              <a:gd name="connsiteX5" fmla="*/ 3033485 w 3907971"/>
              <a:gd name="connsiteY5" fmla="*/ 250 h 1194053"/>
              <a:gd name="connsiteX6" fmla="*/ 3817257 w 3907971"/>
              <a:gd name="connsiteY6" fmla="*/ 1001736 h 1194053"/>
              <a:gd name="connsiteX7" fmla="*/ 3890055 w 3907971"/>
              <a:gd name="connsiteY7" fmla="*/ 1124654 h 1194053"/>
              <a:gd name="connsiteX8" fmla="*/ 3895926 w 3907971"/>
              <a:gd name="connsiteY8" fmla="*/ 1142557 h 1194053"/>
              <a:gd name="connsiteX9" fmla="*/ 0 w 3907971"/>
              <a:gd name="connsiteY9" fmla="*/ 1103336 h 1194053"/>
              <a:gd name="connsiteX10" fmla="*/ 1233714 w 3907971"/>
              <a:gd name="connsiteY10" fmla="*/ 421164 h 1194053"/>
              <a:gd name="connsiteX11" fmla="*/ 1828800 w 3907971"/>
              <a:gd name="connsiteY11" fmla="*/ 900136 h 1194053"/>
              <a:gd name="connsiteX12" fmla="*/ 3033485 w 3907971"/>
              <a:gd name="connsiteY12" fmla="*/ 250 h 119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7971" h="1194053">
                <a:moveTo>
                  <a:pt x="3895926" y="1142557"/>
                </a:moveTo>
                <a:lnTo>
                  <a:pt x="3907971" y="1142678"/>
                </a:lnTo>
                <a:lnTo>
                  <a:pt x="3907971" y="1194053"/>
                </a:lnTo>
                <a:lnTo>
                  <a:pt x="3907971" y="1194051"/>
                </a:lnTo>
                <a:cubicBezTo>
                  <a:pt x="3907215" y="1185886"/>
                  <a:pt x="3905930" y="1176286"/>
                  <a:pt x="3903237" y="1164852"/>
                </a:cubicBezTo>
                <a:close/>
                <a:moveTo>
                  <a:pt x="3033485" y="250"/>
                </a:moveTo>
                <a:cubicBezTo>
                  <a:pt x="3364894" y="17183"/>
                  <a:pt x="3664857" y="793698"/>
                  <a:pt x="3817257" y="1001736"/>
                </a:cubicBezTo>
                <a:cubicBezTo>
                  <a:pt x="3855357" y="1053746"/>
                  <a:pt x="3877280" y="1093660"/>
                  <a:pt x="3890055" y="1124654"/>
                </a:cubicBezTo>
                <a:lnTo>
                  <a:pt x="3895926" y="1142557"/>
                </a:lnTo>
                <a:lnTo>
                  <a:pt x="0" y="1103336"/>
                </a:lnTo>
                <a:cubicBezTo>
                  <a:pt x="464457" y="779183"/>
                  <a:pt x="928914" y="455031"/>
                  <a:pt x="1233714" y="421164"/>
                </a:cubicBezTo>
                <a:cubicBezTo>
                  <a:pt x="1538514" y="387297"/>
                  <a:pt x="1528838" y="970288"/>
                  <a:pt x="1828800" y="900136"/>
                </a:cubicBezTo>
                <a:cubicBezTo>
                  <a:pt x="2128762" y="829984"/>
                  <a:pt x="2702076" y="-16683"/>
                  <a:pt x="3033485" y="250"/>
                </a:cubicBezTo>
                <a:close/>
              </a:path>
            </a:pathLst>
          </a:custGeo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363371" y="1084948"/>
            <a:ext cx="1479453" cy="3883357"/>
            <a:chOff x="2363371" y="1084948"/>
            <a:chExt cx="1479453" cy="3883357"/>
          </a:xfrm>
        </p:grpSpPr>
        <p:grpSp>
          <p:nvGrpSpPr>
            <p:cNvPr id="4" name="组合 3"/>
            <p:cNvGrpSpPr/>
            <p:nvPr/>
          </p:nvGrpSpPr>
          <p:grpSpPr>
            <a:xfrm>
              <a:off x="2363371" y="1084948"/>
              <a:ext cx="1269144" cy="3642852"/>
              <a:chOff x="4740812" y="1266092"/>
              <a:chExt cx="1209823" cy="358726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740812" y="1266092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4740812" y="1266092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950635" y="3828900"/>
                <a:ext cx="0" cy="1024454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10800000">
              <a:off x="2518116" y="1195144"/>
              <a:ext cx="1324708" cy="3773161"/>
              <a:chOff x="4740812" y="1407420"/>
              <a:chExt cx="1209823" cy="3445934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740812" y="1407420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740812" y="1407420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0800000" flipV="1">
                <a:off x="5950635" y="3502205"/>
                <a:ext cx="0" cy="1351148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2445008" y="1532087"/>
            <a:ext cx="1292662" cy="286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课程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053205" y="2571115"/>
            <a:ext cx="8144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VUE</a:t>
            </a:r>
            <a:endParaRPr lang="en-US" sz="4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03845" y="1195143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21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17"/>
          <p:cNvSpPr/>
          <p:nvPr/>
        </p:nvSpPr>
        <p:spPr>
          <a:xfrm>
            <a:off x="6386200" y="6055603"/>
            <a:ext cx="5687618" cy="791855"/>
          </a:xfrm>
          <a:custGeom>
            <a:avLst/>
            <a:gdLst>
              <a:gd name="connsiteX0" fmla="*/ 4036200 w 5687618"/>
              <a:gd name="connsiteY0" fmla="*/ 540 h 791855"/>
              <a:gd name="connsiteX1" fmla="*/ 4999673 w 5687618"/>
              <a:gd name="connsiteY1" fmla="*/ 328873 h 791855"/>
              <a:gd name="connsiteX2" fmla="*/ 5633083 w 5687618"/>
              <a:gd name="connsiteY2" fmla="*/ 721203 h 791855"/>
              <a:gd name="connsiteX3" fmla="*/ 5666385 w 5687618"/>
              <a:gd name="connsiteY3" fmla="*/ 763693 h 791855"/>
              <a:gd name="connsiteX4" fmla="*/ 5687618 w 5687618"/>
              <a:gd name="connsiteY4" fmla="*/ 791855 h 791855"/>
              <a:gd name="connsiteX5" fmla="*/ 0 w 5687618"/>
              <a:gd name="connsiteY5" fmla="*/ 791855 h 791855"/>
              <a:gd name="connsiteX6" fmla="*/ 118522 w 5687618"/>
              <a:gd name="connsiteY6" fmla="*/ 631580 h 791855"/>
              <a:gd name="connsiteX7" fmla="*/ 1065997 w 5687618"/>
              <a:gd name="connsiteY7" fmla="*/ 329440 h 791855"/>
              <a:gd name="connsiteX8" fmla="*/ 2331864 w 5687618"/>
              <a:gd name="connsiteY8" fmla="*/ 681449 h 791855"/>
              <a:gd name="connsiteX9" fmla="*/ 3872130 w 5687618"/>
              <a:gd name="connsiteY9" fmla="*/ 8517 h 791855"/>
              <a:gd name="connsiteX10" fmla="*/ 4036200 w 5687618"/>
              <a:gd name="connsiteY10" fmla="*/ 540 h 79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7618" h="791855">
                <a:moveTo>
                  <a:pt x="4036200" y="540"/>
                </a:moveTo>
                <a:cubicBezTo>
                  <a:pt x="4412619" y="12628"/>
                  <a:pt x="4742867" y="224940"/>
                  <a:pt x="4999673" y="328873"/>
                </a:cubicBezTo>
                <a:cubicBezTo>
                  <a:pt x="5293164" y="447654"/>
                  <a:pt x="5588752" y="642312"/>
                  <a:pt x="5633083" y="721203"/>
                </a:cubicBezTo>
                <a:cubicBezTo>
                  <a:pt x="5645357" y="736624"/>
                  <a:pt x="5656420" y="750746"/>
                  <a:pt x="5666385" y="763693"/>
                </a:cubicBezTo>
                <a:lnTo>
                  <a:pt x="5687618" y="791855"/>
                </a:lnTo>
                <a:lnTo>
                  <a:pt x="0" y="791855"/>
                </a:lnTo>
                <a:lnTo>
                  <a:pt x="118522" y="631580"/>
                </a:lnTo>
                <a:cubicBezTo>
                  <a:pt x="266386" y="469785"/>
                  <a:pt x="515963" y="328353"/>
                  <a:pt x="1065997" y="329440"/>
                </a:cubicBezTo>
                <a:cubicBezTo>
                  <a:pt x="1717825" y="340589"/>
                  <a:pt x="1951526" y="780208"/>
                  <a:pt x="2331864" y="681449"/>
                </a:cubicBezTo>
                <a:cubicBezTo>
                  <a:pt x="2712203" y="582689"/>
                  <a:pt x="3427495" y="67280"/>
                  <a:pt x="3872130" y="8517"/>
                </a:cubicBezTo>
                <a:cubicBezTo>
                  <a:pt x="3927709" y="1172"/>
                  <a:pt x="3982426" y="-1188"/>
                  <a:pt x="4036200" y="540"/>
                </a:cubicBezTo>
                <a:close/>
              </a:path>
            </a:pathLst>
          </a:custGeom>
          <a:gradFill flip="none" rotWithShape="1">
            <a:gsLst>
              <a:gs pos="100000">
                <a:srgbClr val="776C5B">
                  <a:alpha val="20000"/>
                </a:srgbClr>
              </a:gs>
              <a:gs pos="0">
                <a:srgbClr val="545454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组件编写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377315"/>
            <a:ext cx="6643370" cy="4882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05370" y="1464945"/>
            <a:ext cx="33451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js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逻辑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js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中，包含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data(){}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methods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created()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等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其中：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data(){}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中可以定义我们需要使用的变量，此处定义的变量可以</a:t>
            </a:r>
            <a:r>
              <a:rPr 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传值到页面显示；</a:t>
            </a:r>
            <a:endParaRPr 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methods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中定义我们的自定义函数，如右图，函数中包括了对服务器的请求，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vue本身不支持发送AJAX请求，需要使用vue-resource（vue1.0版本）、axios（vue2.0版本）等插件实现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组件编写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377315"/>
            <a:ext cx="6643370" cy="4882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95210" y="1735455"/>
            <a:ext cx="33451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在此项目中，我们使用的vue-resource进行对服务端的请求，如左图所示，请求地址http://localhost:8090/ranking/querydayrankinggrowth为我们在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spring boot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中编写的数据接口地址，请求到数据后可以处理以及赋值给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data(){}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中的变量。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组件编写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5210" y="1735455"/>
            <a:ext cx="334518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created:在模板渲染成html前调用，即通常初始化某些属性值，然后再渲染成视图,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我们可以在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created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中调用我们自定义函数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r>
              <a:rPr 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394460"/>
            <a:ext cx="600964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组件编写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89800" y="2520950"/>
            <a:ext cx="33451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编写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样式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css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样式在标签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&lt;style&gt;&lt;/style&gt;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中定义，主要控制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template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模板中显示页面的样式。</a:t>
            </a:r>
            <a:r>
              <a:rPr 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121410"/>
            <a:ext cx="5304155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系统展示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1685290"/>
            <a:ext cx="8214360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15"/>
          <p:cNvSpPr/>
          <p:nvPr/>
        </p:nvSpPr>
        <p:spPr>
          <a:xfrm>
            <a:off x="-1579701" y="4551513"/>
            <a:ext cx="3303536" cy="750835"/>
          </a:xfrm>
          <a:custGeom>
            <a:avLst/>
            <a:gdLst>
              <a:gd name="connsiteX0" fmla="*/ 3895926 w 3907971"/>
              <a:gd name="connsiteY0" fmla="*/ 1142557 h 1194053"/>
              <a:gd name="connsiteX1" fmla="*/ 3907971 w 3907971"/>
              <a:gd name="connsiteY1" fmla="*/ 1142678 h 1194053"/>
              <a:gd name="connsiteX2" fmla="*/ 3907971 w 3907971"/>
              <a:gd name="connsiteY2" fmla="*/ 1194053 h 1194053"/>
              <a:gd name="connsiteX3" fmla="*/ 3907971 w 3907971"/>
              <a:gd name="connsiteY3" fmla="*/ 1194051 h 1194053"/>
              <a:gd name="connsiteX4" fmla="*/ 3903237 w 3907971"/>
              <a:gd name="connsiteY4" fmla="*/ 1164852 h 1194053"/>
              <a:gd name="connsiteX5" fmla="*/ 3033485 w 3907971"/>
              <a:gd name="connsiteY5" fmla="*/ 250 h 1194053"/>
              <a:gd name="connsiteX6" fmla="*/ 3817257 w 3907971"/>
              <a:gd name="connsiteY6" fmla="*/ 1001736 h 1194053"/>
              <a:gd name="connsiteX7" fmla="*/ 3890055 w 3907971"/>
              <a:gd name="connsiteY7" fmla="*/ 1124654 h 1194053"/>
              <a:gd name="connsiteX8" fmla="*/ 3895926 w 3907971"/>
              <a:gd name="connsiteY8" fmla="*/ 1142557 h 1194053"/>
              <a:gd name="connsiteX9" fmla="*/ 0 w 3907971"/>
              <a:gd name="connsiteY9" fmla="*/ 1103336 h 1194053"/>
              <a:gd name="connsiteX10" fmla="*/ 1233714 w 3907971"/>
              <a:gd name="connsiteY10" fmla="*/ 421164 h 1194053"/>
              <a:gd name="connsiteX11" fmla="*/ 1828800 w 3907971"/>
              <a:gd name="connsiteY11" fmla="*/ 900136 h 1194053"/>
              <a:gd name="connsiteX12" fmla="*/ 3033485 w 3907971"/>
              <a:gd name="connsiteY12" fmla="*/ 250 h 119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7971" h="1194053">
                <a:moveTo>
                  <a:pt x="3895926" y="1142557"/>
                </a:moveTo>
                <a:lnTo>
                  <a:pt x="3907971" y="1142678"/>
                </a:lnTo>
                <a:lnTo>
                  <a:pt x="3907971" y="1194053"/>
                </a:lnTo>
                <a:lnTo>
                  <a:pt x="3907971" y="1194051"/>
                </a:lnTo>
                <a:cubicBezTo>
                  <a:pt x="3907215" y="1185886"/>
                  <a:pt x="3905930" y="1176286"/>
                  <a:pt x="3903237" y="1164852"/>
                </a:cubicBezTo>
                <a:close/>
                <a:moveTo>
                  <a:pt x="3033485" y="250"/>
                </a:moveTo>
                <a:cubicBezTo>
                  <a:pt x="3364894" y="17183"/>
                  <a:pt x="3664857" y="793698"/>
                  <a:pt x="3817257" y="1001736"/>
                </a:cubicBezTo>
                <a:cubicBezTo>
                  <a:pt x="3855357" y="1053746"/>
                  <a:pt x="3877280" y="1093660"/>
                  <a:pt x="3890055" y="1124654"/>
                </a:cubicBezTo>
                <a:lnTo>
                  <a:pt x="3895926" y="1142557"/>
                </a:lnTo>
                <a:lnTo>
                  <a:pt x="0" y="1103336"/>
                </a:lnTo>
                <a:cubicBezTo>
                  <a:pt x="464457" y="779183"/>
                  <a:pt x="928914" y="455031"/>
                  <a:pt x="1233714" y="421164"/>
                </a:cubicBezTo>
                <a:cubicBezTo>
                  <a:pt x="1538514" y="387297"/>
                  <a:pt x="1528838" y="970288"/>
                  <a:pt x="1828800" y="900136"/>
                </a:cubicBezTo>
                <a:cubicBezTo>
                  <a:pt x="2128762" y="829984"/>
                  <a:pt x="2702076" y="-16683"/>
                  <a:pt x="3033485" y="250"/>
                </a:cubicBezTo>
                <a:close/>
              </a:path>
            </a:pathLst>
          </a:custGeo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63371" y="1084948"/>
            <a:ext cx="1269144" cy="3642852"/>
            <a:chOff x="4740812" y="1266092"/>
            <a:chExt cx="1209823" cy="358726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740812" y="1266092"/>
              <a:ext cx="11676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740812" y="1266092"/>
              <a:ext cx="0" cy="3251982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950635" y="3828900"/>
              <a:ext cx="0" cy="102445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881490" y="4853354"/>
              <a:ext cx="1069145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5472333" y="4346917"/>
              <a:ext cx="478302" cy="50643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2518116" y="1195144"/>
            <a:ext cx="1324708" cy="3773161"/>
            <a:chOff x="4740812" y="1407420"/>
            <a:chExt cx="1209823" cy="344593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740812" y="1407420"/>
              <a:ext cx="11676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40812" y="1407420"/>
              <a:ext cx="0" cy="3251982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 flipV="1">
              <a:off x="5950635" y="3502205"/>
              <a:ext cx="0" cy="1351148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81490" y="4853354"/>
              <a:ext cx="1069145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5472333" y="4346917"/>
              <a:ext cx="478302" cy="50643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45008" y="1532087"/>
            <a:ext cx="1292662" cy="2869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謝 謝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18268" y="4153251"/>
            <a:ext cx="5008098" cy="114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rgbClr val="333333"/>
                </a:solidFill>
                <a:latin typeface="+mj-ea"/>
              </a:rPr>
              <a:t>小山重叠金明灭，鬓云欲度香腮雪。懒起画蛾眉，弄妆梳洗迟。照花前后镜，花面交相映。新帖绣罗襦，双双金鹧鸪。</a:t>
            </a:r>
            <a:endParaRPr lang="zh-CN" altLang="en-US" sz="1200" dirty="0">
              <a:solidFill>
                <a:srgbClr val="333333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403269" y="3176991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21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17"/>
          <p:cNvSpPr/>
          <p:nvPr/>
        </p:nvSpPr>
        <p:spPr>
          <a:xfrm>
            <a:off x="6386200" y="6055603"/>
            <a:ext cx="5687618" cy="791855"/>
          </a:xfrm>
          <a:custGeom>
            <a:avLst/>
            <a:gdLst>
              <a:gd name="connsiteX0" fmla="*/ 4036200 w 5687618"/>
              <a:gd name="connsiteY0" fmla="*/ 540 h 791855"/>
              <a:gd name="connsiteX1" fmla="*/ 4999673 w 5687618"/>
              <a:gd name="connsiteY1" fmla="*/ 328873 h 791855"/>
              <a:gd name="connsiteX2" fmla="*/ 5633083 w 5687618"/>
              <a:gd name="connsiteY2" fmla="*/ 721203 h 791855"/>
              <a:gd name="connsiteX3" fmla="*/ 5666385 w 5687618"/>
              <a:gd name="connsiteY3" fmla="*/ 763693 h 791855"/>
              <a:gd name="connsiteX4" fmla="*/ 5687618 w 5687618"/>
              <a:gd name="connsiteY4" fmla="*/ 791855 h 791855"/>
              <a:gd name="connsiteX5" fmla="*/ 0 w 5687618"/>
              <a:gd name="connsiteY5" fmla="*/ 791855 h 791855"/>
              <a:gd name="connsiteX6" fmla="*/ 118522 w 5687618"/>
              <a:gd name="connsiteY6" fmla="*/ 631580 h 791855"/>
              <a:gd name="connsiteX7" fmla="*/ 1065997 w 5687618"/>
              <a:gd name="connsiteY7" fmla="*/ 329440 h 791855"/>
              <a:gd name="connsiteX8" fmla="*/ 2331864 w 5687618"/>
              <a:gd name="connsiteY8" fmla="*/ 681449 h 791855"/>
              <a:gd name="connsiteX9" fmla="*/ 3872130 w 5687618"/>
              <a:gd name="connsiteY9" fmla="*/ 8517 h 791855"/>
              <a:gd name="connsiteX10" fmla="*/ 4036200 w 5687618"/>
              <a:gd name="connsiteY10" fmla="*/ 540 h 79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7618" h="791855">
                <a:moveTo>
                  <a:pt x="4036200" y="540"/>
                </a:moveTo>
                <a:cubicBezTo>
                  <a:pt x="4412619" y="12628"/>
                  <a:pt x="4742867" y="224940"/>
                  <a:pt x="4999673" y="328873"/>
                </a:cubicBezTo>
                <a:cubicBezTo>
                  <a:pt x="5293164" y="447654"/>
                  <a:pt x="5588752" y="642312"/>
                  <a:pt x="5633083" y="721203"/>
                </a:cubicBezTo>
                <a:cubicBezTo>
                  <a:pt x="5645357" y="736624"/>
                  <a:pt x="5656420" y="750746"/>
                  <a:pt x="5666385" y="763693"/>
                </a:cubicBezTo>
                <a:lnTo>
                  <a:pt x="5687618" y="791855"/>
                </a:lnTo>
                <a:lnTo>
                  <a:pt x="0" y="791855"/>
                </a:lnTo>
                <a:lnTo>
                  <a:pt x="118522" y="631580"/>
                </a:lnTo>
                <a:cubicBezTo>
                  <a:pt x="266386" y="469785"/>
                  <a:pt x="515963" y="328353"/>
                  <a:pt x="1065997" y="329440"/>
                </a:cubicBezTo>
                <a:cubicBezTo>
                  <a:pt x="1717825" y="340589"/>
                  <a:pt x="1951526" y="780208"/>
                  <a:pt x="2331864" y="681449"/>
                </a:cubicBezTo>
                <a:cubicBezTo>
                  <a:pt x="2712203" y="582689"/>
                  <a:pt x="3427495" y="67280"/>
                  <a:pt x="3872130" y="8517"/>
                </a:cubicBezTo>
                <a:cubicBezTo>
                  <a:pt x="3927709" y="1172"/>
                  <a:pt x="3982426" y="-1188"/>
                  <a:pt x="4036200" y="540"/>
                </a:cubicBezTo>
                <a:close/>
              </a:path>
            </a:pathLst>
          </a:custGeom>
          <a:gradFill flip="none" rotWithShape="1">
            <a:gsLst>
              <a:gs pos="100000">
                <a:srgbClr val="776C5B">
                  <a:alpha val="20000"/>
                </a:srgbClr>
              </a:gs>
              <a:gs pos="0">
                <a:srgbClr val="545454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8991" y="1248120"/>
            <a:ext cx="1285066" cy="3839897"/>
            <a:chOff x="2363371" y="1084948"/>
            <a:chExt cx="1479453" cy="3883357"/>
          </a:xfrm>
        </p:grpSpPr>
        <p:grpSp>
          <p:nvGrpSpPr>
            <p:cNvPr id="5" name="组合 4"/>
            <p:cNvGrpSpPr/>
            <p:nvPr/>
          </p:nvGrpSpPr>
          <p:grpSpPr>
            <a:xfrm>
              <a:off x="2363371" y="1084948"/>
              <a:ext cx="1269144" cy="3642852"/>
              <a:chOff x="4740812" y="1266092"/>
              <a:chExt cx="1209823" cy="3587262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40812" y="1266092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40812" y="1266092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950635" y="3828900"/>
                <a:ext cx="0" cy="1024454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0800000">
              <a:off x="2518116" y="1195144"/>
              <a:ext cx="1324708" cy="3773161"/>
              <a:chOff x="4740812" y="1407420"/>
              <a:chExt cx="1209823" cy="344593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740812" y="1407420"/>
                <a:ext cx="1167619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740812" y="1407420"/>
                <a:ext cx="0" cy="3251982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10800000" flipV="1">
                <a:off x="5950635" y="3502205"/>
                <a:ext cx="0" cy="1351148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881490" y="4853354"/>
                <a:ext cx="1069145" cy="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等腰三角形 10"/>
              <p:cNvSpPr/>
              <p:nvPr/>
            </p:nvSpPr>
            <p:spPr>
              <a:xfrm>
                <a:off x="5472333" y="4346917"/>
                <a:ext cx="478302" cy="506437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484514" y="1434372"/>
            <a:ext cx="861774" cy="3247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教学内容</a:t>
            </a:r>
            <a:endParaRPr lang="zh-CN" altLang="en-US" sz="1050" dirty="0"/>
          </a:p>
        </p:txBody>
      </p:sp>
      <p:sp>
        <p:nvSpPr>
          <p:cNvPr id="32" name="矩形 31"/>
          <p:cNvSpPr/>
          <p:nvPr/>
        </p:nvSpPr>
        <p:spPr>
          <a:xfrm>
            <a:off x="4162440" y="1248484"/>
            <a:ext cx="694529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VUE</a:t>
            </a: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简介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VUE</a:t>
            </a: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框架目录结构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spc="1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buFont typeface="+mj-lt"/>
              <a:buNone/>
            </a:pPr>
            <a:endParaRPr lang="zh-CN" altLang="en-US" sz="3200" b="1" spc="1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164293" y="5989451"/>
            <a:ext cx="3364710" cy="541295"/>
            <a:chOff x="-86442" y="4986005"/>
            <a:chExt cx="2975676" cy="968616"/>
          </a:xfrm>
          <a:gradFill>
            <a:gsLst>
              <a:gs pos="97000">
                <a:srgbClr val="545454">
                  <a:alpha val="0"/>
                </a:srgbClr>
              </a:gs>
              <a:gs pos="97000">
                <a:srgbClr val="545454"/>
              </a:gs>
              <a:gs pos="0">
                <a:srgbClr val="776C5B">
                  <a:alpha val="50000"/>
                </a:srgbClr>
              </a:gs>
            </a:gsLst>
            <a:lin ang="5400000" scaled="1"/>
          </a:gradFill>
        </p:grpSpPr>
        <p:sp>
          <p:nvSpPr>
            <p:cNvPr id="50" name="任意多边形 15"/>
            <p:cNvSpPr/>
            <p:nvPr/>
          </p:nvSpPr>
          <p:spPr>
            <a:xfrm>
              <a:off x="-86442" y="4986005"/>
              <a:ext cx="2471233" cy="755068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16"/>
            <p:cNvSpPr/>
            <p:nvPr/>
          </p:nvSpPr>
          <p:spPr>
            <a:xfrm>
              <a:off x="1045175" y="5391181"/>
              <a:ext cx="1844059" cy="563440"/>
            </a:xfrm>
            <a:custGeom>
              <a:avLst/>
              <a:gdLst>
                <a:gd name="connsiteX0" fmla="*/ 3895926 w 3907971"/>
                <a:gd name="connsiteY0" fmla="*/ 1142557 h 1194053"/>
                <a:gd name="connsiteX1" fmla="*/ 3907971 w 3907971"/>
                <a:gd name="connsiteY1" fmla="*/ 1142678 h 1194053"/>
                <a:gd name="connsiteX2" fmla="*/ 3907971 w 3907971"/>
                <a:gd name="connsiteY2" fmla="*/ 1194053 h 1194053"/>
                <a:gd name="connsiteX3" fmla="*/ 3907971 w 3907971"/>
                <a:gd name="connsiteY3" fmla="*/ 1194051 h 1194053"/>
                <a:gd name="connsiteX4" fmla="*/ 3903237 w 3907971"/>
                <a:gd name="connsiteY4" fmla="*/ 1164852 h 1194053"/>
                <a:gd name="connsiteX5" fmla="*/ 3033485 w 3907971"/>
                <a:gd name="connsiteY5" fmla="*/ 250 h 1194053"/>
                <a:gd name="connsiteX6" fmla="*/ 3817257 w 3907971"/>
                <a:gd name="connsiteY6" fmla="*/ 1001736 h 1194053"/>
                <a:gd name="connsiteX7" fmla="*/ 3890055 w 3907971"/>
                <a:gd name="connsiteY7" fmla="*/ 1124654 h 1194053"/>
                <a:gd name="connsiteX8" fmla="*/ 3895926 w 3907971"/>
                <a:gd name="connsiteY8" fmla="*/ 1142557 h 1194053"/>
                <a:gd name="connsiteX9" fmla="*/ 0 w 3907971"/>
                <a:gd name="connsiteY9" fmla="*/ 1103336 h 1194053"/>
                <a:gd name="connsiteX10" fmla="*/ 1233714 w 3907971"/>
                <a:gd name="connsiteY10" fmla="*/ 421164 h 1194053"/>
                <a:gd name="connsiteX11" fmla="*/ 1828800 w 3907971"/>
                <a:gd name="connsiteY11" fmla="*/ 900136 h 1194053"/>
                <a:gd name="connsiteX12" fmla="*/ 3033485 w 3907971"/>
                <a:gd name="connsiteY12" fmla="*/ 250 h 11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07971" h="1194053">
                  <a:moveTo>
                    <a:pt x="3895926" y="1142557"/>
                  </a:moveTo>
                  <a:lnTo>
                    <a:pt x="3907971" y="1142678"/>
                  </a:lnTo>
                  <a:lnTo>
                    <a:pt x="3907971" y="1194053"/>
                  </a:lnTo>
                  <a:lnTo>
                    <a:pt x="3907971" y="1194051"/>
                  </a:lnTo>
                  <a:cubicBezTo>
                    <a:pt x="3907215" y="1185886"/>
                    <a:pt x="3905930" y="1176286"/>
                    <a:pt x="3903237" y="1164852"/>
                  </a:cubicBezTo>
                  <a:close/>
                  <a:moveTo>
                    <a:pt x="3033485" y="250"/>
                  </a:moveTo>
                  <a:cubicBezTo>
                    <a:pt x="3364894" y="17183"/>
                    <a:pt x="3664857" y="793698"/>
                    <a:pt x="3817257" y="1001736"/>
                  </a:cubicBezTo>
                  <a:cubicBezTo>
                    <a:pt x="3855357" y="1053746"/>
                    <a:pt x="3877280" y="1093660"/>
                    <a:pt x="3890055" y="1124654"/>
                  </a:cubicBezTo>
                  <a:lnTo>
                    <a:pt x="3895926" y="1142557"/>
                  </a:lnTo>
                  <a:lnTo>
                    <a:pt x="0" y="1103336"/>
                  </a:lnTo>
                  <a:cubicBezTo>
                    <a:pt x="464457" y="779183"/>
                    <a:pt x="928914" y="455031"/>
                    <a:pt x="1233714" y="421164"/>
                  </a:cubicBezTo>
                  <a:cubicBezTo>
                    <a:pt x="1538514" y="387297"/>
                    <a:pt x="1528838" y="970288"/>
                    <a:pt x="1828800" y="900136"/>
                  </a:cubicBezTo>
                  <a:cubicBezTo>
                    <a:pt x="2128762" y="829984"/>
                    <a:pt x="2702076" y="-16683"/>
                    <a:pt x="3033485" y="2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36" y="3401039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66171" y="1650631"/>
            <a:ext cx="6806200" cy="42632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60400" algn="l">
              <a:lnSpc>
                <a:spcPct val="150000"/>
              </a:lnSpc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Vue (读音 /vjuː/，类似于 view) 是一套用于构建用户界面的渐进式框架。与其它大型框架不同的是，Vue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88107"/>
            <a:ext cx="8263527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框架简介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65480" y="1519555"/>
            <a:ext cx="9912985" cy="426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buClrTx/>
              <a:buSzTx/>
              <a:buNone/>
            </a:pP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框架目录结构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230" y="1089660"/>
            <a:ext cx="4639945" cy="5717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36" y="3401039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三、实例分析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1125" y="2700020"/>
            <a:ext cx="554037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下面，我们以某公司的数据展示平台的前端展示网站来详解VUE的用法。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框架搭建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2755" y="1319530"/>
            <a:ext cx="7950200" cy="5405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Vue脚手架框架搭建项目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1.确保环境安装node和npm,尽量安装最新版本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2.安装vue-cli,命令：npm install -g vue-cli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3. 安装vue-cli成功后，进入你想放置项目的文件夹，在命令提示窗口执行创建vue-cli工程项目的命令：</a:t>
            </a: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604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26428930"/>
                </a:ext>
              </a:extLst>
            </a:pPr>
            <a:r>
              <a:rPr sz="2600" dirty="0">
                <a:latin typeface="楷体" panose="02010609060101010101" pitchFamily="49" charset="-122"/>
                <a:ea typeface="楷体" panose="02010609060101010101" pitchFamily="49" charset="-122"/>
              </a:rPr>
              <a:t>vue init webpack，根据提示一步步执行即可生成项目文件</a:t>
            </a:r>
            <a:r>
              <a:rPr 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，如左图所示。</a:t>
            </a:r>
            <a:endParaRPr 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1319530"/>
            <a:ext cx="2166620" cy="5217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项目入口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652905"/>
            <a:ext cx="6160135" cy="465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70370" y="1767205"/>
            <a:ext cx="47358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main.js 是我们的入口文件，主要作用是初始化vue实例并使用需要的插件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App.vue是我们的主组件，所有页面都是在App.vue下进行切换的。其实你也可以理解为所有的路由也是App.vue的子组件。所以我将router标示为App.vue的子组件。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3.在router里配置路由，将app组件相关联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路由配置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70370" y="1767205"/>
            <a:ext cx="47358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如左图，我们在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src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router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目录下的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js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文件中进行路由配置，此处我们配了页面初始路径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对应的为组件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HelloWorld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，由于该组件为公共导航栏，因此此处不做过多讲解，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'/'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下配置了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'/day','/week','/month'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三个子组件，为我们编写的主要显示功能组件，因为接下来我们以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Day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组件为例具体说明。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1604010"/>
            <a:ext cx="6157595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0800000">
            <a:off x="11854728" y="422775"/>
            <a:ext cx="0" cy="356079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59355" y="252608"/>
            <a:ext cx="289028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0800000">
            <a:off x="359354" y="252608"/>
            <a:ext cx="406819" cy="554528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66172" y="474137"/>
            <a:ext cx="8263527" cy="14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、实例分析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组件编写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endParaRPr sz="2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0" y="2428240"/>
            <a:ext cx="36182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view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目录下新建文件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Day.vue,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如左图所示，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编写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template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模板，</a:t>
            </a:r>
            <a:r>
              <a:rPr 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模板中内容与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html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标签语法一致，不过最外层根节点只允许存在一个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div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289050"/>
            <a:ext cx="7165975" cy="50412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演示</Application>
  <PresentationFormat>宽屏</PresentationFormat>
  <Paragraphs>86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新蒂文徵明體</vt:lpstr>
      <vt:lpstr>MingLiU-ExtB</vt:lpstr>
      <vt:lpstr>Times New Roman</vt:lpstr>
      <vt:lpstr>楷体</vt:lpstr>
      <vt:lpstr>隶书</vt:lpstr>
      <vt:lpstr>楷体_GB2312</vt:lpstr>
      <vt:lpstr>黑体</vt:lpstr>
      <vt:lpstr>等线</vt:lpstr>
      <vt:lpstr>微软雅黑</vt:lpstr>
      <vt:lpstr>Arial Unicode MS</vt:lpstr>
      <vt:lpstr>等线 Light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malingjie</cp:lastModifiedBy>
  <cp:revision>163</cp:revision>
  <dcterms:created xsi:type="dcterms:W3CDTF">2017-11-06T07:48:00Z</dcterms:created>
  <dcterms:modified xsi:type="dcterms:W3CDTF">2019-10-29T10:07:51Z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