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4" r:id="rId3"/>
    <p:sldId id="258" r:id="rId4"/>
    <p:sldId id="331" r:id="rId6"/>
    <p:sldId id="342" r:id="rId7"/>
    <p:sldId id="375" r:id="rId8"/>
    <p:sldId id="388" r:id="rId9"/>
    <p:sldId id="389" r:id="rId10"/>
    <p:sldId id="376" r:id="rId11"/>
    <p:sldId id="381" r:id="rId12"/>
    <p:sldId id="377" r:id="rId13"/>
    <p:sldId id="378" r:id="rId14"/>
    <p:sldId id="379" r:id="rId15"/>
    <p:sldId id="380" r:id="rId16"/>
    <p:sldId id="382" r:id="rId17"/>
    <p:sldId id="25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97BBFD-E7D2-47FF-865A-46CEB5C05155}">
          <p14:sldIdLst>
            <p14:sldId id="304"/>
            <p14:sldId id="258"/>
            <p14:sldId id="331"/>
            <p14:sldId id="342"/>
            <p14:sldId id="375"/>
            <p14:sldId id="388"/>
            <p14:sldId id="389"/>
            <p14:sldId id="376"/>
            <p14:sldId id="381"/>
            <p14:sldId id="377"/>
            <p14:sldId id="378"/>
            <p14:sldId id="379"/>
            <p14:sldId id="380"/>
            <p14:sldId id="382"/>
          </p14:sldIdLst>
        </p14:section>
        <p14:section name="无标题节" id="{70365F04-F288-49B1-823B-480DF4628592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2606" autoAdjust="0"/>
  </p:normalViewPr>
  <p:slideViewPr>
    <p:cSldViewPr snapToGrid="0">
      <p:cViewPr varScale="1">
        <p:scale>
          <a:sx n="67" d="100"/>
          <a:sy n="67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A866D-FB0E-41B9-B7E7-6831C515A9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F1CF8-6C41-40EB-9929-9513E0C09A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1CF8-6C41-40EB-9929-9513E0C09A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15"/>
          <p:cNvSpPr/>
          <p:nvPr/>
        </p:nvSpPr>
        <p:spPr>
          <a:xfrm>
            <a:off x="-1579701" y="4551513"/>
            <a:ext cx="3303536" cy="750835"/>
          </a:xfrm>
          <a:custGeom>
            <a:avLst/>
            <a:gdLst>
              <a:gd name="connsiteX0" fmla="*/ 3895926 w 3907971"/>
              <a:gd name="connsiteY0" fmla="*/ 1142557 h 1194053"/>
              <a:gd name="connsiteX1" fmla="*/ 3907971 w 3907971"/>
              <a:gd name="connsiteY1" fmla="*/ 1142678 h 1194053"/>
              <a:gd name="connsiteX2" fmla="*/ 3907971 w 3907971"/>
              <a:gd name="connsiteY2" fmla="*/ 1194053 h 1194053"/>
              <a:gd name="connsiteX3" fmla="*/ 3907971 w 3907971"/>
              <a:gd name="connsiteY3" fmla="*/ 1194051 h 1194053"/>
              <a:gd name="connsiteX4" fmla="*/ 3903237 w 3907971"/>
              <a:gd name="connsiteY4" fmla="*/ 1164852 h 1194053"/>
              <a:gd name="connsiteX5" fmla="*/ 3033485 w 3907971"/>
              <a:gd name="connsiteY5" fmla="*/ 250 h 1194053"/>
              <a:gd name="connsiteX6" fmla="*/ 3817257 w 3907971"/>
              <a:gd name="connsiteY6" fmla="*/ 1001736 h 1194053"/>
              <a:gd name="connsiteX7" fmla="*/ 3890055 w 3907971"/>
              <a:gd name="connsiteY7" fmla="*/ 1124654 h 1194053"/>
              <a:gd name="connsiteX8" fmla="*/ 3895926 w 3907971"/>
              <a:gd name="connsiteY8" fmla="*/ 1142557 h 1194053"/>
              <a:gd name="connsiteX9" fmla="*/ 0 w 3907971"/>
              <a:gd name="connsiteY9" fmla="*/ 1103336 h 1194053"/>
              <a:gd name="connsiteX10" fmla="*/ 1233714 w 3907971"/>
              <a:gd name="connsiteY10" fmla="*/ 421164 h 1194053"/>
              <a:gd name="connsiteX11" fmla="*/ 1828800 w 3907971"/>
              <a:gd name="connsiteY11" fmla="*/ 900136 h 1194053"/>
              <a:gd name="connsiteX12" fmla="*/ 3033485 w 3907971"/>
              <a:gd name="connsiteY12" fmla="*/ 250 h 119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07971" h="1194053">
                <a:moveTo>
                  <a:pt x="3895926" y="1142557"/>
                </a:moveTo>
                <a:lnTo>
                  <a:pt x="3907971" y="1142678"/>
                </a:lnTo>
                <a:lnTo>
                  <a:pt x="3907971" y="1194053"/>
                </a:lnTo>
                <a:lnTo>
                  <a:pt x="3907971" y="1194051"/>
                </a:lnTo>
                <a:cubicBezTo>
                  <a:pt x="3907215" y="1185886"/>
                  <a:pt x="3905930" y="1176286"/>
                  <a:pt x="3903237" y="1164852"/>
                </a:cubicBezTo>
                <a:close/>
                <a:moveTo>
                  <a:pt x="3033485" y="250"/>
                </a:moveTo>
                <a:cubicBezTo>
                  <a:pt x="3364894" y="17183"/>
                  <a:pt x="3664857" y="793698"/>
                  <a:pt x="3817257" y="1001736"/>
                </a:cubicBezTo>
                <a:cubicBezTo>
                  <a:pt x="3855357" y="1053746"/>
                  <a:pt x="3877280" y="1093660"/>
                  <a:pt x="3890055" y="1124654"/>
                </a:cubicBezTo>
                <a:lnTo>
                  <a:pt x="3895926" y="1142557"/>
                </a:lnTo>
                <a:lnTo>
                  <a:pt x="0" y="1103336"/>
                </a:lnTo>
                <a:cubicBezTo>
                  <a:pt x="464457" y="779183"/>
                  <a:pt x="928914" y="455031"/>
                  <a:pt x="1233714" y="421164"/>
                </a:cubicBezTo>
                <a:cubicBezTo>
                  <a:pt x="1538514" y="387297"/>
                  <a:pt x="1528838" y="970288"/>
                  <a:pt x="1828800" y="900136"/>
                </a:cubicBezTo>
                <a:cubicBezTo>
                  <a:pt x="2128762" y="829984"/>
                  <a:pt x="2702076" y="-16683"/>
                  <a:pt x="3033485" y="250"/>
                </a:cubicBezTo>
                <a:close/>
              </a:path>
            </a:pathLst>
          </a:custGeom>
          <a:gradFill>
            <a:gsLst>
              <a:gs pos="97000">
                <a:srgbClr val="545454">
                  <a:alpha val="0"/>
                </a:srgbClr>
              </a:gs>
              <a:gs pos="97000">
                <a:srgbClr val="545454"/>
              </a:gs>
              <a:gs pos="0">
                <a:srgbClr val="776C5B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363371" y="1084948"/>
            <a:ext cx="1479453" cy="3883357"/>
            <a:chOff x="2363371" y="1084948"/>
            <a:chExt cx="1479453" cy="3883357"/>
          </a:xfrm>
        </p:grpSpPr>
        <p:grpSp>
          <p:nvGrpSpPr>
            <p:cNvPr id="4" name="组合 3"/>
            <p:cNvGrpSpPr/>
            <p:nvPr/>
          </p:nvGrpSpPr>
          <p:grpSpPr>
            <a:xfrm>
              <a:off x="2363371" y="1084948"/>
              <a:ext cx="1269144" cy="3642852"/>
              <a:chOff x="4740812" y="1266092"/>
              <a:chExt cx="1209823" cy="3587262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4740812" y="1266092"/>
                <a:ext cx="1167619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4740812" y="1266092"/>
                <a:ext cx="0" cy="3251982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950635" y="3828900"/>
                <a:ext cx="0" cy="1024454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4881490" y="4853354"/>
                <a:ext cx="1069145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等腰三角形 8"/>
              <p:cNvSpPr/>
              <p:nvPr/>
            </p:nvSpPr>
            <p:spPr>
              <a:xfrm>
                <a:off x="5472333" y="4346917"/>
                <a:ext cx="478302" cy="50643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10800000">
              <a:off x="2518116" y="1195144"/>
              <a:ext cx="1324708" cy="3773161"/>
              <a:chOff x="4740812" y="1407420"/>
              <a:chExt cx="1209823" cy="3445934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740812" y="1407420"/>
                <a:ext cx="1167619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740812" y="1407420"/>
                <a:ext cx="0" cy="3251982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10800000" flipV="1">
                <a:off x="5950635" y="3502205"/>
                <a:ext cx="0" cy="1351148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4881490" y="4853354"/>
                <a:ext cx="1069145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等腰三角形 14"/>
              <p:cNvSpPr/>
              <p:nvPr/>
            </p:nvSpPr>
            <p:spPr>
              <a:xfrm>
                <a:off x="5472333" y="4346917"/>
                <a:ext cx="478302" cy="50643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2445008" y="1532087"/>
            <a:ext cx="1292662" cy="28698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新蒂文徵明體" panose="03000409000000000000" pitchFamily="65" charset="-120"/>
                <a:ea typeface="新蒂文徵明體" panose="03000409000000000000" pitchFamily="65" charset="-120"/>
              </a:rPr>
              <a:t>课程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053205" y="2571115"/>
            <a:ext cx="814451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Spring Boot</a:t>
            </a:r>
            <a:endParaRPr lang="zh-CN" altLang="en-US" sz="44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703845" y="1195143"/>
            <a:ext cx="3364710" cy="541295"/>
            <a:chOff x="-86442" y="4986005"/>
            <a:chExt cx="2975676" cy="968616"/>
          </a:xfrm>
          <a:gradFill>
            <a:gsLst>
              <a:gs pos="97000">
                <a:srgbClr val="545454">
                  <a:alpha val="0"/>
                </a:srgbClr>
              </a:gs>
              <a:gs pos="97000">
                <a:srgbClr val="545454"/>
              </a:gs>
              <a:gs pos="0">
                <a:srgbClr val="776C5B">
                  <a:alpha val="50000"/>
                </a:srgbClr>
              </a:gs>
            </a:gsLst>
            <a:lin ang="5400000" scaled="1"/>
          </a:gradFill>
        </p:grpSpPr>
        <p:sp>
          <p:nvSpPr>
            <p:cNvPr id="21" name="任意多边形 15"/>
            <p:cNvSpPr/>
            <p:nvPr/>
          </p:nvSpPr>
          <p:spPr>
            <a:xfrm>
              <a:off x="-86442" y="4986005"/>
              <a:ext cx="2471233" cy="755068"/>
            </a:xfrm>
            <a:custGeom>
              <a:avLst/>
              <a:gdLst>
                <a:gd name="connsiteX0" fmla="*/ 3895926 w 3907971"/>
                <a:gd name="connsiteY0" fmla="*/ 1142557 h 1194053"/>
                <a:gd name="connsiteX1" fmla="*/ 3907971 w 3907971"/>
                <a:gd name="connsiteY1" fmla="*/ 1142678 h 1194053"/>
                <a:gd name="connsiteX2" fmla="*/ 3907971 w 3907971"/>
                <a:gd name="connsiteY2" fmla="*/ 1194053 h 1194053"/>
                <a:gd name="connsiteX3" fmla="*/ 3907971 w 3907971"/>
                <a:gd name="connsiteY3" fmla="*/ 1194051 h 1194053"/>
                <a:gd name="connsiteX4" fmla="*/ 3903237 w 3907971"/>
                <a:gd name="connsiteY4" fmla="*/ 1164852 h 1194053"/>
                <a:gd name="connsiteX5" fmla="*/ 3033485 w 3907971"/>
                <a:gd name="connsiteY5" fmla="*/ 250 h 1194053"/>
                <a:gd name="connsiteX6" fmla="*/ 3817257 w 3907971"/>
                <a:gd name="connsiteY6" fmla="*/ 1001736 h 1194053"/>
                <a:gd name="connsiteX7" fmla="*/ 3890055 w 3907971"/>
                <a:gd name="connsiteY7" fmla="*/ 1124654 h 1194053"/>
                <a:gd name="connsiteX8" fmla="*/ 3895926 w 3907971"/>
                <a:gd name="connsiteY8" fmla="*/ 1142557 h 1194053"/>
                <a:gd name="connsiteX9" fmla="*/ 0 w 3907971"/>
                <a:gd name="connsiteY9" fmla="*/ 1103336 h 1194053"/>
                <a:gd name="connsiteX10" fmla="*/ 1233714 w 3907971"/>
                <a:gd name="connsiteY10" fmla="*/ 421164 h 1194053"/>
                <a:gd name="connsiteX11" fmla="*/ 1828800 w 3907971"/>
                <a:gd name="connsiteY11" fmla="*/ 900136 h 1194053"/>
                <a:gd name="connsiteX12" fmla="*/ 3033485 w 3907971"/>
                <a:gd name="connsiteY12" fmla="*/ 250 h 11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07971" h="1194053">
                  <a:moveTo>
                    <a:pt x="3895926" y="1142557"/>
                  </a:moveTo>
                  <a:lnTo>
                    <a:pt x="3907971" y="1142678"/>
                  </a:lnTo>
                  <a:lnTo>
                    <a:pt x="3907971" y="1194053"/>
                  </a:lnTo>
                  <a:lnTo>
                    <a:pt x="3907971" y="1194051"/>
                  </a:lnTo>
                  <a:cubicBezTo>
                    <a:pt x="3907215" y="1185886"/>
                    <a:pt x="3905930" y="1176286"/>
                    <a:pt x="3903237" y="1164852"/>
                  </a:cubicBezTo>
                  <a:close/>
                  <a:moveTo>
                    <a:pt x="3033485" y="250"/>
                  </a:moveTo>
                  <a:cubicBezTo>
                    <a:pt x="3364894" y="17183"/>
                    <a:pt x="3664857" y="793698"/>
                    <a:pt x="3817257" y="1001736"/>
                  </a:cubicBezTo>
                  <a:cubicBezTo>
                    <a:pt x="3855357" y="1053746"/>
                    <a:pt x="3877280" y="1093660"/>
                    <a:pt x="3890055" y="1124654"/>
                  </a:cubicBezTo>
                  <a:lnTo>
                    <a:pt x="3895926" y="1142557"/>
                  </a:lnTo>
                  <a:lnTo>
                    <a:pt x="0" y="1103336"/>
                  </a:lnTo>
                  <a:cubicBezTo>
                    <a:pt x="464457" y="779183"/>
                    <a:pt x="928914" y="455031"/>
                    <a:pt x="1233714" y="421164"/>
                  </a:cubicBezTo>
                  <a:cubicBezTo>
                    <a:pt x="1538514" y="387297"/>
                    <a:pt x="1528838" y="970288"/>
                    <a:pt x="1828800" y="900136"/>
                  </a:cubicBezTo>
                  <a:cubicBezTo>
                    <a:pt x="2128762" y="829984"/>
                    <a:pt x="2702076" y="-16683"/>
                    <a:pt x="3033485" y="2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16"/>
            <p:cNvSpPr/>
            <p:nvPr/>
          </p:nvSpPr>
          <p:spPr>
            <a:xfrm>
              <a:off x="1045175" y="5391181"/>
              <a:ext cx="1844059" cy="563440"/>
            </a:xfrm>
            <a:custGeom>
              <a:avLst/>
              <a:gdLst>
                <a:gd name="connsiteX0" fmla="*/ 3895926 w 3907971"/>
                <a:gd name="connsiteY0" fmla="*/ 1142557 h 1194053"/>
                <a:gd name="connsiteX1" fmla="*/ 3907971 w 3907971"/>
                <a:gd name="connsiteY1" fmla="*/ 1142678 h 1194053"/>
                <a:gd name="connsiteX2" fmla="*/ 3907971 w 3907971"/>
                <a:gd name="connsiteY2" fmla="*/ 1194053 h 1194053"/>
                <a:gd name="connsiteX3" fmla="*/ 3907971 w 3907971"/>
                <a:gd name="connsiteY3" fmla="*/ 1194051 h 1194053"/>
                <a:gd name="connsiteX4" fmla="*/ 3903237 w 3907971"/>
                <a:gd name="connsiteY4" fmla="*/ 1164852 h 1194053"/>
                <a:gd name="connsiteX5" fmla="*/ 3033485 w 3907971"/>
                <a:gd name="connsiteY5" fmla="*/ 250 h 1194053"/>
                <a:gd name="connsiteX6" fmla="*/ 3817257 w 3907971"/>
                <a:gd name="connsiteY6" fmla="*/ 1001736 h 1194053"/>
                <a:gd name="connsiteX7" fmla="*/ 3890055 w 3907971"/>
                <a:gd name="connsiteY7" fmla="*/ 1124654 h 1194053"/>
                <a:gd name="connsiteX8" fmla="*/ 3895926 w 3907971"/>
                <a:gd name="connsiteY8" fmla="*/ 1142557 h 1194053"/>
                <a:gd name="connsiteX9" fmla="*/ 0 w 3907971"/>
                <a:gd name="connsiteY9" fmla="*/ 1103336 h 1194053"/>
                <a:gd name="connsiteX10" fmla="*/ 1233714 w 3907971"/>
                <a:gd name="connsiteY10" fmla="*/ 421164 h 1194053"/>
                <a:gd name="connsiteX11" fmla="*/ 1828800 w 3907971"/>
                <a:gd name="connsiteY11" fmla="*/ 900136 h 1194053"/>
                <a:gd name="connsiteX12" fmla="*/ 3033485 w 3907971"/>
                <a:gd name="connsiteY12" fmla="*/ 250 h 11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07971" h="1194053">
                  <a:moveTo>
                    <a:pt x="3895926" y="1142557"/>
                  </a:moveTo>
                  <a:lnTo>
                    <a:pt x="3907971" y="1142678"/>
                  </a:lnTo>
                  <a:lnTo>
                    <a:pt x="3907971" y="1194053"/>
                  </a:lnTo>
                  <a:lnTo>
                    <a:pt x="3907971" y="1194051"/>
                  </a:lnTo>
                  <a:cubicBezTo>
                    <a:pt x="3907215" y="1185886"/>
                    <a:pt x="3905930" y="1176286"/>
                    <a:pt x="3903237" y="1164852"/>
                  </a:cubicBezTo>
                  <a:close/>
                  <a:moveTo>
                    <a:pt x="3033485" y="250"/>
                  </a:moveTo>
                  <a:cubicBezTo>
                    <a:pt x="3364894" y="17183"/>
                    <a:pt x="3664857" y="793698"/>
                    <a:pt x="3817257" y="1001736"/>
                  </a:cubicBezTo>
                  <a:cubicBezTo>
                    <a:pt x="3855357" y="1053746"/>
                    <a:pt x="3877280" y="1093660"/>
                    <a:pt x="3890055" y="1124654"/>
                  </a:cubicBezTo>
                  <a:lnTo>
                    <a:pt x="3895926" y="1142557"/>
                  </a:lnTo>
                  <a:lnTo>
                    <a:pt x="0" y="1103336"/>
                  </a:lnTo>
                  <a:cubicBezTo>
                    <a:pt x="464457" y="779183"/>
                    <a:pt x="928914" y="455031"/>
                    <a:pt x="1233714" y="421164"/>
                  </a:cubicBezTo>
                  <a:cubicBezTo>
                    <a:pt x="1538514" y="387297"/>
                    <a:pt x="1528838" y="970288"/>
                    <a:pt x="1828800" y="900136"/>
                  </a:cubicBezTo>
                  <a:cubicBezTo>
                    <a:pt x="2128762" y="829984"/>
                    <a:pt x="2702076" y="-16683"/>
                    <a:pt x="3033485" y="2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 17"/>
          <p:cNvSpPr/>
          <p:nvPr/>
        </p:nvSpPr>
        <p:spPr>
          <a:xfrm>
            <a:off x="6386200" y="6055603"/>
            <a:ext cx="5687618" cy="791855"/>
          </a:xfrm>
          <a:custGeom>
            <a:avLst/>
            <a:gdLst>
              <a:gd name="connsiteX0" fmla="*/ 4036200 w 5687618"/>
              <a:gd name="connsiteY0" fmla="*/ 540 h 791855"/>
              <a:gd name="connsiteX1" fmla="*/ 4999673 w 5687618"/>
              <a:gd name="connsiteY1" fmla="*/ 328873 h 791855"/>
              <a:gd name="connsiteX2" fmla="*/ 5633083 w 5687618"/>
              <a:gd name="connsiteY2" fmla="*/ 721203 h 791855"/>
              <a:gd name="connsiteX3" fmla="*/ 5666385 w 5687618"/>
              <a:gd name="connsiteY3" fmla="*/ 763693 h 791855"/>
              <a:gd name="connsiteX4" fmla="*/ 5687618 w 5687618"/>
              <a:gd name="connsiteY4" fmla="*/ 791855 h 791855"/>
              <a:gd name="connsiteX5" fmla="*/ 0 w 5687618"/>
              <a:gd name="connsiteY5" fmla="*/ 791855 h 791855"/>
              <a:gd name="connsiteX6" fmla="*/ 118522 w 5687618"/>
              <a:gd name="connsiteY6" fmla="*/ 631580 h 791855"/>
              <a:gd name="connsiteX7" fmla="*/ 1065997 w 5687618"/>
              <a:gd name="connsiteY7" fmla="*/ 329440 h 791855"/>
              <a:gd name="connsiteX8" fmla="*/ 2331864 w 5687618"/>
              <a:gd name="connsiteY8" fmla="*/ 681449 h 791855"/>
              <a:gd name="connsiteX9" fmla="*/ 3872130 w 5687618"/>
              <a:gd name="connsiteY9" fmla="*/ 8517 h 791855"/>
              <a:gd name="connsiteX10" fmla="*/ 4036200 w 5687618"/>
              <a:gd name="connsiteY10" fmla="*/ 540 h 79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7618" h="791855">
                <a:moveTo>
                  <a:pt x="4036200" y="540"/>
                </a:moveTo>
                <a:cubicBezTo>
                  <a:pt x="4412619" y="12628"/>
                  <a:pt x="4742867" y="224940"/>
                  <a:pt x="4999673" y="328873"/>
                </a:cubicBezTo>
                <a:cubicBezTo>
                  <a:pt x="5293164" y="447654"/>
                  <a:pt x="5588752" y="642312"/>
                  <a:pt x="5633083" y="721203"/>
                </a:cubicBezTo>
                <a:cubicBezTo>
                  <a:pt x="5645357" y="736624"/>
                  <a:pt x="5656420" y="750746"/>
                  <a:pt x="5666385" y="763693"/>
                </a:cubicBezTo>
                <a:lnTo>
                  <a:pt x="5687618" y="791855"/>
                </a:lnTo>
                <a:lnTo>
                  <a:pt x="0" y="791855"/>
                </a:lnTo>
                <a:lnTo>
                  <a:pt x="118522" y="631580"/>
                </a:lnTo>
                <a:cubicBezTo>
                  <a:pt x="266386" y="469785"/>
                  <a:pt x="515963" y="328353"/>
                  <a:pt x="1065997" y="329440"/>
                </a:cubicBezTo>
                <a:cubicBezTo>
                  <a:pt x="1717825" y="340589"/>
                  <a:pt x="1951526" y="780208"/>
                  <a:pt x="2331864" y="681449"/>
                </a:cubicBezTo>
                <a:cubicBezTo>
                  <a:pt x="2712203" y="582689"/>
                  <a:pt x="3427495" y="67280"/>
                  <a:pt x="3872130" y="8517"/>
                </a:cubicBezTo>
                <a:cubicBezTo>
                  <a:pt x="3927709" y="1172"/>
                  <a:pt x="3982426" y="-1188"/>
                  <a:pt x="4036200" y="540"/>
                </a:cubicBezTo>
                <a:close/>
              </a:path>
            </a:pathLst>
          </a:custGeom>
          <a:gradFill flip="none" rotWithShape="1">
            <a:gsLst>
              <a:gs pos="100000">
                <a:srgbClr val="776C5B">
                  <a:alpha val="20000"/>
                </a:srgbClr>
              </a:gs>
              <a:gs pos="0">
                <a:srgbClr val="545454">
                  <a:alpha val="8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三、实例分析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5840" y="3662680"/>
            <a:ext cx="105556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60400" algn="l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第三步，我们对数据库进行交互，我们这里使用的是持久层框架Mybatis,如上图所示，在mapping文件夹下的RankingMapper.xml文件中通过sql语句进行对数据库表的增删查改，并映射到文件RankingMapper.java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1405255"/>
            <a:ext cx="11192510" cy="20707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三、实例分析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5840" y="4089400"/>
            <a:ext cx="105556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60400" algn="l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第四步，我们在java路径下的mapper目录下的RankingMapper.java中，编写接口抽象函数queryHotRanking，函数名称对应上一步的</a:t>
            </a: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RankingMapper.xml文件中的id。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1303020"/>
            <a:ext cx="9660255" cy="28943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三、实例分析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5840" y="4089400"/>
            <a:ext cx="105556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60400" algn="l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第五步，我们在java路径下的service目录下的RankingService.java中，编写函数queryDayRanking，函数调用mapper层rankingMapper.java中的queryHotRanking方法。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1296035"/>
            <a:ext cx="9728835" cy="28848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三、实例分析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6445" y="4119880"/>
            <a:ext cx="109207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60400" algn="l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第六步，我们在java路径下的controller目录下的RankingController.java中，编写函数queryRanking，函数调用service层rankingService.java中的queryDayRanking方法,并将返回的结果使用注解@RequestMapping写成一个接口querydayranking供前端调用。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695" y="1174750"/>
            <a:ext cx="9110345" cy="28092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三、实例分析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6445" y="4119880"/>
            <a:ext cx="10920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60400" algn="l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启动SpringBoot项目，我们可以在浏览器输入ip地址加我们在application.yml中设置的端口号并加上在controller中添加的路径，对服务进行请求，如上图所示，为请求结果。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" y="1614805"/>
            <a:ext cx="11362055" cy="18853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15"/>
          <p:cNvSpPr/>
          <p:nvPr/>
        </p:nvSpPr>
        <p:spPr>
          <a:xfrm>
            <a:off x="-1579701" y="4551513"/>
            <a:ext cx="3303536" cy="750835"/>
          </a:xfrm>
          <a:custGeom>
            <a:avLst/>
            <a:gdLst>
              <a:gd name="connsiteX0" fmla="*/ 3895926 w 3907971"/>
              <a:gd name="connsiteY0" fmla="*/ 1142557 h 1194053"/>
              <a:gd name="connsiteX1" fmla="*/ 3907971 w 3907971"/>
              <a:gd name="connsiteY1" fmla="*/ 1142678 h 1194053"/>
              <a:gd name="connsiteX2" fmla="*/ 3907971 w 3907971"/>
              <a:gd name="connsiteY2" fmla="*/ 1194053 h 1194053"/>
              <a:gd name="connsiteX3" fmla="*/ 3907971 w 3907971"/>
              <a:gd name="connsiteY3" fmla="*/ 1194051 h 1194053"/>
              <a:gd name="connsiteX4" fmla="*/ 3903237 w 3907971"/>
              <a:gd name="connsiteY4" fmla="*/ 1164852 h 1194053"/>
              <a:gd name="connsiteX5" fmla="*/ 3033485 w 3907971"/>
              <a:gd name="connsiteY5" fmla="*/ 250 h 1194053"/>
              <a:gd name="connsiteX6" fmla="*/ 3817257 w 3907971"/>
              <a:gd name="connsiteY6" fmla="*/ 1001736 h 1194053"/>
              <a:gd name="connsiteX7" fmla="*/ 3890055 w 3907971"/>
              <a:gd name="connsiteY7" fmla="*/ 1124654 h 1194053"/>
              <a:gd name="connsiteX8" fmla="*/ 3895926 w 3907971"/>
              <a:gd name="connsiteY8" fmla="*/ 1142557 h 1194053"/>
              <a:gd name="connsiteX9" fmla="*/ 0 w 3907971"/>
              <a:gd name="connsiteY9" fmla="*/ 1103336 h 1194053"/>
              <a:gd name="connsiteX10" fmla="*/ 1233714 w 3907971"/>
              <a:gd name="connsiteY10" fmla="*/ 421164 h 1194053"/>
              <a:gd name="connsiteX11" fmla="*/ 1828800 w 3907971"/>
              <a:gd name="connsiteY11" fmla="*/ 900136 h 1194053"/>
              <a:gd name="connsiteX12" fmla="*/ 3033485 w 3907971"/>
              <a:gd name="connsiteY12" fmla="*/ 250 h 119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07971" h="1194053">
                <a:moveTo>
                  <a:pt x="3895926" y="1142557"/>
                </a:moveTo>
                <a:lnTo>
                  <a:pt x="3907971" y="1142678"/>
                </a:lnTo>
                <a:lnTo>
                  <a:pt x="3907971" y="1194053"/>
                </a:lnTo>
                <a:lnTo>
                  <a:pt x="3907971" y="1194051"/>
                </a:lnTo>
                <a:cubicBezTo>
                  <a:pt x="3907215" y="1185886"/>
                  <a:pt x="3905930" y="1176286"/>
                  <a:pt x="3903237" y="1164852"/>
                </a:cubicBezTo>
                <a:close/>
                <a:moveTo>
                  <a:pt x="3033485" y="250"/>
                </a:moveTo>
                <a:cubicBezTo>
                  <a:pt x="3364894" y="17183"/>
                  <a:pt x="3664857" y="793698"/>
                  <a:pt x="3817257" y="1001736"/>
                </a:cubicBezTo>
                <a:cubicBezTo>
                  <a:pt x="3855357" y="1053746"/>
                  <a:pt x="3877280" y="1093660"/>
                  <a:pt x="3890055" y="1124654"/>
                </a:cubicBezTo>
                <a:lnTo>
                  <a:pt x="3895926" y="1142557"/>
                </a:lnTo>
                <a:lnTo>
                  <a:pt x="0" y="1103336"/>
                </a:lnTo>
                <a:cubicBezTo>
                  <a:pt x="464457" y="779183"/>
                  <a:pt x="928914" y="455031"/>
                  <a:pt x="1233714" y="421164"/>
                </a:cubicBezTo>
                <a:cubicBezTo>
                  <a:pt x="1538514" y="387297"/>
                  <a:pt x="1528838" y="970288"/>
                  <a:pt x="1828800" y="900136"/>
                </a:cubicBezTo>
                <a:cubicBezTo>
                  <a:pt x="2128762" y="829984"/>
                  <a:pt x="2702076" y="-16683"/>
                  <a:pt x="3033485" y="250"/>
                </a:cubicBezTo>
                <a:close/>
              </a:path>
            </a:pathLst>
          </a:custGeom>
          <a:gradFill>
            <a:gsLst>
              <a:gs pos="97000">
                <a:srgbClr val="545454">
                  <a:alpha val="0"/>
                </a:srgbClr>
              </a:gs>
              <a:gs pos="97000">
                <a:srgbClr val="545454"/>
              </a:gs>
              <a:gs pos="0">
                <a:srgbClr val="776C5B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363371" y="1084948"/>
            <a:ext cx="1269144" cy="3642852"/>
            <a:chOff x="4740812" y="1266092"/>
            <a:chExt cx="1209823" cy="358726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4740812" y="1266092"/>
              <a:ext cx="11676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740812" y="1266092"/>
              <a:ext cx="0" cy="3251982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950635" y="3828900"/>
              <a:ext cx="0" cy="1024454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881490" y="4853354"/>
              <a:ext cx="1069145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>
              <a:off x="5472333" y="4346917"/>
              <a:ext cx="478302" cy="50643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2518116" y="1195144"/>
            <a:ext cx="1324708" cy="3773161"/>
            <a:chOff x="4740812" y="1407420"/>
            <a:chExt cx="1209823" cy="344593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740812" y="1407420"/>
              <a:ext cx="11676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740812" y="1407420"/>
              <a:ext cx="0" cy="3251982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0800000" flipV="1">
              <a:off x="5950635" y="3502205"/>
              <a:ext cx="0" cy="135114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881490" y="4853354"/>
              <a:ext cx="1069145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/>
          </p:nvSpPr>
          <p:spPr>
            <a:xfrm>
              <a:off x="5472333" y="4346917"/>
              <a:ext cx="478302" cy="50643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45008" y="1532087"/>
            <a:ext cx="1292662" cy="28698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新蒂文徵明體" panose="03000409000000000000" pitchFamily="65" charset="-120"/>
                <a:ea typeface="新蒂文徵明體" panose="03000409000000000000" pitchFamily="65" charset="-120"/>
              </a:rPr>
              <a:t>謝 謝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318268" y="4153251"/>
            <a:ext cx="5008098" cy="1149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rgbClr val="333333"/>
                </a:solidFill>
                <a:latin typeface="+mj-ea"/>
              </a:rPr>
              <a:t>小山重叠金明灭，鬓云欲度香腮雪。懒起画蛾眉，弄妆梳洗迟。照花前后镜，花面交相映。新帖绣罗襦，双双金鹧鸪。</a:t>
            </a:r>
            <a:endParaRPr lang="zh-CN" altLang="en-US" sz="1200" dirty="0">
              <a:solidFill>
                <a:srgbClr val="333333"/>
              </a:solidFill>
              <a:latin typeface="+mj-ea"/>
            </a:endParaRPr>
          </a:p>
          <a:p>
            <a:pPr>
              <a:lnSpc>
                <a:spcPct val="200000"/>
              </a:lnSpc>
            </a:pPr>
            <a:endParaRPr lang="zh-CN" altLang="en-US" sz="1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403269" y="3176991"/>
            <a:ext cx="3364710" cy="541295"/>
            <a:chOff x="-86442" y="4986005"/>
            <a:chExt cx="2975676" cy="968616"/>
          </a:xfrm>
          <a:gradFill>
            <a:gsLst>
              <a:gs pos="97000">
                <a:srgbClr val="545454">
                  <a:alpha val="0"/>
                </a:srgbClr>
              </a:gs>
              <a:gs pos="97000">
                <a:srgbClr val="545454"/>
              </a:gs>
              <a:gs pos="0">
                <a:srgbClr val="776C5B">
                  <a:alpha val="50000"/>
                </a:srgbClr>
              </a:gs>
            </a:gsLst>
            <a:lin ang="5400000" scaled="1"/>
          </a:gradFill>
        </p:grpSpPr>
        <p:sp>
          <p:nvSpPr>
            <p:cNvPr id="21" name="任意多边形 15"/>
            <p:cNvSpPr/>
            <p:nvPr/>
          </p:nvSpPr>
          <p:spPr>
            <a:xfrm>
              <a:off x="-86442" y="4986005"/>
              <a:ext cx="2471233" cy="755068"/>
            </a:xfrm>
            <a:custGeom>
              <a:avLst/>
              <a:gdLst>
                <a:gd name="connsiteX0" fmla="*/ 3895926 w 3907971"/>
                <a:gd name="connsiteY0" fmla="*/ 1142557 h 1194053"/>
                <a:gd name="connsiteX1" fmla="*/ 3907971 w 3907971"/>
                <a:gd name="connsiteY1" fmla="*/ 1142678 h 1194053"/>
                <a:gd name="connsiteX2" fmla="*/ 3907971 w 3907971"/>
                <a:gd name="connsiteY2" fmla="*/ 1194053 h 1194053"/>
                <a:gd name="connsiteX3" fmla="*/ 3907971 w 3907971"/>
                <a:gd name="connsiteY3" fmla="*/ 1194051 h 1194053"/>
                <a:gd name="connsiteX4" fmla="*/ 3903237 w 3907971"/>
                <a:gd name="connsiteY4" fmla="*/ 1164852 h 1194053"/>
                <a:gd name="connsiteX5" fmla="*/ 3033485 w 3907971"/>
                <a:gd name="connsiteY5" fmla="*/ 250 h 1194053"/>
                <a:gd name="connsiteX6" fmla="*/ 3817257 w 3907971"/>
                <a:gd name="connsiteY6" fmla="*/ 1001736 h 1194053"/>
                <a:gd name="connsiteX7" fmla="*/ 3890055 w 3907971"/>
                <a:gd name="connsiteY7" fmla="*/ 1124654 h 1194053"/>
                <a:gd name="connsiteX8" fmla="*/ 3895926 w 3907971"/>
                <a:gd name="connsiteY8" fmla="*/ 1142557 h 1194053"/>
                <a:gd name="connsiteX9" fmla="*/ 0 w 3907971"/>
                <a:gd name="connsiteY9" fmla="*/ 1103336 h 1194053"/>
                <a:gd name="connsiteX10" fmla="*/ 1233714 w 3907971"/>
                <a:gd name="connsiteY10" fmla="*/ 421164 h 1194053"/>
                <a:gd name="connsiteX11" fmla="*/ 1828800 w 3907971"/>
                <a:gd name="connsiteY11" fmla="*/ 900136 h 1194053"/>
                <a:gd name="connsiteX12" fmla="*/ 3033485 w 3907971"/>
                <a:gd name="connsiteY12" fmla="*/ 250 h 11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07971" h="1194053">
                  <a:moveTo>
                    <a:pt x="3895926" y="1142557"/>
                  </a:moveTo>
                  <a:lnTo>
                    <a:pt x="3907971" y="1142678"/>
                  </a:lnTo>
                  <a:lnTo>
                    <a:pt x="3907971" y="1194053"/>
                  </a:lnTo>
                  <a:lnTo>
                    <a:pt x="3907971" y="1194051"/>
                  </a:lnTo>
                  <a:cubicBezTo>
                    <a:pt x="3907215" y="1185886"/>
                    <a:pt x="3905930" y="1176286"/>
                    <a:pt x="3903237" y="1164852"/>
                  </a:cubicBezTo>
                  <a:close/>
                  <a:moveTo>
                    <a:pt x="3033485" y="250"/>
                  </a:moveTo>
                  <a:cubicBezTo>
                    <a:pt x="3364894" y="17183"/>
                    <a:pt x="3664857" y="793698"/>
                    <a:pt x="3817257" y="1001736"/>
                  </a:cubicBezTo>
                  <a:cubicBezTo>
                    <a:pt x="3855357" y="1053746"/>
                    <a:pt x="3877280" y="1093660"/>
                    <a:pt x="3890055" y="1124654"/>
                  </a:cubicBezTo>
                  <a:lnTo>
                    <a:pt x="3895926" y="1142557"/>
                  </a:lnTo>
                  <a:lnTo>
                    <a:pt x="0" y="1103336"/>
                  </a:lnTo>
                  <a:cubicBezTo>
                    <a:pt x="464457" y="779183"/>
                    <a:pt x="928914" y="455031"/>
                    <a:pt x="1233714" y="421164"/>
                  </a:cubicBezTo>
                  <a:cubicBezTo>
                    <a:pt x="1538514" y="387297"/>
                    <a:pt x="1528838" y="970288"/>
                    <a:pt x="1828800" y="900136"/>
                  </a:cubicBezTo>
                  <a:cubicBezTo>
                    <a:pt x="2128762" y="829984"/>
                    <a:pt x="2702076" y="-16683"/>
                    <a:pt x="3033485" y="2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16"/>
            <p:cNvSpPr/>
            <p:nvPr/>
          </p:nvSpPr>
          <p:spPr>
            <a:xfrm>
              <a:off x="1045175" y="5391181"/>
              <a:ext cx="1844059" cy="563440"/>
            </a:xfrm>
            <a:custGeom>
              <a:avLst/>
              <a:gdLst>
                <a:gd name="connsiteX0" fmla="*/ 3895926 w 3907971"/>
                <a:gd name="connsiteY0" fmla="*/ 1142557 h 1194053"/>
                <a:gd name="connsiteX1" fmla="*/ 3907971 w 3907971"/>
                <a:gd name="connsiteY1" fmla="*/ 1142678 h 1194053"/>
                <a:gd name="connsiteX2" fmla="*/ 3907971 w 3907971"/>
                <a:gd name="connsiteY2" fmla="*/ 1194053 h 1194053"/>
                <a:gd name="connsiteX3" fmla="*/ 3907971 w 3907971"/>
                <a:gd name="connsiteY3" fmla="*/ 1194051 h 1194053"/>
                <a:gd name="connsiteX4" fmla="*/ 3903237 w 3907971"/>
                <a:gd name="connsiteY4" fmla="*/ 1164852 h 1194053"/>
                <a:gd name="connsiteX5" fmla="*/ 3033485 w 3907971"/>
                <a:gd name="connsiteY5" fmla="*/ 250 h 1194053"/>
                <a:gd name="connsiteX6" fmla="*/ 3817257 w 3907971"/>
                <a:gd name="connsiteY6" fmla="*/ 1001736 h 1194053"/>
                <a:gd name="connsiteX7" fmla="*/ 3890055 w 3907971"/>
                <a:gd name="connsiteY7" fmla="*/ 1124654 h 1194053"/>
                <a:gd name="connsiteX8" fmla="*/ 3895926 w 3907971"/>
                <a:gd name="connsiteY8" fmla="*/ 1142557 h 1194053"/>
                <a:gd name="connsiteX9" fmla="*/ 0 w 3907971"/>
                <a:gd name="connsiteY9" fmla="*/ 1103336 h 1194053"/>
                <a:gd name="connsiteX10" fmla="*/ 1233714 w 3907971"/>
                <a:gd name="connsiteY10" fmla="*/ 421164 h 1194053"/>
                <a:gd name="connsiteX11" fmla="*/ 1828800 w 3907971"/>
                <a:gd name="connsiteY11" fmla="*/ 900136 h 1194053"/>
                <a:gd name="connsiteX12" fmla="*/ 3033485 w 3907971"/>
                <a:gd name="connsiteY12" fmla="*/ 250 h 11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07971" h="1194053">
                  <a:moveTo>
                    <a:pt x="3895926" y="1142557"/>
                  </a:moveTo>
                  <a:lnTo>
                    <a:pt x="3907971" y="1142678"/>
                  </a:lnTo>
                  <a:lnTo>
                    <a:pt x="3907971" y="1194053"/>
                  </a:lnTo>
                  <a:lnTo>
                    <a:pt x="3907971" y="1194051"/>
                  </a:lnTo>
                  <a:cubicBezTo>
                    <a:pt x="3907215" y="1185886"/>
                    <a:pt x="3905930" y="1176286"/>
                    <a:pt x="3903237" y="1164852"/>
                  </a:cubicBezTo>
                  <a:close/>
                  <a:moveTo>
                    <a:pt x="3033485" y="250"/>
                  </a:moveTo>
                  <a:cubicBezTo>
                    <a:pt x="3364894" y="17183"/>
                    <a:pt x="3664857" y="793698"/>
                    <a:pt x="3817257" y="1001736"/>
                  </a:cubicBezTo>
                  <a:cubicBezTo>
                    <a:pt x="3855357" y="1053746"/>
                    <a:pt x="3877280" y="1093660"/>
                    <a:pt x="3890055" y="1124654"/>
                  </a:cubicBezTo>
                  <a:lnTo>
                    <a:pt x="3895926" y="1142557"/>
                  </a:lnTo>
                  <a:lnTo>
                    <a:pt x="0" y="1103336"/>
                  </a:lnTo>
                  <a:cubicBezTo>
                    <a:pt x="464457" y="779183"/>
                    <a:pt x="928914" y="455031"/>
                    <a:pt x="1233714" y="421164"/>
                  </a:cubicBezTo>
                  <a:cubicBezTo>
                    <a:pt x="1538514" y="387297"/>
                    <a:pt x="1528838" y="970288"/>
                    <a:pt x="1828800" y="900136"/>
                  </a:cubicBezTo>
                  <a:cubicBezTo>
                    <a:pt x="2128762" y="829984"/>
                    <a:pt x="2702076" y="-16683"/>
                    <a:pt x="3033485" y="2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 17"/>
          <p:cNvSpPr/>
          <p:nvPr/>
        </p:nvSpPr>
        <p:spPr>
          <a:xfrm>
            <a:off x="6386200" y="6055603"/>
            <a:ext cx="5687618" cy="791855"/>
          </a:xfrm>
          <a:custGeom>
            <a:avLst/>
            <a:gdLst>
              <a:gd name="connsiteX0" fmla="*/ 4036200 w 5687618"/>
              <a:gd name="connsiteY0" fmla="*/ 540 h 791855"/>
              <a:gd name="connsiteX1" fmla="*/ 4999673 w 5687618"/>
              <a:gd name="connsiteY1" fmla="*/ 328873 h 791855"/>
              <a:gd name="connsiteX2" fmla="*/ 5633083 w 5687618"/>
              <a:gd name="connsiteY2" fmla="*/ 721203 h 791855"/>
              <a:gd name="connsiteX3" fmla="*/ 5666385 w 5687618"/>
              <a:gd name="connsiteY3" fmla="*/ 763693 h 791855"/>
              <a:gd name="connsiteX4" fmla="*/ 5687618 w 5687618"/>
              <a:gd name="connsiteY4" fmla="*/ 791855 h 791855"/>
              <a:gd name="connsiteX5" fmla="*/ 0 w 5687618"/>
              <a:gd name="connsiteY5" fmla="*/ 791855 h 791855"/>
              <a:gd name="connsiteX6" fmla="*/ 118522 w 5687618"/>
              <a:gd name="connsiteY6" fmla="*/ 631580 h 791855"/>
              <a:gd name="connsiteX7" fmla="*/ 1065997 w 5687618"/>
              <a:gd name="connsiteY7" fmla="*/ 329440 h 791855"/>
              <a:gd name="connsiteX8" fmla="*/ 2331864 w 5687618"/>
              <a:gd name="connsiteY8" fmla="*/ 681449 h 791855"/>
              <a:gd name="connsiteX9" fmla="*/ 3872130 w 5687618"/>
              <a:gd name="connsiteY9" fmla="*/ 8517 h 791855"/>
              <a:gd name="connsiteX10" fmla="*/ 4036200 w 5687618"/>
              <a:gd name="connsiteY10" fmla="*/ 540 h 79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7618" h="791855">
                <a:moveTo>
                  <a:pt x="4036200" y="540"/>
                </a:moveTo>
                <a:cubicBezTo>
                  <a:pt x="4412619" y="12628"/>
                  <a:pt x="4742867" y="224940"/>
                  <a:pt x="4999673" y="328873"/>
                </a:cubicBezTo>
                <a:cubicBezTo>
                  <a:pt x="5293164" y="447654"/>
                  <a:pt x="5588752" y="642312"/>
                  <a:pt x="5633083" y="721203"/>
                </a:cubicBezTo>
                <a:cubicBezTo>
                  <a:pt x="5645357" y="736624"/>
                  <a:pt x="5656420" y="750746"/>
                  <a:pt x="5666385" y="763693"/>
                </a:cubicBezTo>
                <a:lnTo>
                  <a:pt x="5687618" y="791855"/>
                </a:lnTo>
                <a:lnTo>
                  <a:pt x="0" y="791855"/>
                </a:lnTo>
                <a:lnTo>
                  <a:pt x="118522" y="631580"/>
                </a:lnTo>
                <a:cubicBezTo>
                  <a:pt x="266386" y="469785"/>
                  <a:pt x="515963" y="328353"/>
                  <a:pt x="1065997" y="329440"/>
                </a:cubicBezTo>
                <a:cubicBezTo>
                  <a:pt x="1717825" y="340589"/>
                  <a:pt x="1951526" y="780208"/>
                  <a:pt x="2331864" y="681449"/>
                </a:cubicBezTo>
                <a:cubicBezTo>
                  <a:pt x="2712203" y="582689"/>
                  <a:pt x="3427495" y="67280"/>
                  <a:pt x="3872130" y="8517"/>
                </a:cubicBezTo>
                <a:cubicBezTo>
                  <a:pt x="3927709" y="1172"/>
                  <a:pt x="3982426" y="-1188"/>
                  <a:pt x="4036200" y="540"/>
                </a:cubicBezTo>
                <a:close/>
              </a:path>
            </a:pathLst>
          </a:custGeom>
          <a:gradFill flip="none" rotWithShape="1">
            <a:gsLst>
              <a:gs pos="100000">
                <a:srgbClr val="776C5B">
                  <a:alpha val="20000"/>
                </a:srgbClr>
              </a:gs>
              <a:gs pos="0">
                <a:srgbClr val="545454">
                  <a:alpha val="8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58991" y="1248120"/>
            <a:ext cx="1285066" cy="3839897"/>
            <a:chOff x="2363371" y="1084948"/>
            <a:chExt cx="1479453" cy="3883357"/>
          </a:xfrm>
        </p:grpSpPr>
        <p:grpSp>
          <p:nvGrpSpPr>
            <p:cNvPr id="5" name="组合 4"/>
            <p:cNvGrpSpPr/>
            <p:nvPr/>
          </p:nvGrpSpPr>
          <p:grpSpPr>
            <a:xfrm>
              <a:off x="2363371" y="1084948"/>
              <a:ext cx="1269144" cy="3642852"/>
              <a:chOff x="4740812" y="1266092"/>
              <a:chExt cx="1209823" cy="3587262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4740812" y="1266092"/>
                <a:ext cx="1167619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4740812" y="1266092"/>
                <a:ext cx="0" cy="3251982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950635" y="3828900"/>
                <a:ext cx="0" cy="1024454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4881490" y="4853354"/>
                <a:ext cx="1069145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等腰三角形 15"/>
              <p:cNvSpPr/>
              <p:nvPr/>
            </p:nvSpPr>
            <p:spPr>
              <a:xfrm>
                <a:off x="5472333" y="4346917"/>
                <a:ext cx="478302" cy="50643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rot="10800000">
              <a:off x="2518116" y="1195144"/>
              <a:ext cx="1324708" cy="3773161"/>
              <a:chOff x="4740812" y="1407420"/>
              <a:chExt cx="1209823" cy="3445934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4740812" y="1407420"/>
                <a:ext cx="1167619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4740812" y="1407420"/>
                <a:ext cx="0" cy="3251982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rot="10800000" flipV="1">
                <a:off x="5950635" y="3502205"/>
                <a:ext cx="0" cy="1351148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4881490" y="4853354"/>
                <a:ext cx="1069145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等腰三角形 10"/>
              <p:cNvSpPr/>
              <p:nvPr/>
            </p:nvSpPr>
            <p:spPr>
              <a:xfrm>
                <a:off x="5472333" y="4346917"/>
                <a:ext cx="478302" cy="50643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1484514" y="1434372"/>
            <a:ext cx="861774" cy="3247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400" dirty="0">
                <a:latin typeface="新蒂文徵明體" panose="03000409000000000000" pitchFamily="65" charset="-120"/>
                <a:ea typeface="新蒂文徵明體" panose="03000409000000000000" pitchFamily="65" charset="-120"/>
              </a:rPr>
              <a:t>教学内容</a:t>
            </a:r>
            <a:endParaRPr lang="zh-CN" altLang="en-US" sz="1050" dirty="0"/>
          </a:p>
        </p:txBody>
      </p:sp>
      <p:sp>
        <p:nvSpPr>
          <p:cNvPr id="32" name="矩形 31"/>
          <p:cNvSpPr/>
          <p:nvPr/>
        </p:nvSpPr>
        <p:spPr>
          <a:xfrm>
            <a:off x="4203080" y="1248484"/>
            <a:ext cx="6945297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3200" b="1" spc="15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spc="1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Spring Boot</a:t>
            </a:r>
            <a:r>
              <a:rPr lang="zh-CN" altLang="en-US" sz="3200" b="1" spc="1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框架简介</a:t>
            </a:r>
            <a:endParaRPr lang="en-US" altLang="zh-CN" sz="3200" b="1" spc="15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spc="1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Spring Boot</a:t>
            </a:r>
            <a:r>
              <a:rPr lang="zh-CN" altLang="en-US" sz="3200" b="1" spc="1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框架目录结构</a:t>
            </a:r>
            <a:endParaRPr lang="en-US" altLang="zh-CN" sz="3200" b="1" spc="15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sz="3200" b="1" spc="1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实例分析</a:t>
            </a:r>
            <a:endParaRPr lang="en-US" altLang="zh-CN" sz="3200" b="1" spc="15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>
              <a:lnSpc>
                <a:spcPct val="150000"/>
              </a:lnSpc>
              <a:buFont typeface="+mj-lt"/>
              <a:buNone/>
            </a:pPr>
            <a:endParaRPr lang="zh-CN" altLang="en-US" sz="3200" b="1" spc="15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164293" y="5989451"/>
            <a:ext cx="3364710" cy="541295"/>
            <a:chOff x="-86442" y="4986005"/>
            <a:chExt cx="2975676" cy="968616"/>
          </a:xfrm>
          <a:gradFill>
            <a:gsLst>
              <a:gs pos="97000">
                <a:srgbClr val="545454">
                  <a:alpha val="0"/>
                </a:srgbClr>
              </a:gs>
              <a:gs pos="97000">
                <a:srgbClr val="545454"/>
              </a:gs>
              <a:gs pos="0">
                <a:srgbClr val="776C5B">
                  <a:alpha val="50000"/>
                </a:srgbClr>
              </a:gs>
            </a:gsLst>
            <a:lin ang="5400000" scaled="1"/>
          </a:gradFill>
        </p:grpSpPr>
        <p:sp>
          <p:nvSpPr>
            <p:cNvPr id="50" name="任意多边形 15"/>
            <p:cNvSpPr/>
            <p:nvPr/>
          </p:nvSpPr>
          <p:spPr>
            <a:xfrm>
              <a:off x="-86442" y="4986005"/>
              <a:ext cx="2471233" cy="755068"/>
            </a:xfrm>
            <a:custGeom>
              <a:avLst/>
              <a:gdLst>
                <a:gd name="connsiteX0" fmla="*/ 3895926 w 3907971"/>
                <a:gd name="connsiteY0" fmla="*/ 1142557 h 1194053"/>
                <a:gd name="connsiteX1" fmla="*/ 3907971 w 3907971"/>
                <a:gd name="connsiteY1" fmla="*/ 1142678 h 1194053"/>
                <a:gd name="connsiteX2" fmla="*/ 3907971 w 3907971"/>
                <a:gd name="connsiteY2" fmla="*/ 1194053 h 1194053"/>
                <a:gd name="connsiteX3" fmla="*/ 3907971 w 3907971"/>
                <a:gd name="connsiteY3" fmla="*/ 1194051 h 1194053"/>
                <a:gd name="connsiteX4" fmla="*/ 3903237 w 3907971"/>
                <a:gd name="connsiteY4" fmla="*/ 1164852 h 1194053"/>
                <a:gd name="connsiteX5" fmla="*/ 3033485 w 3907971"/>
                <a:gd name="connsiteY5" fmla="*/ 250 h 1194053"/>
                <a:gd name="connsiteX6" fmla="*/ 3817257 w 3907971"/>
                <a:gd name="connsiteY6" fmla="*/ 1001736 h 1194053"/>
                <a:gd name="connsiteX7" fmla="*/ 3890055 w 3907971"/>
                <a:gd name="connsiteY7" fmla="*/ 1124654 h 1194053"/>
                <a:gd name="connsiteX8" fmla="*/ 3895926 w 3907971"/>
                <a:gd name="connsiteY8" fmla="*/ 1142557 h 1194053"/>
                <a:gd name="connsiteX9" fmla="*/ 0 w 3907971"/>
                <a:gd name="connsiteY9" fmla="*/ 1103336 h 1194053"/>
                <a:gd name="connsiteX10" fmla="*/ 1233714 w 3907971"/>
                <a:gd name="connsiteY10" fmla="*/ 421164 h 1194053"/>
                <a:gd name="connsiteX11" fmla="*/ 1828800 w 3907971"/>
                <a:gd name="connsiteY11" fmla="*/ 900136 h 1194053"/>
                <a:gd name="connsiteX12" fmla="*/ 3033485 w 3907971"/>
                <a:gd name="connsiteY12" fmla="*/ 250 h 11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07971" h="1194053">
                  <a:moveTo>
                    <a:pt x="3895926" y="1142557"/>
                  </a:moveTo>
                  <a:lnTo>
                    <a:pt x="3907971" y="1142678"/>
                  </a:lnTo>
                  <a:lnTo>
                    <a:pt x="3907971" y="1194053"/>
                  </a:lnTo>
                  <a:lnTo>
                    <a:pt x="3907971" y="1194051"/>
                  </a:lnTo>
                  <a:cubicBezTo>
                    <a:pt x="3907215" y="1185886"/>
                    <a:pt x="3905930" y="1176286"/>
                    <a:pt x="3903237" y="1164852"/>
                  </a:cubicBezTo>
                  <a:close/>
                  <a:moveTo>
                    <a:pt x="3033485" y="250"/>
                  </a:moveTo>
                  <a:cubicBezTo>
                    <a:pt x="3364894" y="17183"/>
                    <a:pt x="3664857" y="793698"/>
                    <a:pt x="3817257" y="1001736"/>
                  </a:cubicBezTo>
                  <a:cubicBezTo>
                    <a:pt x="3855357" y="1053746"/>
                    <a:pt x="3877280" y="1093660"/>
                    <a:pt x="3890055" y="1124654"/>
                  </a:cubicBezTo>
                  <a:lnTo>
                    <a:pt x="3895926" y="1142557"/>
                  </a:lnTo>
                  <a:lnTo>
                    <a:pt x="0" y="1103336"/>
                  </a:lnTo>
                  <a:cubicBezTo>
                    <a:pt x="464457" y="779183"/>
                    <a:pt x="928914" y="455031"/>
                    <a:pt x="1233714" y="421164"/>
                  </a:cubicBezTo>
                  <a:cubicBezTo>
                    <a:pt x="1538514" y="387297"/>
                    <a:pt x="1528838" y="970288"/>
                    <a:pt x="1828800" y="900136"/>
                  </a:cubicBezTo>
                  <a:cubicBezTo>
                    <a:pt x="2128762" y="829984"/>
                    <a:pt x="2702076" y="-16683"/>
                    <a:pt x="3033485" y="2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16"/>
            <p:cNvSpPr/>
            <p:nvPr/>
          </p:nvSpPr>
          <p:spPr>
            <a:xfrm>
              <a:off x="1045175" y="5391181"/>
              <a:ext cx="1844059" cy="563440"/>
            </a:xfrm>
            <a:custGeom>
              <a:avLst/>
              <a:gdLst>
                <a:gd name="connsiteX0" fmla="*/ 3895926 w 3907971"/>
                <a:gd name="connsiteY0" fmla="*/ 1142557 h 1194053"/>
                <a:gd name="connsiteX1" fmla="*/ 3907971 w 3907971"/>
                <a:gd name="connsiteY1" fmla="*/ 1142678 h 1194053"/>
                <a:gd name="connsiteX2" fmla="*/ 3907971 w 3907971"/>
                <a:gd name="connsiteY2" fmla="*/ 1194053 h 1194053"/>
                <a:gd name="connsiteX3" fmla="*/ 3907971 w 3907971"/>
                <a:gd name="connsiteY3" fmla="*/ 1194051 h 1194053"/>
                <a:gd name="connsiteX4" fmla="*/ 3903237 w 3907971"/>
                <a:gd name="connsiteY4" fmla="*/ 1164852 h 1194053"/>
                <a:gd name="connsiteX5" fmla="*/ 3033485 w 3907971"/>
                <a:gd name="connsiteY5" fmla="*/ 250 h 1194053"/>
                <a:gd name="connsiteX6" fmla="*/ 3817257 w 3907971"/>
                <a:gd name="connsiteY6" fmla="*/ 1001736 h 1194053"/>
                <a:gd name="connsiteX7" fmla="*/ 3890055 w 3907971"/>
                <a:gd name="connsiteY7" fmla="*/ 1124654 h 1194053"/>
                <a:gd name="connsiteX8" fmla="*/ 3895926 w 3907971"/>
                <a:gd name="connsiteY8" fmla="*/ 1142557 h 1194053"/>
                <a:gd name="connsiteX9" fmla="*/ 0 w 3907971"/>
                <a:gd name="connsiteY9" fmla="*/ 1103336 h 1194053"/>
                <a:gd name="connsiteX10" fmla="*/ 1233714 w 3907971"/>
                <a:gd name="connsiteY10" fmla="*/ 421164 h 1194053"/>
                <a:gd name="connsiteX11" fmla="*/ 1828800 w 3907971"/>
                <a:gd name="connsiteY11" fmla="*/ 900136 h 1194053"/>
                <a:gd name="connsiteX12" fmla="*/ 3033485 w 3907971"/>
                <a:gd name="connsiteY12" fmla="*/ 250 h 11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07971" h="1194053">
                  <a:moveTo>
                    <a:pt x="3895926" y="1142557"/>
                  </a:moveTo>
                  <a:lnTo>
                    <a:pt x="3907971" y="1142678"/>
                  </a:lnTo>
                  <a:lnTo>
                    <a:pt x="3907971" y="1194053"/>
                  </a:lnTo>
                  <a:lnTo>
                    <a:pt x="3907971" y="1194051"/>
                  </a:lnTo>
                  <a:cubicBezTo>
                    <a:pt x="3907215" y="1185886"/>
                    <a:pt x="3905930" y="1176286"/>
                    <a:pt x="3903237" y="1164852"/>
                  </a:cubicBezTo>
                  <a:close/>
                  <a:moveTo>
                    <a:pt x="3033485" y="250"/>
                  </a:moveTo>
                  <a:cubicBezTo>
                    <a:pt x="3364894" y="17183"/>
                    <a:pt x="3664857" y="793698"/>
                    <a:pt x="3817257" y="1001736"/>
                  </a:cubicBezTo>
                  <a:cubicBezTo>
                    <a:pt x="3855357" y="1053746"/>
                    <a:pt x="3877280" y="1093660"/>
                    <a:pt x="3890055" y="1124654"/>
                  </a:cubicBezTo>
                  <a:lnTo>
                    <a:pt x="3895926" y="1142557"/>
                  </a:lnTo>
                  <a:lnTo>
                    <a:pt x="0" y="1103336"/>
                  </a:lnTo>
                  <a:cubicBezTo>
                    <a:pt x="464457" y="779183"/>
                    <a:pt x="928914" y="455031"/>
                    <a:pt x="1233714" y="421164"/>
                  </a:cubicBezTo>
                  <a:cubicBezTo>
                    <a:pt x="1538514" y="387297"/>
                    <a:pt x="1528838" y="970288"/>
                    <a:pt x="1828800" y="900136"/>
                  </a:cubicBezTo>
                  <a:cubicBezTo>
                    <a:pt x="2128762" y="829984"/>
                    <a:pt x="2702076" y="-16683"/>
                    <a:pt x="3033485" y="2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36" y="3401039"/>
            <a:ext cx="4837112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766171" y="1851926"/>
            <a:ext cx="6806200" cy="426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    Spring-Boot是由Pivotal团队提供的全新框架，其设计目的是用来简化新Spring应用的初始搭建以及开发过程。个人理解来说Spring-Boot其实不是什么新的框架，它默认配置了很多框架的使用方式，就像maven整合了所有的jar包，Spring-Boot整合了其他相关联框架。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88107"/>
            <a:ext cx="8263527" cy="152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Spring Boot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框架简介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655320" y="1069975"/>
            <a:ext cx="9912985" cy="42633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（1）代码层的结构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根目录：com.springboot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508000" algn="l" fontAlgn="auto">
              <a:lnSpc>
                <a:spcPct val="150000"/>
              </a:lnSpc>
              <a:spcBef>
                <a:spcPts val="0"/>
              </a:spcBef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1.工程启动类(ApplicationServer.java)置于com.springboot.build包下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508000" algn="l" fontAlgn="auto">
              <a:lnSpc>
                <a:spcPct val="150000"/>
              </a:lnSpc>
              <a:spcBef>
                <a:spcPts val="0"/>
              </a:spcBef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2.实体类(domain)置于com.springboot.domain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508000" algn="l" fontAlgn="auto">
              <a:lnSpc>
                <a:spcPct val="150000"/>
              </a:lnSpc>
              <a:spcBef>
                <a:spcPts val="0"/>
              </a:spcBef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3.数据访问层(Dao)置于com.springboot.repository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508000" algn="l" fontAlgn="auto">
              <a:lnSpc>
                <a:spcPct val="150000"/>
              </a:lnSpc>
              <a:spcBef>
                <a:spcPts val="0"/>
              </a:spcBef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4.数据服务层(Service)置于com,springboot.service,数据服务的实现接口(serviceImpl)至于com.springboot.service.impl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508000" algn="l" fontAlgn="auto">
              <a:lnSpc>
                <a:spcPct val="150000"/>
              </a:lnSpc>
              <a:spcBef>
                <a:spcPts val="0"/>
              </a:spcBef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5.前端控制器(Controller)置于com.springboot.controller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508000" algn="l" fontAlgn="auto">
              <a:lnSpc>
                <a:spcPct val="150000"/>
              </a:lnSpc>
              <a:spcBef>
                <a:spcPts val="0"/>
              </a:spcBef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6.工具类(utils)置于com.springboot.utils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508000" algn="l" fontAlgn="auto">
              <a:lnSpc>
                <a:spcPct val="150000"/>
              </a:lnSpc>
              <a:spcBef>
                <a:spcPts val="0"/>
              </a:spcBef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7.常量接口类(constant)置于com.springboot.constant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508000" algn="l" fontAlgn="auto">
              <a:lnSpc>
                <a:spcPct val="150000"/>
              </a:lnSpc>
              <a:spcBef>
                <a:spcPts val="0"/>
              </a:spcBef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8.配置信息类(config)置于com.springboot.config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508000" algn="l" fontAlgn="auto">
              <a:lnSpc>
                <a:spcPct val="150000"/>
              </a:lnSpc>
              <a:spcBef>
                <a:spcPts val="0"/>
              </a:spcBef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9.数据传输类(vo)置于com.springboot.vo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52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Spring Boot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框架目录简介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640080" y="1580515"/>
            <a:ext cx="9912985" cy="42633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（2）资源文件的结构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l" fontAlgn="auto">
              <a:lnSpc>
                <a:spcPct val="150000"/>
              </a:lnSpc>
              <a:buClrTx/>
              <a:buSzTx/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根目录:src/main/resources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508000" algn="l" fontAlgn="auto">
              <a:lnSpc>
                <a:spcPct val="150000"/>
              </a:lnSpc>
              <a:spcBef>
                <a:spcPts val="0"/>
              </a:spcBef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1.配置文件(.properties/.json等)置于config文件夹下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508000" algn="l" fontAlgn="auto">
              <a:lnSpc>
                <a:spcPct val="150000"/>
              </a:lnSpc>
              <a:spcBef>
                <a:spcPts val="0"/>
              </a:spcBef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2.国际化(i18n))置于i18n文件夹下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508000" algn="l" fontAlgn="auto">
              <a:lnSpc>
                <a:spcPct val="150000"/>
              </a:lnSpc>
              <a:spcBef>
                <a:spcPts val="0"/>
              </a:spcBef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3.spring.xml置于META-INF/spring文件夹下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508000" algn="l" fontAlgn="auto">
              <a:lnSpc>
                <a:spcPct val="150000"/>
              </a:lnSpc>
              <a:spcBef>
                <a:spcPts val="0"/>
              </a:spcBef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4.页面以及js/css/image等置于static文件夹下的各自文件下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52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Spring Boot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框架目录简介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36" y="3401039"/>
            <a:ext cx="4837112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三、实例分析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框架搭建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1344930"/>
            <a:ext cx="5708650" cy="33197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6145" y="5085715"/>
            <a:ext cx="5793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60400" fontAlgn="auto"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首先在Intellij </a:t>
            </a: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IDEA，我们Create New Project,进入上图所示界面，我们选择Spring Initializr,然后根据提示一步步配置生成项目文件。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36" y="3401039"/>
            <a:ext cx="4837112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三、实例分析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17265" y="2700020"/>
            <a:ext cx="34042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60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下面，我们以某公司的数据展示平台的后端的一个具体数据接口来讲解Spring Boot的用法。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" y="1586230"/>
            <a:ext cx="2636520" cy="5031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三、实例分析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" y="1435735"/>
            <a:ext cx="6212205" cy="47428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26960" y="1488440"/>
            <a:ext cx="3810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60400" algn="l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第一步，我们在配置文件application.yml中配置端口号，数据库连接方式，数据库的详细信息，以及mabatis的映射路径以及实体类的路径。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三、实例分析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5520" y="4475480"/>
            <a:ext cx="105556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60400" algn="l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第二步，我们编写实体类，定义我们数据需要的私有变量，并编写set和get方法。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310" y="1264920"/>
            <a:ext cx="5988685" cy="27235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1827</Words>
  <Application>WPS 演示</Application>
  <PresentationFormat>宽屏</PresentationFormat>
  <Paragraphs>92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新蒂文徵明體</vt:lpstr>
      <vt:lpstr>MingLiU-ExtB</vt:lpstr>
      <vt:lpstr>Times New Roman</vt:lpstr>
      <vt:lpstr>楷体</vt:lpstr>
      <vt:lpstr>隶书</vt:lpstr>
      <vt:lpstr>楷体_GB2312</vt:lpstr>
      <vt:lpstr>黑体</vt:lpstr>
      <vt:lpstr>等线</vt:lpstr>
      <vt:lpstr>微软雅黑</vt:lpstr>
      <vt:lpstr>Arial Unicode MS</vt:lpstr>
      <vt:lpstr>等线 Light</vt:lpstr>
      <vt:lpstr>新宋体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malingjie</cp:lastModifiedBy>
  <cp:revision>155</cp:revision>
  <dcterms:created xsi:type="dcterms:W3CDTF">2017-11-06T07:48:00Z</dcterms:created>
  <dcterms:modified xsi:type="dcterms:W3CDTF">2019-10-29T08:39:17Z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