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57" r:id="rId5"/>
    <p:sldId id="292" r:id="rId6"/>
    <p:sldId id="259" r:id="rId7"/>
    <p:sldId id="293" r:id="rId8"/>
    <p:sldId id="327" r:id="rId9"/>
    <p:sldId id="294" r:id="rId10"/>
    <p:sldId id="269" r:id="rId11"/>
    <p:sldId id="291" r:id="rId12"/>
  </p:sldIdLst>
  <p:sldSz cx="9721850" cy="54006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A82"/>
    <a:srgbClr val="E6A400"/>
    <a:srgbClr val="CC6600"/>
    <a:srgbClr val="CEAC1A"/>
    <a:srgbClr val="BC8F00"/>
    <a:srgbClr val="00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3" autoAdjust="0"/>
    <p:restoredTop sz="94660"/>
  </p:normalViewPr>
  <p:slideViewPr>
    <p:cSldViewPr>
      <p:cViewPr>
        <p:scale>
          <a:sx n="66" d="100"/>
          <a:sy n="66" d="100"/>
        </p:scale>
        <p:origin x="-1212" y="-318"/>
      </p:cViewPr>
      <p:guideLst>
        <p:guide orient="horz" pos="1706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D9548-E315-491C-A748-619470DC45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EF333-1BF8-4CF6-91DC-5AFFF77347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120CF3-C70C-47A6-AAF8-4A19141C98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2906FD-A2AE-4A2A-8D53-B9434387F3A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15900"/>
            <a:ext cx="8750300" cy="9001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260475"/>
            <a:ext cx="8750300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9139" y="1677710"/>
            <a:ext cx="8263573" cy="1157645"/>
          </a:xfrm>
          <a:prstGeom prst="rect">
            <a:avLst/>
          </a:prstGeom>
        </p:spPr>
        <p:txBody>
          <a:bodyPr lIns="96780" tIns="48390" rIns="96780" bIns="483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8278" y="3060382"/>
            <a:ext cx="6805295" cy="1380173"/>
          </a:xfrm>
          <a:prstGeom prst="rect">
            <a:avLst/>
          </a:prstGeom>
        </p:spPr>
        <p:txBody>
          <a:bodyPr lIns="96780" tIns="48390" rIns="96780" bIns="483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86092" y="5005626"/>
            <a:ext cx="2268432" cy="287536"/>
          </a:xfrm>
          <a:prstGeom prst="rect">
            <a:avLst/>
          </a:prstGeom>
        </p:spPr>
        <p:txBody>
          <a:bodyPr lIns="96780" tIns="48390" rIns="96780" bIns="4839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21632" y="5005626"/>
            <a:ext cx="3078586" cy="287536"/>
          </a:xfrm>
          <a:prstGeom prst="rect">
            <a:avLst/>
          </a:prstGeom>
        </p:spPr>
        <p:txBody>
          <a:bodyPr lIns="96780" tIns="48390" rIns="96780" bIns="483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67326" y="5005626"/>
            <a:ext cx="2268432" cy="287536"/>
          </a:xfrm>
          <a:prstGeom prst="rect">
            <a:avLst/>
          </a:prstGeom>
        </p:spPr>
        <p:txBody>
          <a:bodyPr lIns="96780" tIns="48390" rIns="96780" bIns="4839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339975" y="396875"/>
            <a:ext cx="6127750" cy="69850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621713" y="396875"/>
            <a:ext cx="1423987" cy="69850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3" Type="http://schemas.openxmlformats.org/officeDocument/2006/relationships/notesSlide" Target="../notesSlides/notesSlide6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4445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46" name="Group 26"/>
          <p:cNvGrpSpPr/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5205" name="图片 12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389918" flipH="1">
            <a:off x="6865144" y="3082132"/>
            <a:ext cx="1555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525811" flipH="1">
            <a:off x="6362700" y="4948238"/>
            <a:ext cx="5556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389918" flipH="1">
            <a:off x="8058944" y="3729832"/>
            <a:ext cx="1555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1530350" y="3157538"/>
            <a:ext cx="6931025" cy="699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9" tIns="34295" rIns="68589" bIns="34295">
            <a:spAutoFit/>
          </a:bodyPr>
          <a:lstStyle/>
          <a:p>
            <a:pPr algn="ctr" defTabSz="685800"/>
            <a:r>
              <a:rPr lang="zh-CN" sz="4100" b="1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新零售大数据展示系统</a:t>
            </a:r>
            <a:endParaRPr lang="zh-CN" sz="4100" b="1">
              <a:solidFill>
                <a:srgbClr val="1A9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1588"/>
            <a:ext cx="3421063" cy="12715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320800" y="357188"/>
            <a:ext cx="15557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1325" y="1547813"/>
            <a:ext cx="4833938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系统概况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1325" y="2247900"/>
            <a:ext cx="4833938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实现技术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81325" y="2946400"/>
            <a:ext cx="4833938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系统演示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2301875" y="1447800"/>
            <a:ext cx="920750" cy="701675"/>
            <a:chOff x="2165941" y="1632858"/>
            <a:chExt cx="864096" cy="744966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90151" cy="7449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charset="-122"/>
                  <a:cs typeface="Arial Unicode MS" panose="020B0604020202020204" charset="-122"/>
                </a:rPr>
                <a:t>1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2301875" y="2151063"/>
            <a:ext cx="920750" cy="701675"/>
            <a:chOff x="2165941" y="2378338"/>
            <a:chExt cx="864096" cy="741435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90151" cy="7414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charset="-122"/>
                  <a:cs typeface="Arial Unicode MS" panose="020B0604020202020204" charset="-122"/>
                </a:rPr>
                <a:t>2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2301875" y="2849563"/>
            <a:ext cx="920750" cy="701675"/>
            <a:chOff x="2165941" y="3116171"/>
            <a:chExt cx="864096" cy="7431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90151" cy="7431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charset="-122"/>
                  <a:cs typeface="Arial Unicode MS" panose="020B0604020202020204" charset="-122"/>
                </a:rPr>
                <a:t>3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355725" y="663575"/>
            <a:ext cx="238283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</a:rPr>
              <a:t>CONTENTS </a:t>
            </a:r>
            <a:r>
              <a:rPr lang="en-US" altLang="zh-CN" dirty="0" smtClean="0">
                <a:solidFill>
                  <a:srgbClr val="0070C0"/>
                </a:solidFill>
              </a:rPr>
              <a:t>  PAGE 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bldLvl="0" animBg="1"/>
      <p:bldP spid="22" grpId="0" bldLvl="0" animBg="1"/>
      <p:bldP spid="23" grpId="0" bldLvl="0" animBg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917825" y="2538413"/>
            <a:ext cx="4248150" cy="3206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ctr" defTabSz="762000"/>
            <a:r>
              <a:rPr lang="zh-CN" altLang="en-US" sz="1600">
                <a:latin typeface="Amosis Technik"/>
                <a:ea typeface="楷体_GB2312"/>
                <a:cs typeface="楷体_GB2312"/>
              </a:rPr>
              <a:t>系统概况</a:t>
            </a:r>
            <a:endParaRPr lang="zh-CN" altLang="en-US" sz="1600">
              <a:ea typeface="楷体_GB2312"/>
              <a:cs typeface="楷体_GB231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659313" y="1604963"/>
            <a:ext cx="8382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01</a:t>
            </a:r>
            <a:endParaRPr lang="zh-CN" altLang="en-US" sz="3600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3133725" y="1389063"/>
            <a:ext cx="3505200" cy="1066800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r" defTabSz="762000"/>
            <a:r>
              <a:rPr lang="zh-CN" altLang="en-US" sz="6500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50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1285" name="Group 21"/>
          <p:cNvGrpSpPr/>
          <p:nvPr/>
        </p:nvGrpSpPr>
        <p:grpSpPr bwMode="auto">
          <a:xfrm rot="10800000">
            <a:off x="495300" y="3563938"/>
            <a:ext cx="9226550" cy="2528887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11296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11325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" y="248920"/>
            <a:ext cx="232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系统概况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2013585"/>
            <a:ext cx="4406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本系统主要根据历史零售数据进行个性推荐、排行榜、订单预测，目前完成的功能有排行榜的功能，主要根据订单明细表</a:t>
            </a:r>
            <a:r>
              <a:rPr lang="en-US" altLang="zh-CN"/>
              <a:t>ods_shopbillitem</a:t>
            </a:r>
            <a:r>
              <a:rPr lang="zh-CN" altLang="en-US"/>
              <a:t>的历史数据计算分析出当日、当周、当月以及当年的销量、销量的排名、销量的排名变化，以及滞销榜。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3910" y="1144270"/>
            <a:ext cx="3512820" cy="3491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917825" y="2538413"/>
            <a:ext cx="4248150" cy="3206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ctr" defTabSz="762000"/>
            <a:r>
              <a:rPr lang="zh-CN" altLang="en-US" sz="1600">
                <a:latin typeface="Amosis Technik"/>
                <a:ea typeface="楷体_GB2312"/>
                <a:cs typeface="楷体_GB2312"/>
              </a:rPr>
              <a:t>技术实现</a:t>
            </a:r>
            <a:endParaRPr lang="zh-CN" altLang="en-US" sz="1600">
              <a:ea typeface="楷体_GB2312"/>
              <a:cs typeface="楷体_GB231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659313" y="1604963"/>
            <a:ext cx="8382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02</a:t>
            </a:r>
            <a:endParaRPr lang="zh-CN" altLang="en-US" sz="3600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3133725" y="1389063"/>
            <a:ext cx="3505200" cy="1066800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r" defTabSz="762000"/>
            <a:r>
              <a:rPr lang="zh-CN" altLang="en-US" sz="6500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50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2549" name="Group 21"/>
          <p:cNvGrpSpPr/>
          <p:nvPr/>
        </p:nvGrpSpPr>
        <p:grpSpPr bwMode="auto">
          <a:xfrm rot="10800000">
            <a:off x="495300" y="3563938"/>
            <a:ext cx="9226550" cy="2528887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22560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22589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 bwMode="auto">
          <a:xfrm>
            <a:off x="7721600" y="2076450"/>
            <a:ext cx="1784350" cy="1298575"/>
            <a:chOff x="7737176" y="3044094"/>
            <a:chExt cx="1677511" cy="1374579"/>
          </a:xfrm>
        </p:grpSpPr>
        <p:grpSp>
          <p:nvGrpSpPr>
            <p:cNvPr id="16407" name="组合 53"/>
            <p:cNvGrpSpPr/>
            <p:nvPr/>
          </p:nvGrpSpPr>
          <p:grpSpPr bwMode="auto">
            <a:xfrm>
              <a:off x="7737176" y="3044094"/>
              <a:ext cx="1677511" cy="1374579"/>
              <a:chOff x="7647017" y="2699415"/>
              <a:chExt cx="2617944" cy="2145185"/>
            </a:xfrm>
          </p:grpSpPr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 flipV="1">
                <a:off x="7647017" y="4398779"/>
                <a:ext cx="2617944" cy="44582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rot="10800000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Oval 19"/>
              <p:cNvSpPr>
                <a:spLocks noChangeArrowheads="1"/>
              </p:cNvSpPr>
              <p:nvPr/>
            </p:nvSpPr>
            <p:spPr bwMode="auto">
              <a:xfrm>
                <a:off x="8010362" y="2699415"/>
                <a:ext cx="1933179" cy="1932765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未知"/>
              <p:cNvSpPr/>
              <p:nvPr/>
            </p:nvSpPr>
            <p:spPr bwMode="auto">
              <a:xfrm>
                <a:off x="8233958" y="2743998"/>
                <a:ext cx="1488316" cy="726425"/>
              </a:xfrm>
              <a:custGeom>
                <a:avLst/>
                <a:gdLst>
                  <a:gd name="T0" fmla="*/ 729 w 1321"/>
                  <a:gd name="T1" fmla="*/ 203 h 712"/>
                  <a:gd name="T2" fmla="*/ 738 w 1321"/>
                  <a:gd name="T3" fmla="*/ 224 h 712"/>
                  <a:gd name="T4" fmla="*/ 740 w 1321"/>
                  <a:gd name="T5" fmla="*/ 244 h 712"/>
                  <a:gd name="T6" fmla="*/ 737 w 1321"/>
                  <a:gd name="T7" fmla="*/ 262 h 712"/>
                  <a:gd name="T8" fmla="*/ 727 w 1321"/>
                  <a:gd name="T9" fmla="*/ 279 h 712"/>
                  <a:gd name="T10" fmla="*/ 713 w 1321"/>
                  <a:gd name="T11" fmla="*/ 294 h 712"/>
                  <a:gd name="T12" fmla="*/ 694 w 1321"/>
                  <a:gd name="T13" fmla="*/ 306 h 712"/>
                  <a:gd name="T14" fmla="*/ 670 w 1321"/>
                  <a:gd name="T15" fmla="*/ 318 h 712"/>
                  <a:gd name="T16" fmla="*/ 643 w 1321"/>
                  <a:gd name="T17" fmla="*/ 329 h 712"/>
                  <a:gd name="T18" fmla="*/ 612 w 1321"/>
                  <a:gd name="T19" fmla="*/ 338 h 712"/>
                  <a:gd name="T20" fmla="*/ 578 w 1321"/>
                  <a:gd name="T21" fmla="*/ 346 h 712"/>
                  <a:gd name="T22" fmla="*/ 542 w 1321"/>
                  <a:gd name="T23" fmla="*/ 352 h 712"/>
                  <a:gd name="T24" fmla="*/ 502 w 1321"/>
                  <a:gd name="T25" fmla="*/ 357 h 712"/>
                  <a:gd name="T26" fmla="*/ 462 w 1321"/>
                  <a:gd name="T27" fmla="*/ 360 h 712"/>
                  <a:gd name="T28" fmla="*/ 445 w 1321"/>
                  <a:gd name="T29" fmla="*/ 361 h 712"/>
                  <a:gd name="T30" fmla="*/ 267 w 1321"/>
                  <a:gd name="T31" fmla="*/ 361 h 712"/>
                  <a:gd name="T32" fmla="*/ 264 w 1321"/>
                  <a:gd name="T33" fmla="*/ 361 h 712"/>
                  <a:gd name="T34" fmla="*/ 229 w 1321"/>
                  <a:gd name="T35" fmla="*/ 359 h 712"/>
                  <a:gd name="T36" fmla="*/ 195 w 1321"/>
                  <a:gd name="T37" fmla="*/ 357 h 712"/>
                  <a:gd name="T38" fmla="*/ 162 w 1321"/>
                  <a:gd name="T39" fmla="*/ 353 h 712"/>
                  <a:gd name="T40" fmla="*/ 132 w 1321"/>
                  <a:gd name="T41" fmla="*/ 349 h 712"/>
                  <a:gd name="T42" fmla="*/ 104 w 1321"/>
                  <a:gd name="T43" fmla="*/ 343 h 712"/>
                  <a:gd name="T44" fmla="*/ 79 w 1321"/>
                  <a:gd name="T45" fmla="*/ 336 h 712"/>
                  <a:gd name="T46" fmla="*/ 57 w 1321"/>
                  <a:gd name="T47" fmla="*/ 329 h 712"/>
                  <a:gd name="T48" fmla="*/ 38 w 1321"/>
                  <a:gd name="T49" fmla="*/ 319 h 712"/>
                  <a:gd name="T50" fmla="*/ 22 w 1321"/>
                  <a:gd name="T51" fmla="*/ 308 h 712"/>
                  <a:gd name="T52" fmla="*/ 10 w 1321"/>
                  <a:gd name="T53" fmla="*/ 296 h 712"/>
                  <a:gd name="T54" fmla="*/ 3 w 1321"/>
                  <a:gd name="T55" fmla="*/ 281 h 712"/>
                  <a:gd name="T56" fmla="*/ 0 w 1321"/>
                  <a:gd name="T57" fmla="*/ 266 h 712"/>
                  <a:gd name="T58" fmla="*/ 0 w 1321"/>
                  <a:gd name="T59" fmla="*/ 264 h 712"/>
                  <a:gd name="T60" fmla="*/ 2 w 1321"/>
                  <a:gd name="T61" fmla="*/ 247 h 712"/>
                  <a:gd name="T62" fmla="*/ 9 w 1321"/>
                  <a:gd name="T63" fmla="*/ 226 h 712"/>
                  <a:gd name="T64" fmla="*/ 29 w 1321"/>
                  <a:gd name="T65" fmla="*/ 188 h 712"/>
                  <a:gd name="T66" fmla="*/ 53 w 1321"/>
                  <a:gd name="T67" fmla="*/ 152 h 712"/>
                  <a:gd name="T68" fmla="*/ 82 w 1321"/>
                  <a:gd name="T69" fmla="*/ 119 h 712"/>
                  <a:gd name="T70" fmla="*/ 114 w 1321"/>
                  <a:gd name="T71" fmla="*/ 89 h 712"/>
                  <a:gd name="T72" fmla="*/ 151 w 1321"/>
                  <a:gd name="T73" fmla="*/ 63 h 712"/>
                  <a:gd name="T74" fmla="*/ 191 w 1321"/>
                  <a:gd name="T75" fmla="*/ 42 h 712"/>
                  <a:gd name="T76" fmla="*/ 232 w 1321"/>
                  <a:gd name="T77" fmla="*/ 24 h 712"/>
                  <a:gd name="T78" fmla="*/ 278 w 1321"/>
                  <a:gd name="T79" fmla="*/ 11 h 712"/>
                  <a:gd name="T80" fmla="*/ 325 w 1321"/>
                  <a:gd name="T81" fmla="*/ 3 h 712"/>
                  <a:gd name="T82" fmla="*/ 374 w 1321"/>
                  <a:gd name="T83" fmla="*/ 0 h 712"/>
                  <a:gd name="T84" fmla="*/ 374 w 1321"/>
                  <a:gd name="T85" fmla="*/ 0 h 712"/>
                  <a:gd name="T86" fmla="*/ 425 w 1321"/>
                  <a:gd name="T87" fmla="*/ 3 h 712"/>
                  <a:gd name="T88" fmla="*/ 474 w 1321"/>
                  <a:gd name="T89" fmla="*/ 12 h 712"/>
                  <a:gd name="T90" fmla="*/ 522 w 1321"/>
                  <a:gd name="T91" fmla="*/ 27 h 712"/>
                  <a:gd name="T92" fmla="*/ 566 w 1321"/>
                  <a:gd name="T93" fmla="*/ 46 h 712"/>
                  <a:gd name="T94" fmla="*/ 606 w 1321"/>
                  <a:gd name="T95" fmla="*/ 69 h 712"/>
                  <a:gd name="T96" fmla="*/ 644 w 1321"/>
                  <a:gd name="T97" fmla="*/ 98 h 712"/>
                  <a:gd name="T98" fmla="*/ 677 w 1321"/>
                  <a:gd name="T99" fmla="*/ 130 h 712"/>
                  <a:gd name="T100" fmla="*/ 705 w 1321"/>
                  <a:gd name="T101" fmla="*/ 165 h 712"/>
                  <a:gd name="T102" fmla="*/ 729 w 1321"/>
                  <a:gd name="T103" fmla="*/ 203 h 712"/>
                  <a:gd name="T104" fmla="*/ 729 w 1321"/>
                  <a:gd name="T105" fmla="*/ 20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408" name="TextBox 54"/>
            <p:cNvSpPr txBox="1">
              <a:spLocks noChangeArrowheads="1"/>
            </p:cNvSpPr>
            <p:nvPr/>
          </p:nvSpPr>
          <p:spPr bwMode="auto">
            <a:xfrm>
              <a:off x="8035666" y="3341528"/>
              <a:ext cx="1031580" cy="6829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600" i="1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门户</a:t>
              </a:r>
              <a:endParaRPr lang="zh-CN" altLang="en-US" sz="3600" i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260350" y="2266950"/>
            <a:ext cx="7105650" cy="865188"/>
          </a:xfrm>
          <a:prstGeom prst="homePlate">
            <a:avLst>
              <a:gd name="adj" fmla="val 40030"/>
            </a:avLst>
          </a:prstGeom>
          <a:gradFill rotWithShape="1">
            <a:gsLst>
              <a:gs pos="0">
                <a:srgbClr val="B2B2B2">
                  <a:gamma/>
                  <a:tint val="588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</a:ln>
          <a:effectLst/>
        </p:spPr>
        <p:txBody>
          <a:bodyPr wrap="none" anchor="ctr"/>
          <a:lstStyle/>
          <a:p>
            <a:pPr marL="357505" indent="-35750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dirty="0">
              <a:solidFill>
                <a:srgbClr val="646464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5068888" y="2254250"/>
            <a:ext cx="603250" cy="887413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171825" y="2254250"/>
            <a:ext cx="601663" cy="887413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1273175" y="2254250"/>
            <a:ext cx="603250" cy="887413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6967538" y="2254250"/>
            <a:ext cx="601662" cy="887413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813" y="2524125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Impact" panose="020B0806030902050204" pitchFamily="34" charset="0"/>
                <a:ea typeface="微软雅黑" panose="020B0503020204020204" pitchFamily="34" charset="-122"/>
              </a:rPr>
              <a:t>数据开发</a:t>
            </a:r>
            <a:endParaRPr lang="zh-CN" altLang="en-US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8050" y="2524125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Impact" panose="020B0806030902050204" pitchFamily="34" charset="0"/>
                <a:ea typeface="微软雅黑" panose="020B0503020204020204" pitchFamily="34" charset="-122"/>
              </a:rPr>
              <a:t>数据存储</a:t>
            </a:r>
            <a:endParaRPr lang="zh-CN" altLang="en-US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75113" y="2524125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1" kern="0" dirty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后端调用</a:t>
            </a:r>
            <a:endParaRPr lang="zh-CN" altLang="en-US" i="1" kern="0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973763" y="2524125"/>
            <a:ext cx="10972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前端展示</a:t>
            </a:r>
            <a:endParaRPr lang="zh-CN" altLang="en-US" i="1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 bwMode="auto">
          <a:xfrm>
            <a:off x="558800" y="2986088"/>
            <a:ext cx="2047875" cy="1586230"/>
            <a:chOff x="941884" y="3983470"/>
            <a:chExt cx="1925931" cy="1676687"/>
          </a:xfrm>
        </p:grpSpPr>
        <p:cxnSp>
          <p:nvCxnSpPr>
            <p:cNvPr id="16405" name="直接连接符 68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941884" y="4392909"/>
              <a:ext cx="1925931" cy="12672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数据开发是在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hadoop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的数据仓库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hive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组件中完成，通过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HQL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语句对订单明细的数据进行处理</a:t>
              </a:r>
              <a:endParaRPr lang="zh-CN" altLang="en-US" sz="1200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2459038" y="1035050"/>
            <a:ext cx="2047875" cy="1419225"/>
            <a:chOff x="2293144" y="1916832"/>
            <a:chExt cx="1925931" cy="1502549"/>
          </a:xfrm>
        </p:grpSpPr>
        <p:cxnSp>
          <p:nvCxnSpPr>
            <p:cNvPr id="16403" name="直接连接符 7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3" name="TextBox 72"/>
            <p:cNvSpPr txBox="1"/>
            <p:nvPr/>
          </p:nvSpPr>
          <p:spPr>
            <a:xfrm>
              <a:off x="2293144" y="1916832"/>
              <a:ext cx="1925931" cy="12692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数据开发的处理结果存在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hive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的临时表，通过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sqoop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工具将数据导入服务器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mysql</a:t>
              </a:r>
              <a:endParaRPr lang="en-US" altLang="zh-CN" sz="1200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4318000" y="3008313"/>
            <a:ext cx="2046288" cy="1589405"/>
            <a:chOff x="3641104" y="3980384"/>
            <a:chExt cx="1925931" cy="1681649"/>
          </a:xfrm>
        </p:grpSpPr>
        <p:cxnSp>
          <p:nvCxnSpPr>
            <p:cNvPr id="16401" name="直接连接符 74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3641104" y="4393574"/>
              <a:ext cx="1925931" cy="12684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后端数据接口使用的技术是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springboot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框架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+Mybatis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，调用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Mysql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数据库中的数据并做成数据接口</a:t>
              </a:r>
              <a:endParaRPr lang="zh-CN" altLang="en-US" sz="1200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6249988" y="1035050"/>
            <a:ext cx="2047875" cy="1419225"/>
            <a:chOff x="5044092" y="1916832"/>
            <a:chExt cx="1925931" cy="1502549"/>
          </a:xfrm>
        </p:grpSpPr>
        <p:cxnSp>
          <p:nvCxnSpPr>
            <p:cNvPr id="16399" name="直接连接符 7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9" name="TextBox 78"/>
            <p:cNvSpPr txBox="1"/>
            <p:nvPr/>
          </p:nvSpPr>
          <p:spPr>
            <a:xfrm>
              <a:off x="5044092" y="1916832"/>
              <a:ext cx="1925931" cy="12692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前端展示使用的技术是前端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VUE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框架，图表使用</a:t>
              </a:r>
              <a:r>
                <a:rPr lang="en-US" altLang="zh-CN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echarts</a:t>
              </a:r>
              <a:r>
                <a:rPr lang="zh-CN" altLang="en-US" sz="1200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插件完成，通过请求后端的数据接口进行展示</a:t>
              </a:r>
              <a:endParaRPr lang="zh-CN" altLang="en-US" sz="1200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255" y="248920"/>
            <a:ext cx="234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技术实现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2" grpId="0" animBg="1"/>
      <p:bldP spid="65" grpId="0"/>
      <p:bldP spid="61" grpId="1" animBg="1"/>
      <p:bldP spid="66" grpId="0"/>
      <p:bldP spid="60" grpId="0" animBg="1"/>
      <p:bldP spid="67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917825" y="2538413"/>
            <a:ext cx="4248150" cy="3206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ctr" defTabSz="762000"/>
            <a:r>
              <a:rPr lang="zh-CN" altLang="en-US" sz="1600">
                <a:latin typeface="Amosis Technik"/>
                <a:ea typeface="楷体_GB2312"/>
                <a:cs typeface="楷体_GB2312"/>
              </a:rPr>
              <a:t>系统演示</a:t>
            </a:r>
            <a:endParaRPr lang="zh-CN" altLang="en-US" sz="1600">
              <a:ea typeface="楷体_GB2312"/>
              <a:cs typeface="楷体_GB231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659313" y="1604963"/>
            <a:ext cx="8382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03</a:t>
            </a:r>
            <a:endParaRPr lang="zh-CN" altLang="en-US" sz="3600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3133725" y="1389063"/>
            <a:ext cx="3505200" cy="1066800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6197" tIns="38098" rIns="76197" bIns="38098">
            <a:spAutoFit/>
          </a:bodyPr>
          <a:lstStyle/>
          <a:p>
            <a:pPr algn="r" defTabSz="762000"/>
            <a:r>
              <a:rPr lang="zh-CN" altLang="en-US" sz="6500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50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957" name="Group 21"/>
          <p:cNvGrpSpPr/>
          <p:nvPr/>
        </p:nvGrpSpPr>
        <p:grpSpPr bwMode="auto">
          <a:xfrm rot="10800000">
            <a:off x="495300" y="3563938"/>
            <a:ext cx="9226550" cy="2528887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39968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39997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80" y="257175"/>
            <a:ext cx="230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系统演示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1260475"/>
            <a:ext cx="7606665" cy="358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3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31" name="Group 27"/>
          <p:cNvGrpSpPr/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72789" name="图片 12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389918" flipH="1">
            <a:off x="6865144" y="3082132"/>
            <a:ext cx="1555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0" name="图片 13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525811" flipH="1">
            <a:off x="6362700" y="4948238"/>
            <a:ext cx="5556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1" name="图片 14"/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 rot="18389918" flipH="1">
            <a:off x="8058944" y="3729832"/>
            <a:ext cx="15557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1465580" y="3153728"/>
            <a:ext cx="6931025" cy="699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9" tIns="34295" rIns="68589" bIns="34295">
            <a:spAutoFit/>
          </a:bodyPr>
          <a:lstStyle/>
          <a:p>
            <a:pPr algn="ctr" defTabSz="685800"/>
            <a:r>
              <a:rPr lang="zh-CN" altLang="en-US" sz="4100" b="1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  <a:endParaRPr lang="zh-CN" altLang="en-US" sz="4100" b="1">
              <a:solidFill>
                <a:srgbClr val="1A9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自定义</PresentationFormat>
  <Paragraphs>64</Paragraphs>
  <Slides>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Black</vt:lpstr>
      <vt:lpstr>Arial Unicode MS</vt:lpstr>
      <vt:lpstr>Amosis Technik</vt:lpstr>
      <vt:lpstr>Segoe Print</vt:lpstr>
      <vt:lpstr>楷体_GB2312</vt:lpstr>
      <vt:lpstr>Arial</vt:lpstr>
      <vt:lpstr>Impact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malingjie</cp:lastModifiedBy>
  <cp:revision>205</cp:revision>
  <dcterms:created xsi:type="dcterms:W3CDTF">2013-05-08T06:52:00Z</dcterms:created>
  <dcterms:modified xsi:type="dcterms:W3CDTF">2019-10-28T01:08:36Z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