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18" r:id="rId7"/>
    <p:sldId id="359" r:id="rId8"/>
    <p:sldId id="279" r:id="rId9"/>
    <p:sldId id="328" r:id="rId10"/>
    <p:sldId id="263" r:id="rId11"/>
    <p:sldId id="290" r:id="rId12"/>
    <p:sldId id="298" r:id="rId13"/>
    <p:sldId id="392" r:id="rId14"/>
    <p:sldId id="312" r:id="rId15"/>
    <p:sldId id="454" r:id="rId16"/>
    <p:sldId id="455" r:id="rId17"/>
    <p:sldId id="472" r:id="rId18"/>
    <p:sldId id="467" r:id="rId19"/>
    <p:sldId id="468" r:id="rId20"/>
    <p:sldId id="469" r:id="rId21"/>
    <p:sldId id="299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12F4C"/>
    <a:srgbClr val="CBABFC"/>
    <a:srgbClr val="E1251B"/>
    <a:srgbClr val="F6DA6D"/>
    <a:srgbClr val="5307B2"/>
    <a:srgbClr val="F8F8F8"/>
    <a:srgbClr val="EEEEEE"/>
    <a:srgbClr val="F2D4AA"/>
    <a:srgbClr val="455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CF6EC-9917-40FB-9FC1-38A90A972B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734D4-7744-4A3F-B8B1-68F03F15C2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/>
        </p:nvSpPr>
        <p:spPr>
          <a:xfrm rot="10800000">
            <a:off x="3244802" y="0"/>
            <a:ext cx="8946988" cy="6858000"/>
          </a:xfrm>
          <a:custGeom>
            <a:avLst/>
            <a:gdLst>
              <a:gd name="connsiteX0" fmla="*/ 8946988 w 8946988"/>
              <a:gd name="connsiteY0" fmla="*/ 6858000 h 6858000"/>
              <a:gd name="connsiteX1" fmla="*/ 0 w 8946988"/>
              <a:gd name="connsiteY1" fmla="*/ 6858000 h 6858000"/>
              <a:gd name="connsiteX2" fmla="*/ 9315 w 8946988"/>
              <a:gd name="connsiteY2" fmla="*/ 0 h 6858000"/>
              <a:gd name="connsiteX3" fmla="*/ 2685840 w 894698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6988" h="6858000">
                <a:moveTo>
                  <a:pt x="8946988" y="6858000"/>
                </a:moveTo>
                <a:lnTo>
                  <a:pt x="0" y="6858000"/>
                </a:lnTo>
                <a:lnTo>
                  <a:pt x="9315" y="0"/>
                </a:lnTo>
                <a:lnTo>
                  <a:pt x="2685840" y="0"/>
                </a:lnTo>
                <a:close/>
              </a:path>
            </a:pathLst>
          </a:custGeom>
          <a:blipFill dpi="0" rotWithShape="0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/>
          </a:p>
        </p:txBody>
      </p:sp>
      <p:sp>
        <p:nvSpPr>
          <p:cNvPr id="14" name="任意多边形: 形状 13"/>
          <p:cNvSpPr/>
          <p:nvPr/>
        </p:nvSpPr>
        <p:spPr>
          <a:xfrm rot="10800000">
            <a:off x="3244802" y="-2918"/>
            <a:ext cx="8976698" cy="6862757"/>
          </a:xfrm>
          <a:custGeom>
            <a:avLst/>
            <a:gdLst>
              <a:gd name="connsiteX0" fmla="*/ 8976698 w 8976698"/>
              <a:gd name="connsiteY0" fmla="*/ 6862757 h 6862757"/>
              <a:gd name="connsiteX1" fmla="*/ 0 w 8976698"/>
              <a:gd name="connsiteY1" fmla="*/ 6862757 h 6862757"/>
              <a:gd name="connsiteX2" fmla="*/ 9359 w 8976698"/>
              <a:gd name="connsiteY2" fmla="*/ 0 h 6862757"/>
              <a:gd name="connsiteX3" fmla="*/ 2685884 w 8976698"/>
              <a:gd name="connsiteY3" fmla="*/ 0 h 68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6698" h="6862757">
                <a:moveTo>
                  <a:pt x="8976698" y="6862757"/>
                </a:moveTo>
                <a:lnTo>
                  <a:pt x="0" y="6862757"/>
                </a:lnTo>
                <a:lnTo>
                  <a:pt x="9359" y="0"/>
                </a:lnTo>
                <a:lnTo>
                  <a:pt x="2685884" y="0"/>
                </a:lnTo>
                <a:close/>
              </a:path>
            </a:pathLst>
          </a:custGeom>
          <a:solidFill>
            <a:srgbClr val="45517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58165" y="3883025"/>
            <a:ext cx="3373120" cy="842010"/>
            <a:chOff x="949766" y="3882916"/>
            <a:chExt cx="2002973" cy="753605"/>
          </a:xfrm>
        </p:grpSpPr>
        <p:sp>
          <p:nvSpPr>
            <p:cNvPr id="8" name="矩形 7"/>
            <p:cNvSpPr/>
            <p:nvPr/>
          </p:nvSpPr>
          <p:spPr>
            <a:xfrm>
              <a:off x="949766" y="3882916"/>
              <a:ext cx="2002973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9766" y="4590802"/>
              <a:ext cx="200297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72073" y="2579256"/>
            <a:ext cx="4782098" cy="757130"/>
          </a:xfrm>
        </p:spPr>
        <p:txBody>
          <a:bodyPr wrap="square" anchor="b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073" y="3428461"/>
            <a:ext cx="4782098" cy="286232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46825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4682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84629" y="-384630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8701313" y="3367313"/>
            <a:ext cx="3106057" cy="3875317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2"/>
          <p:cNvSpPr/>
          <p:nvPr/>
        </p:nvSpPr>
        <p:spPr>
          <a:xfrm rot="19299726">
            <a:off x="6760142" y="4812139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12"/>
          <p:cNvSpPr/>
          <p:nvPr/>
        </p:nvSpPr>
        <p:spPr>
          <a:xfrm rot="8445098">
            <a:off x="-941536" y="1383138"/>
            <a:ext cx="6346464" cy="695922"/>
          </a:xfrm>
          <a:custGeom>
            <a:avLst/>
            <a:gdLst>
              <a:gd name="connsiteX0" fmla="*/ 0 w 5892800"/>
              <a:gd name="connsiteY0" fmla="*/ 0 h 707886"/>
              <a:gd name="connsiteX1" fmla="*/ 5892800 w 5892800"/>
              <a:gd name="connsiteY1" fmla="*/ 0 h 707886"/>
              <a:gd name="connsiteX2" fmla="*/ 5892800 w 5892800"/>
              <a:gd name="connsiteY2" fmla="*/ 707886 h 707886"/>
              <a:gd name="connsiteX3" fmla="*/ 0 w 5892800"/>
              <a:gd name="connsiteY3" fmla="*/ 707886 h 707886"/>
              <a:gd name="connsiteX4" fmla="*/ 0 w 5892800"/>
              <a:gd name="connsiteY4" fmla="*/ 0 h 707886"/>
              <a:gd name="connsiteX0-1" fmla="*/ 0 w 6244155"/>
              <a:gd name="connsiteY0-2" fmla="*/ 0 h 707886"/>
              <a:gd name="connsiteX1-3" fmla="*/ 6244155 w 6244155"/>
              <a:gd name="connsiteY1-4" fmla="*/ 293 h 707886"/>
              <a:gd name="connsiteX2-5" fmla="*/ 5892800 w 6244155"/>
              <a:gd name="connsiteY2-6" fmla="*/ 707886 h 707886"/>
              <a:gd name="connsiteX3-7" fmla="*/ 0 w 6244155"/>
              <a:gd name="connsiteY3-8" fmla="*/ 707886 h 707886"/>
              <a:gd name="connsiteX4-9" fmla="*/ 0 w 6244155"/>
              <a:gd name="connsiteY4-10" fmla="*/ 0 h 707886"/>
              <a:gd name="connsiteX0-11" fmla="*/ 0 w 6244155"/>
              <a:gd name="connsiteY0-12" fmla="*/ 0 h 707886"/>
              <a:gd name="connsiteX1-13" fmla="*/ 6244155 w 6244155"/>
              <a:gd name="connsiteY1-14" fmla="*/ 293 h 707886"/>
              <a:gd name="connsiteX2-15" fmla="*/ 5654769 w 6244155"/>
              <a:gd name="connsiteY2-16" fmla="*/ 704690 h 707886"/>
              <a:gd name="connsiteX3-17" fmla="*/ 0 w 6244155"/>
              <a:gd name="connsiteY3-18" fmla="*/ 707886 h 707886"/>
              <a:gd name="connsiteX4-19" fmla="*/ 0 w 6244155"/>
              <a:gd name="connsiteY4-20" fmla="*/ 0 h 707886"/>
              <a:gd name="connsiteX0-21" fmla="*/ 0 w 6201341"/>
              <a:gd name="connsiteY0-22" fmla="*/ 0 h 707886"/>
              <a:gd name="connsiteX1-23" fmla="*/ 6201341 w 6201341"/>
              <a:gd name="connsiteY1-24" fmla="*/ 5293 h 707886"/>
              <a:gd name="connsiteX2-25" fmla="*/ 5654769 w 6201341"/>
              <a:gd name="connsiteY2-26" fmla="*/ 704690 h 707886"/>
              <a:gd name="connsiteX3-27" fmla="*/ 0 w 6201341"/>
              <a:gd name="connsiteY3-28" fmla="*/ 707886 h 707886"/>
              <a:gd name="connsiteX4-29" fmla="*/ 0 w 6201341"/>
              <a:gd name="connsiteY4-30" fmla="*/ 0 h 707886"/>
              <a:gd name="connsiteX0-31" fmla="*/ 0 w 6201341"/>
              <a:gd name="connsiteY0-32" fmla="*/ 0 h 707886"/>
              <a:gd name="connsiteX1-33" fmla="*/ 6201341 w 6201341"/>
              <a:gd name="connsiteY1-34" fmla="*/ 5293 h 707886"/>
              <a:gd name="connsiteX2-35" fmla="*/ 5638088 w 6201341"/>
              <a:gd name="connsiteY2-36" fmla="*/ 701215 h 707886"/>
              <a:gd name="connsiteX3-37" fmla="*/ 0 w 6201341"/>
              <a:gd name="connsiteY3-38" fmla="*/ 707886 h 707886"/>
              <a:gd name="connsiteX4-39" fmla="*/ 0 w 6201341"/>
              <a:gd name="connsiteY4-40" fmla="*/ 0 h 707886"/>
              <a:gd name="connsiteX0-41" fmla="*/ 0 w 6201341"/>
              <a:gd name="connsiteY0-42" fmla="*/ 0 h 701215"/>
              <a:gd name="connsiteX1-43" fmla="*/ 6201341 w 6201341"/>
              <a:gd name="connsiteY1-44" fmla="*/ 5293 h 701215"/>
              <a:gd name="connsiteX2-45" fmla="*/ 5638088 w 6201341"/>
              <a:gd name="connsiteY2-46" fmla="*/ 701215 h 701215"/>
              <a:gd name="connsiteX3-47" fmla="*/ 719912 w 6201341"/>
              <a:gd name="connsiteY3-48" fmla="*/ 694321 h 701215"/>
              <a:gd name="connsiteX4-49" fmla="*/ 0 w 6201341"/>
              <a:gd name="connsiteY4-50" fmla="*/ 0 h 701215"/>
              <a:gd name="connsiteX0-51" fmla="*/ 0 w 6346464"/>
              <a:gd name="connsiteY0-52" fmla="*/ 6233 h 695922"/>
              <a:gd name="connsiteX1-53" fmla="*/ 6346464 w 6346464"/>
              <a:gd name="connsiteY1-54" fmla="*/ 0 h 695922"/>
              <a:gd name="connsiteX2-55" fmla="*/ 5783211 w 6346464"/>
              <a:gd name="connsiteY2-56" fmla="*/ 695922 h 695922"/>
              <a:gd name="connsiteX3-57" fmla="*/ 865035 w 6346464"/>
              <a:gd name="connsiteY3-58" fmla="*/ 689028 h 695922"/>
              <a:gd name="connsiteX4-59" fmla="*/ 0 w 6346464"/>
              <a:gd name="connsiteY4-60" fmla="*/ 6233 h 695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346464" h="695922">
                <a:moveTo>
                  <a:pt x="0" y="6233"/>
                </a:moveTo>
                <a:lnTo>
                  <a:pt x="6346464" y="0"/>
                </a:lnTo>
                <a:lnTo>
                  <a:pt x="5783211" y="695922"/>
                </a:lnTo>
                <a:lnTo>
                  <a:pt x="865035" y="689028"/>
                </a:lnTo>
                <a:lnTo>
                  <a:pt x="0" y="6233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087" y="2804984"/>
            <a:ext cx="5529587" cy="898493"/>
          </a:xfrm>
        </p:spPr>
        <p:txBody>
          <a:bodyPr anchor="ctr" anchorCtr="0"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317769" y="2804984"/>
            <a:ext cx="1466507" cy="898493"/>
          </a:xfrm>
        </p:spPr>
        <p:txBody>
          <a:bodyPr wrap="square" anchor="ctr" anchorCtr="0">
            <a:normAutofit/>
          </a:bodyPr>
          <a:lstStyle>
            <a:lvl1pPr marL="0" indent="0" algn="r">
              <a:buNone/>
              <a:defRPr sz="44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4762" y="2383064"/>
            <a:ext cx="5562475" cy="16990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0" dist="50800" dir="2700000" sx="104000" sy="10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5400000">
            <a:off x="5773057" y="468083"/>
            <a:ext cx="645888" cy="12192002"/>
            <a:chOff x="9775372" y="0"/>
            <a:chExt cx="832755" cy="6858000"/>
          </a:xfrm>
        </p:grpSpPr>
        <p:sp>
          <p:nvSpPr>
            <p:cNvPr id="8" name="矩形 7"/>
            <p:cNvSpPr/>
            <p:nvPr/>
          </p:nvSpPr>
          <p:spPr>
            <a:xfrm>
              <a:off x="9775372" y="0"/>
              <a:ext cx="65314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28514" y="0"/>
              <a:ext cx="179613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14763" y="2569821"/>
            <a:ext cx="5562474" cy="1325563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Relationship Id="rId3" Type="http://schemas.openxmlformats.org/officeDocument/2006/relationships/image" Target="../media/image7.png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3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Relationship Id="rId3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00075" y="4004945"/>
            <a:ext cx="3150235" cy="126619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马凌杰、黎继东、邹维远、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万里航</a:t>
            </a:r>
            <a:r>
              <a:rPr lang="zh-CN" altLang="en-US">
                <a:solidFill>
                  <a:schemeClr val="bg1"/>
                </a:solidFill>
              </a:rPr>
              <a:t>、黄虹霞</a:t>
            </a:r>
            <a:endParaRPr lang="zh-CN" altLang="en-US">
              <a:solidFill>
                <a:schemeClr val="bg1"/>
              </a:solidFill>
            </a:endParaRPr>
          </a:p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1600" y="2809240"/>
            <a:ext cx="6497955" cy="756920"/>
          </a:xfrm>
        </p:spPr>
        <p:txBody>
          <a:bodyPr/>
          <a:lstStyle/>
          <a:p>
            <a:br>
              <a:rPr lang="zh-CN" altLang="en-US"/>
            </a:br>
            <a:r>
              <a:rPr lang="zh-CN" altLang="en-US" sz="4000"/>
              <a:t>君风新零售大数据开发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101600" y="635254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江西君风科技有限公司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详细设计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03.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5775" y="60515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详细设计</a:t>
            </a:r>
            <a:r>
              <a:rPr lang="en-US" altLang="zh-CN" sz="2400"/>
              <a:t>——</a:t>
            </a:r>
            <a:r>
              <a:rPr lang="zh-CN" altLang="en-US" sz="2400"/>
              <a:t>数据库表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647190" y="1334770"/>
            <a:ext cx="8091170" cy="66008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订单汇总表：</a:t>
            </a:r>
            <a:r>
              <a:rPr lang="en-US" altLang="zh-CN"/>
              <a:t>ods_shopbill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订单明细表：</a:t>
            </a:r>
            <a:r>
              <a:rPr lang="en-US" altLang="zh-CN" dirty="0">
                <a:sym typeface="+mn-ea"/>
              </a:rPr>
              <a:t>ods_shopbillitem</a:t>
            </a:r>
            <a:endParaRPr lang="en-US" altLang="zh-CN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当日销量详情表：</a:t>
            </a:r>
            <a:r>
              <a:rPr lang="en-US" altLang="zh-CN" dirty="0">
                <a:sym typeface="+mn-ea"/>
              </a:rPr>
              <a:t>today_growth_rank</a:t>
            </a:r>
            <a:endParaRPr lang="en-US" altLang="zh-CN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当日销量增幅表：</a:t>
            </a:r>
            <a:r>
              <a:rPr lang="en-US" altLang="zh-CN" dirty="0">
                <a:sym typeface="+mn-ea"/>
              </a:rPr>
              <a:t>today_growth_percent</a:t>
            </a:r>
            <a:endParaRPr lang="en-US" altLang="zh-CN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当日滞销表：</a:t>
            </a:r>
            <a:r>
              <a:rPr lang="en-US" altLang="zh-CN" dirty="0">
                <a:sym typeface="+mn-ea"/>
              </a:rPr>
              <a:t>today_lowsale_rank</a:t>
            </a:r>
            <a:endParaRPr lang="en-US" altLang="zh-CN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本周销量详情表：</a:t>
            </a:r>
            <a:r>
              <a:rPr lang="en-US" altLang="zh-CN" dirty="0">
                <a:sym typeface="+mn-ea"/>
              </a:rPr>
              <a:t>thisweek</a:t>
            </a:r>
            <a:r>
              <a:rPr lang="en-US" altLang="zh-CN" dirty="0">
                <a:sym typeface="+mn-ea"/>
              </a:rPr>
              <a:t>_growth_rank</a:t>
            </a:r>
            <a:endParaRPr lang="en-US" altLang="zh-CN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本周销量增幅表：</a:t>
            </a:r>
            <a:r>
              <a:rPr lang="en-US" altLang="zh-CN" dirty="0">
                <a:sym typeface="+mn-ea"/>
              </a:rPr>
              <a:t>thisweek</a:t>
            </a:r>
            <a:r>
              <a:rPr lang="en-US" altLang="zh-CN" dirty="0">
                <a:sym typeface="+mn-ea"/>
              </a:rPr>
              <a:t>_percent</a:t>
            </a:r>
            <a:endParaRPr lang="en-US" altLang="zh-CN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本周滞销表：</a:t>
            </a:r>
            <a:r>
              <a:rPr lang="en-US" altLang="zh-CN" dirty="0">
                <a:sym typeface="+mn-ea"/>
              </a:rPr>
              <a:t>thisweek</a:t>
            </a:r>
            <a:r>
              <a:rPr lang="en-US" altLang="zh-CN" dirty="0">
                <a:sym typeface="+mn-ea"/>
              </a:rPr>
              <a:t>_lowsale_rank</a:t>
            </a:r>
            <a:endParaRPr lang="en-US" altLang="zh-CN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本月销量详情表：</a:t>
            </a:r>
            <a:r>
              <a:rPr lang="en-US" altLang="zh-CN" dirty="0">
                <a:sym typeface="+mn-ea"/>
              </a:rPr>
              <a:t>thismonth</a:t>
            </a:r>
            <a:r>
              <a:rPr lang="en-US" altLang="zh-CN" dirty="0">
                <a:sym typeface="+mn-ea"/>
              </a:rPr>
              <a:t>_growth_rank</a:t>
            </a:r>
            <a:endParaRPr lang="en-US" altLang="zh-CN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本月销量增幅表：</a:t>
            </a:r>
            <a:r>
              <a:rPr lang="en-US" altLang="zh-CN" dirty="0">
                <a:sym typeface="+mn-ea"/>
              </a:rPr>
              <a:t>thismonth_percent</a:t>
            </a:r>
            <a:endParaRPr lang="en-US" altLang="zh-CN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本月滞销表：</a:t>
            </a:r>
            <a:r>
              <a:rPr lang="en-US" altLang="zh-CN" dirty="0">
                <a:sym typeface="+mn-ea"/>
              </a:rPr>
              <a:t>thismonth_lowsale_rank</a:t>
            </a:r>
            <a:endParaRPr lang="en-US" altLang="zh-CN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年销量详情表：</a:t>
            </a:r>
            <a:r>
              <a:rPr lang="en-US" altLang="zh-CN" dirty="0">
                <a:sym typeface="+mn-ea"/>
              </a:rPr>
              <a:t>year_result_rank</a:t>
            </a:r>
            <a:endParaRPr lang="en-US" altLang="zh-CN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年滞销表：</a:t>
            </a:r>
            <a:r>
              <a:rPr lang="en-US" altLang="zh-CN" dirty="0">
                <a:sym typeface="+mn-ea"/>
              </a:rPr>
              <a:t>year_lowsale_rank</a:t>
            </a:r>
            <a:endParaRPr lang="en-US" altLang="zh-CN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dirty="0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5775" y="60515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详细设计</a:t>
            </a:r>
            <a:r>
              <a:rPr lang="en-US" altLang="zh-CN" sz="2400"/>
              <a:t>——</a:t>
            </a:r>
            <a:r>
              <a:rPr lang="zh-CN" altLang="en-US" sz="2400"/>
              <a:t>排行榜开发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52805" y="1444625"/>
            <a:ext cx="101498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sz="1600"/>
              <a:t>开发流程：</a:t>
            </a:r>
            <a:endParaRPr lang="zh-CN" sz="1600"/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1.</a:t>
            </a:r>
            <a:r>
              <a:rPr lang="zh-CN" altLang="en-US" sz="1600">
                <a:sym typeface="+mn-ea"/>
              </a:rPr>
              <a:t>在</a:t>
            </a:r>
            <a:r>
              <a:rPr lang="en-US" altLang="zh-CN" sz="1600">
                <a:sym typeface="+mn-ea"/>
              </a:rPr>
              <a:t>mysql</a:t>
            </a:r>
            <a:r>
              <a:rPr lang="zh-CN" altLang="en-US" sz="1600">
                <a:sym typeface="+mn-ea"/>
              </a:rPr>
              <a:t>中导出数据库表为</a:t>
            </a:r>
            <a:r>
              <a:rPr lang="en-US" altLang="zh-CN" sz="1600">
                <a:sym typeface="+mn-ea"/>
              </a:rPr>
              <a:t>txt</a:t>
            </a:r>
            <a:r>
              <a:rPr lang="zh-CN" altLang="en-US" sz="1600">
                <a:sym typeface="+mn-ea"/>
              </a:rPr>
              <a:t>文件，在</a:t>
            </a:r>
            <a:r>
              <a:rPr lang="en-US" altLang="zh-CN" sz="1600">
                <a:sym typeface="+mn-ea"/>
              </a:rPr>
              <a:t>Hive</a:t>
            </a:r>
            <a:r>
              <a:rPr lang="zh-CN" altLang="en-US" sz="1600">
                <a:sym typeface="+mn-ea"/>
              </a:rPr>
              <a:t>中使用命令创建对应表结构并把数据导入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2.数据清洗,有些脏数据会影响排名结果(select</a:t>
            </a:r>
            <a:r>
              <a:rPr lang="zh-CN" altLang="en-US" sz="1600">
                <a:sym typeface="+mn-ea"/>
              </a:rPr>
              <a:t>筛选有效数据</a:t>
            </a:r>
            <a:r>
              <a:rPr lang="en-US" altLang="zh-CN" sz="1600">
                <a:sym typeface="+mn-ea"/>
              </a:rPr>
              <a:t>)</a:t>
            </a:r>
            <a:endParaRPr lang="en-US" altLang="zh-CN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3.Hive</a:t>
            </a:r>
            <a:r>
              <a:rPr lang="zh-CN" altLang="en-US" sz="1600">
                <a:sym typeface="+mn-ea"/>
              </a:rPr>
              <a:t>中使用</a:t>
            </a:r>
            <a:r>
              <a:rPr lang="en-US" altLang="zh-CN" sz="1600">
                <a:sym typeface="+mn-ea"/>
              </a:rPr>
              <a:t>HQL</a:t>
            </a:r>
            <a:r>
              <a:rPr lang="zh-CN" altLang="en-US" sz="1600">
                <a:sym typeface="+mn-ea"/>
              </a:rPr>
              <a:t>语句对数据进行排行，并创建临时表存储排行结果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4.</a:t>
            </a:r>
            <a:r>
              <a:rPr lang="zh-CN" altLang="en-US" sz="1600">
                <a:sym typeface="+mn-ea"/>
              </a:rPr>
              <a:t>导出临时表数据到本地服务器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ym typeface="+mn-ea"/>
              </a:rPr>
              <a:t>5.</a:t>
            </a:r>
            <a:r>
              <a:rPr lang="zh-CN" altLang="en-US" sz="1600">
                <a:sym typeface="+mn-ea"/>
              </a:rPr>
              <a:t>使用</a:t>
            </a:r>
            <a:r>
              <a:rPr lang="en-US" altLang="zh-CN" sz="1600">
                <a:sym typeface="+mn-ea"/>
              </a:rPr>
              <a:t>sqoop将数据导入mysql</a:t>
            </a:r>
            <a:endParaRPr lang="en-US" altLang="zh-CN" sz="16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详细介绍见文档：hive排行榜开发.docx</a:t>
            </a:r>
            <a:endParaRPr lang="zh-CN" altLang="en-US" sz="16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5775" y="60515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详细设计</a:t>
            </a:r>
            <a:r>
              <a:rPr lang="en-US" altLang="zh-CN" sz="2400"/>
              <a:t>——</a:t>
            </a:r>
            <a:r>
              <a:rPr lang="zh-CN" altLang="en-US" sz="2400"/>
              <a:t>个性推荐</a:t>
            </a:r>
            <a:r>
              <a:rPr lang="zh-CN" altLang="en-US" sz="2400"/>
              <a:t>开发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43280" y="1253490"/>
            <a:ext cx="10149840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sz="1600"/>
              <a:t>个性推荐采用协同过滤算法：</a:t>
            </a:r>
            <a:endParaRPr lang="zh-CN" sz="1600"/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sz="1600">
                <a:sym typeface="+mn-ea"/>
              </a:rPr>
              <a:t>协同过滤简单来说是利用某兴趣相投、拥有共同经验之群体的喜好来推荐用户感兴趣的信息，个人通过合作的机制给予信息相当程度的回应（如评分）并记录下来以达到过滤的目的进而帮助别人筛选信息，回应不一定局限于特别感兴趣的，特别不感兴趣信息的纪录也相当重要。</a:t>
            </a:r>
            <a:endParaRPr lang="zh-CN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sz="1600">
                <a:sym typeface="+mn-ea"/>
              </a:rPr>
              <a:t>用户个性推荐</a:t>
            </a:r>
            <a:endParaRPr lang="zh-CN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sz="1600" b="1">
                <a:sym typeface="+mn-ea"/>
              </a:rPr>
              <a:t>基于用户的协同过滤算法（UserCF）</a:t>
            </a:r>
            <a:endParaRPr lang="zh-CN" sz="1600" b="1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sz="1600">
                <a:sym typeface="+mn-ea"/>
              </a:rPr>
              <a:t>算法核心：当一个用户A需要个性化推荐时，可以先找到他有相似兴趣的其他用户，然后把那些用户喜欢的、而用户A没听过的物品推荐给A。</a:t>
            </a:r>
            <a:endParaRPr lang="zh-CN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sz="1600">
                <a:sym typeface="+mn-ea"/>
              </a:rPr>
              <a:t>a) 找到和目标用户兴趣相似的用户集合</a:t>
            </a:r>
            <a:endParaRPr lang="zh-CN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sz="1600">
                <a:sym typeface="+mn-ea"/>
              </a:rPr>
              <a:t>b) 找到这个集合中的用户喜欢的，且目标用户没有听说过的物品推荐给目标用户。</a:t>
            </a:r>
            <a:endParaRPr lang="zh-CN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endParaRPr lang="zh-CN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ym typeface="+mn-ea"/>
              </a:rPr>
              <a:t>商品组合推荐</a:t>
            </a: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ym typeface="+mn-ea"/>
              </a:rPr>
              <a:t>商品组合推荐设计思路：先把包括 本次购买的商品的一件或以上的历史订单筛选出来，然后直接统计这些订单中所有商品和他们的出现次数，把最多的推荐出来。</a:t>
            </a: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ym typeface="+mn-ea"/>
              </a:rPr>
              <a:t>详细介绍见文档：协同过滤算法</a:t>
            </a:r>
            <a:r>
              <a:rPr lang="en-US" altLang="zh-CN" sz="1600">
                <a:sym typeface="+mn-ea"/>
              </a:rPr>
              <a:t>.docx</a:t>
            </a: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endParaRPr lang="zh-CN" altLang="en-US" sz="16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5775" y="60515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详细设计</a:t>
            </a:r>
            <a:r>
              <a:rPr lang="en-US" altLang="zh-CN" sz="2400"/>
              <a:t>——</a:t>
            </a:r>
            <a:r>
              <a:rPr lang="zh-CN" altLang="en-US" sz="2400"/>
              <a:t>销量预测开发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52805" y="1444625"/>
            <a:ext cx="101498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sz="1600"/>
              <a:t>销量预测采用</a:t>
            </a:r>
            <a:r>
              <a:rPr lang="en-US" altLang="zh-CN" sz="1600"/>
              <a:t>ARIMA</a:t>
            </a:r>
            <a:r>
              <a:rPr lang="zh-CN" altLang="en-US" sz="1600"/>
              <a:t>算法：</a:t>
            </a:r>
            <a:endParaRPr lang="zh-CN" altLang="en-US" sz="1600"/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ym typeface="+mn-ea"/>
              </a:rPr>
              <a:t>ARIMA模型（英语：Autoregressive Integrated Moving Average model）， 差分整合移动平均自回归模型，又称整合移动平均自回归模型（移动也可称作滑动），时间序列预测分析方法之一。ARIMA（p，d，q）中，AR是"自回归"，p为自回归项数；MA为"滑动平均"，q为滑动平均项数，d为使之成为平稳序列所做的差分次数（阶数）。“差分”一词虽未出现在ARIMA的英文名称中，却是关键步骤。</a:t>
            </a: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ym typeface="+mn-ea"/>
              </a:rPr>
              <a:t>ARIMA（p，d，q）模型是ARMA（p，q）模型的扩展。ARIMA（p，d，q）模型可以表示为：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其中L是滞后算子（Lag operator），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详细介绍见文档：预测-ARIMA算法</a:t>
            </a:r>
            <a:r>
              <a:rPr lang="en-US" altLang="zh-CN" sz="1600">
                <a:sym typeface="+mn-ea"/>
              </a:rPr>
              <a:t>.docx</a:t>
            </a:r>
            <a:endParaRPr lang="zh-CN" altLang="en-US" sz="1600">
              <a:sym typeface="+mn-ea"/>
            </a:endParaRPr>
          </a:p>
        </p:txBody>
      </p:sp>
      <p:pic>
        <p:nvPicPr>
          <p:cNvPr id="4" name="图片 1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328" y="4128770"/>
            <a:ext cx="2828925" cy="514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2" descr="IMG_2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253" y="4934585"/>
            <a:ext cx="809625" cy="152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5775" y="605155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详细设计</a:t>
            </a:r>
            <a:r>
              <a:rPr lang="en-US" altLang="zh-CN" sz="2400"/>
              <a:t>——</a:t>
            </a:r>
            <a:r>
              <a:rPr lang="zh-CN" altLang="en-US" sz="2400"/>
              <a:t>销量预测开发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52805" y="1444625"/>
            <a:ext cx="1014984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sz="1600"/>
              <a:t>销量预测采用</a:t>
            </a:r>
            <a:r>
              <a:rPr sz="1600"/>
              <a:t>GBDT梯度提升迭代决策树</a:t>
            </a:r>
            <a:r>
              <a:rPr lang="zh-CN" altLang="en-US" sz="1600"/>
              <a:t>：</a:t>
            </a:r>
            <a:endParaRPr lang="zh-CN" altLang="en-US" sz="1600"/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/>
              <a:t>以决策树为基学习器的集成学习算法具有预测精度高的优势，树的集成算法主要有随机森林和GBDT。随机森林具有很好的抗过拟合特性，且决策树个数对预测偏差的影响较小，调参较为容易。GBDT(或MART、GTB、GBRT)梯度提升决策树是一种迭代决策树算法(多用于回归，也可用于分类)，GBDT由多颗决策树组成，所有决策树结论累加起来做最终分类预测，是集成学习boosting家族中的一员。GBDT中的树都是回归树(非分类树)，GBDT用来做回归预测，调整后也可用作分类，GBDT可发现多种有区分性的特征及特征组合</a:t>
            </a:r>
            <a:endParaRPr lang="zh-CN" altLang="en-US" sz="1600"/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/>
              <a:t>基于树的集成学习算法在模型训练结束后，可输出模型使用特征变量的相对重要度，理解哪些因素对预测有关键影响，在生物信息学、神经系统科学领域很重要。</a:t>
            </a:r>
            <a:endParaRPr lang="zh-CN" altLang="en-US" sz="1600"/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endParaRPr lang="zh-CN" altLang="en-US" sz="1600"/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endParaRPr lang="zh-CN" altLang="en-US" sz="1600"/>
          </a:p>
          <a:p>
            <a:pPr indent="0"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详细介绍见文档：</a:t>
            </a:r>
            <a:r>
              <a:rPr lang="en-US" altLang="zh-CN" sz="1600">
                <a:sym typeface="+mn-ea"/>
              </a:rPr>
              <a:t>GBDT</a:t>
            </a:r>
            <a:r>
              <a:rPr lang="en-US" altLang="zh-CN" sz="1600">
                <a:sym typeface="+mn-ea"/>
              </a:rPr>
              <a:t>.docx</a:t>
            </a: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endParaRPr lang="zh-CN" altLang="en-US" sz="1600"/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endParaRPr lang="zh-CN" altLang="en-US" sz="16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06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5775" y="60515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详细设计</a:t>
            </a:r>
            <a:r>
              <a:rPr lang="en-US" altLang="zh-CN" sz="2400"/>
              <a:t>——</a:t>
            </a:r>
            <a:r>
              <a:rPr lang="zh-CN" altLang="en-US" sz="2400"/>
              <a:t>后端开发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52805" y="1444625"/>
            <a:ext cx="101498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sz="1600"/>
              <a:t>后端采用</a:t>
            </a:r>
            <a:r>
              <a:rPr lang="en-US" altLang="zh-CN" sz="1600"/>
              <a:t>Spring Boot</a:t>
            </a:r>
            <a:r>
              <a:rPr lang="zh-CN" altLang="en-US" sz="1600"/>
              <a:t>框架整合</a:t>
            </a:r>
            <a:r>
              <a:rPr lang="en-US" altLang="zh-CN" sz="1600"/>
              <a:t>mybatis</a:t>
            </a:r>
            <a:r>
              <a:rPr lang="zh-CN" altLang="en-US" sz="1600"/>
              <a:t>：</a:t>
            </a:r>
            <a:endParaRPr lang="zh-CN" altLang="en-US" sz="1600"/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ym typeface="+mn-ea"/>
              </a:rPr>
              <a:t> Spring-Boot是由Pivotal团队提供的全新框架，其设计目的是用来简化新Spring应用的初始搭建以及开发过程。个人理解来说Spring-Boot其实不是什么新的框架，它默认配置了很多框架的使用方式，就像maven整合了所有的jar包，Spring-Boot整合了其他相关联框架。</a:t>
            </a: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ym typeface="+mn-ea"/>
              </a:rPr>
              <a:t>MyBatis 是一款优秀的持久层框架，它支持定制化 SQL、存储过程以及高级映射。MyBatis 避免了几乎所有的 JDBC 代码和手动设置参数以及获取结果集。MyBatis 可以使用简单的 XML 或注解来配置和映射原生信息，将接口和 Java 的 POJOs(Plain Ordinary Java Object,普通的 Java对象)映射成数据库中的记录。</a:t>
            </a: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/>
              <a:t>本系统后端使用</a:t>
            </a:r>
            <a:r>
              <a:rPr lang="en-US" altLang="zh-CN" sz="1600"/>
              <a:t>springboot+mybatis</a:t>
            </a:r>
            <a:r>
              <a:rPr lang="zh-CN" altLang="en-US" sz="1600"/>
              <a:t>获取数据库中的数据，并给前端提供日、周、月的销量排行、销量增幅排行，滞销排行接口，并且整合协同过滤算法并提供用户个性推荐、商品组合</a:t>
            </a:r>
            <a:endParaRPr lang="zh-CN" altLang="en-US" sz="1600"/>
          </a:p>
          <a:p>
            <a:pPr indent="0" fontAlgn="auto">
              <a:lnSpc>
                <a:spcPct val="150000"/>
              </a:lnSpc>
            </a:pPr>
            <a:r>
              <a:rPr lang="zh-CN" altLang="en-US" sz="1600"/>
              <a:t>推荐接口。</a:t>
            </a:r>
            <a:endParaRPr lang="zh-CN" altLang="en-US" sz="1600"/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详细介绍见文档后端框架</a:t>
            </a:r>
            <a:r>
              <a:rPr lang="en-US" altLang="zh-CN" sz="1600">
                <a:sym typeface="+mn-ea"/>
              </a:rPr>
              <a:t>springboot.pptx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265" y="4925060"/>
            <a:ext cx="3820160" cy="13627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07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5775" y="60515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详细设计</a:t>
            </a:r>
            <a:r>
              <a:rPr lang="en-US" altLang="zh-CN" sz="2400"/>
              <a:t>——</a:t>
            </a:r>
            <a:r>
              <a:rPr lang="zh-CN" altLang="en-US" sz="2400"/>
              <a:t>前端</a:t>
            </a:r>
            <a:r>
              <a:rPr lang="zh-CN" altLang="en-US" sz="2400"/>
              <a:t>开发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52805" y="1444625"/>
            <a:ext cx="1014984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sz="1600"/>
              <a:t>前端采用</a:t>
            </a:r>
            <a:r>
              <a:rPr lang="en-US" altLang="zh-CN" sz="1600"/>
              <a:t>VUE</a:t>
            </a:r>
            <a:r>
              <a:rPr lang="zh-CN" altLang="en-US" sz="1600"/>
              <a:t>框架</a:t>
            </a:r>
            <a:r>
              <a:rPr lang="en-US" altLang="zh-CN" sz="1600"/>
              <a:t>+echarts</a:t>
            </a:r>
            <a:r>
              <a:rPr lang="zh-CN" altLang="en-US" sz="1600"/>
              <a:t>插件</a:t>
            </a:r>
            <a:r>
              <a:rPr lang="zh-CN" altLang="en-US" sz="1600"/>
              <a:t>：</a:t>
            </a:r>
            <a:endParaRPr lang="zh-CN" altLang="en-US" sz="1600"/>
          </a:p>
          <a:p>
            <a:pPr indent="660400"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Vue (读音 /vjuː/，类似于 view) 是一套用于构建用户界面的渐进式框架。与其它大型框架不同的是，Vue 被设计为可以自底向上逐层应用。Vue 的核心库只关注视图层，不仅易于上手，还便于与第三方库或既有项目整合。另一方面，当与现代化的工具链以及各种支持类库结合使用时，Vue 也完全能够为复杂的单页应用提供驱动。</a:t>
            </a:r>
            <a:endParaRPr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ym typeface="+mn-ea"/>
              </a:rPr>
              <a:t>ECharts，一个使用 JavaScript 实现的开源可视化库，可以流畅的运行在 PC 和移动设备上，兼容当前绝大部分浏览器（IE8/9/10/11，Chrome，Firefox，Safari等），底层依赖轻量级的矢量图形库 ZRender，提供直观，交互丰富，可高度个性化定制的数据可视化图表。</a:t>
            </a: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ym typeface="+mn-ea"/>
              </a:rPr>
              <a:t>本系统前端使用</a:t>
            </a:r>
            <a:r>
              <a:rPr lang="en-US" altLang="zh-CN" sz="1600">
                <a:sym typeface="+mn-ea"/>
              </a:rPr>
              <a:t>vue</a:t>
            </a:r>
            <a:r>
              <a:rPr lang="zh-CN" altLang="en-US" sz="1600">
                <a:sym typeface="+mn-ea"/>
              </a:rPr>
              <a:t>框架，请求后端接口数据并使用</a:t>
            </a:r>
            <a:r>
              <a:rPr lang="en-US" altLang="zh-CN" sz="1600">
                <a:sym typeface="+mn-ea"/>
              </a:rPr>
              <a:t>echarts</a:t>
            </a:r>
            <a:r>
              <a:rPr lang="zh-CN" altLang="en-US" sz="1600">
                <a:sym typeface="+mn-ea"/>
              </a:rPr>
              <a:t>插件完成图表绘画，完成日销量排行页面（包括销量排行条形图、销量排行表格、销量增幅榜、滞销榜）、周销量排行页面、月销量排行页面、个性推荐页面，以及数据展示页面关联报表系统显示报表数据。</a:t>
            </a: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ym typeface="+mn-ea"/>
              </a:rPr>
              <a:t>详细介绍见文档前端框架</a:t>
            </a:r>
            <a:r>
              <a:rPr lang="en-US" altLang="zh-CN" sz="1600">
                <a:sym typeface="+mn-ea"/>
              </a:rPr>
              <a:t>vue</a:t>
            </a:r>
            <a:r>
              <a:rPr lang="en-US" altLang="zh-CN" sz="1600">
                <a:sym typeface="+mn-ea"/>
              </a:rPr>
              <a:t>.pptx</a:t>
            </a:r>
            <a:endParaRPr lang="zh-CN" altLang="en-US" sz="16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08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5775" y="605155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详细设计</a:t>
            </a:r>
            <a:r>
              <a:rPr lang="en-US" altLang="zh-CN" sz="2400"/>
              <a:t>——</a:t>
            </a:r>
            <a:r>
              <a:rPr lang="zh-CN" altLang="en-US" sz="2400"/>
              <a:t>报表</a:t>
            </a:r>
            <a:r>
              <a:rPr lang="zh-CN" altLang="en-US" sz="2400"/>
              <a:t>开发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852805" y="1444625"/>
            <a:ext cx="1014984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sz="1600"/>
              <a:t>报表使用的帆软的</a:t>
            </a:r>
            <a:r>
              <a:rPr lang="en-US" altLang="zh-CN" sz="1600"/>
              <a:t>FineReport</a:t>
            </a:r>
            <a:r>
              <a:rPr lang="zh-CN" altLang="en-US" sz="1600"/>
              <a:t>：</a:t>
            </a:r>
            <a:endParaRPr lang="zh-CN" altLang="en-US" sz="1600"/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ym typeface="+mn-ea"/>
              </a:rPr>
              <a:t>FineReport报表软件是一款纯Java编写的、集数据展示(报表)和数据录入(表单)功能于一身的企业级web报表工具，它“专业、简捷、灵活”的特点和无码理念，仅需简单的拖拽操作便可以设计复杂的中国式报表，搭建数据决策分析系统。</a:t>
            </a: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ym typeface="+mn-ea"/>
              </a:rPr>
              <a:t>本系统使用</a:t>
            </a:r>
            <a:r>
              <a:rPr lang="en-US" altLang="zh-CN" sz="1600">
                <a:sym typeface="+mn-ea"/>
              </a:rPr>
              <a:t>FineReport</a:t>
            </a:r>
            <a:r>
              <a:rPr lang="zh-CN" altLang="en-US" sz="1600">
                <a:sym typeface="+mn-ea"/>
              </a:rPr>
              <a:t>报表实现了：</a:t>
            </a: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en-US" altLang="zh-CN" sz="1600">
                <a:sym typeface="+mn-ea"/>
              </a:rPr>
              <a:t>1.</a:t>
            </a:r>
            <a:r>
              <a:rPr lang="zh-CN" altLang="en-US" sz="1600">
                <a:sym typeface="+mn-ea"/>
              </a:rPr>
              <a:t>大数据展示总览 包括：销量</a:t>
            </a:r>
            <a:r>
              <a:rPr lang="en-US" altLang="zh-CN" sz="1600">
                <a:sym typeface="+mn-ea"/>
              </a:rPr>
              <a:t>top10</a:t>
            </a:r>
            <a:r>
              <a:rPr lang="zh-CN" altLang="en-US" sz="1600">
                <a:sym typeface="+mn-ea"/>
              </a:rPr>
              <a:t>、商店销量占比环形图、销量增速、销量分析条形图、销量排行表格等。</a:t>
            </a: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en-US" altLang="zh-CN" sz="1600">
                <a:sym typeface="+mn-ea"/>
              </a:rPr>
              <a:t>2.</a:t>
            </a:r>
            <a:r>
              <a:rPr lang="zh-CN" altLang="en-US" sz="1600">
                <a:sym typeface="+mn-ea"/>
              </a:rPr>
              <a:t>销量</a:t>
            </a:r>
            <a:r>
              <a:rPr lang="zh-CN" altLang="en-US" sz="1600">
                <a:sym typeface="+mn-ea"/>
              </a:rPr>
              <a:t>预测表格。</a:t>
            </a:r>
            <a:endParaRPr lang="zh-CN" altLang="en-US" sz="1600">
              <a:sym typeface="+mn-ea"/>
            </a:endParaRPr>
          </a:p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50130" y="2804795"/>
            <a:ext cx="6301105" cy="898525"/>
          </a:xfrm>
        </p:spPr>
        <p:txBody>
          <a:bodyPr>
            <a:normAutofit/>
          </a:bodyPr>
          <a:lstStyle/>
          <a:p>
            <a:r>
              <a:rPr lang="zh-CN" altLang="en-US"/>
              <a:t>系统展示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04.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>
            <a:off x="0" y="0"/>
            <a:ext cx="4267200" cy="6907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080401" y="2494406"/>
            <a:ext cx="2106397" cy="131682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10800000">
            <a:off x="2738079" y="2557622"/>
            <a:ext cx="386959" cy="333585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5599628" y="4764595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04.</a:t>
            </a:r>
            <a:endParaRPr lang="zh-CN" altLang="en-US">
              <a:latin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5599628" y="3854530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>
                <a:latin typeface="+mn-lt"/>
              </a:rPr>
              <a:t>03.</a:t>
            </a:r>
            <a:endParaRPr lang="zh-CN" altLang="en-US">
              <a:latin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5599628" y="2944466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02.</a:t>
            </a:r>
            <a:endParaRPr lang="zh-CN" altLang="en-US" dirty="0">
              <a:latin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5599628" y="2034402"/>
            <a:ext cx="682172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tx2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>
                <a:latin typeface="+mn-lt"/>
              </a:rPr>
              <a:t>01.</a:t>
            </a:r>
            <a:endParaRPr lang="zh-CN" altLang="en-US" dirty="0">
              <a:latin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6358890" y="2047240"/>
            <a:ext cx="3847465" cy="46164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项目总览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6359074" y="2957345"/>
            <a:ext cx="2954654" cy="461665"/>
          </a:xfrm>
          <a:prstGeom prst="rect">
            <a:avLst/>
          </a:prstGeom>
        </p:spPr>
        <p:txBody>
          <a:bodyPr wrap="squar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环境搭建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359074" y="3867409"/>
            <a:ext cx="2954655" cy="461665"/>
          </a:xfrm>
          <a:prstGeom prst="rect">
            <a:avLst/>
          </a:prstGeom>
        </p:spPr>
        <p:txBody>
          <a:bodyPr wrap="none">
            <a:normAutofit fontScale="90000"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详细设计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358890" y="4777740"/>
            <a:ext cx="3919855" cy="461645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200"/>
              <a:t>系统展示</a:t>
            </a:r>
            <a:endParaRPr lang="zh-CN" altLang="en-US" sz="2200"/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203914" y="2891208"/>
            <a:ext cx="1859369" cy="523219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zh-CN" altLang="en-US">
                <a:latin typeface="+mj-lt"/>
                <a:ea typeface="+mj-ea"/>
                <a:cs typeface="+mj-cs"/>
              </a:rPr>
              <a:t>目录</a:t>
            </a:r>
            <a:endParaRPr lang="zh-CN" altLang="en-US">
              <a:latin typeface="+mj-lt"/>
              <a:ea typeface="+mj-ea"/>
              <a:cs typeface="+mj-cs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感谢观看！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50130" y="2804795"/>
            <a:ext cx="6518910" cy="898525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项目总览</a:t>
            </a:r>
            <a:endParaRPr lang="en-US" altLang="zh-CN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01.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</a:t>
            </a:r>
            <a:r>
              <a:rPr lang="en-US"/>
              <a:t>1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755775" y="60515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项目总览</a:t>
            </a:r>
            <a:endParaRPr lang="zh-CN" altLang="en-US" sz="2400"/>
          </a:p>
        </p:txBody>
      </p:sp>
      <p:pic>
        <p:nvPicPr>
          <p:cNvPr id="7" name="图片 6" descr="notepad-512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481455"/>
            <a:ext cx="1730375" cy="17303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19835" y="3211830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需求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3515995" y="1211580"/>
            <a:ext cx="616775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排行榜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列表展示（排名、产品、排名变化）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日、周、月、年排行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热销榜、销量增速榜、滞销榜</a:t>
            </a: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个性推荐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基于商品的推荐、基于会员的推荐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数据量支持千万级，响应速度小于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秒（下同）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有可视化</a:t>
            </a:r>
            <a:r>
              <a:rPr lang="en-US" altLang="zh-CN" dirty="0">
                <a:sym typeface="+mn-ea"/>
              </a:rPr>
              <a:t>demo</a:t>
            </a:r>
            <a:r>
              <a:rPr lang="zh-CN" altLang="en-US" dirty="0">
                <a:sym typeface="+mn-ea"/>
              </a:rPr>
              <a:t>展示（下同）</a:t>
            </a:r>
            <a:endParaRPr lang="zh-CN" altLang="en-US" dirty="0">
              <a:sym typeface="+mn-ea"/>
            </a:endParaRPr>
          </a:p>
          <a:p>
            <a:pPr lvl="1" indent="0"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lvl="1" indent="0" fontAlgn="auto"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订单预测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>
                <a:sym typeface="+mn-ea"/>
              </a:rPr>
              <a:t>销售总额预测</a:t>
            </a:r>
            <a:endParaRPr lang="en-US" altLang="zh-CN" dirty="0"/>
          </a:p>
          <a:p>
            <a:pPr lvl="1" indent="0">
              <a:buFont typeface="Wingdings" panose="05000000000000000000" pitchFamily="2" charset="2"/>
              <a:buNone/>
            </a:pPr>
            <a:endParaRPr lang="zh-CN" altLang="en-US" dirty="0"/>
          </a:p>
          <a:p>
            <a:pPr lvl="1" indent="0">
              <a:buFont typeface="Wingdings" panose="05000000000000000000" pitchFamily="2" charset="2"/>
              <a:buNone/>
            </a:pPr>
            <a:endParaRPr lang="zh-CN" altLang="en-US" dirty="0"/>
          </a:p>
          <a:p>
            <a:pPr lvl="1">
              <a:buFont typeface="Wingdings" panose="05000000000000000000" pitchFamily="2" charset="2"/>
              <a:buChar char="l"/>
            </a:pP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55775" y="60515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平台建设思路</a:t>
            </a:r>
            <a:endParaRPr lang="zh-CN" altLang="en-US" sz="2400"/>
          </a:p>
        </p:txBody>
      </p:sp>
      <p:pic>
        <p:nvPicPr>
          <p:cNvPr id="8" name="图片 7" descr="Project_management_End_Project_Report-512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5" y="1211580"/>
            <a:ext cx="1922780" cy="19227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03020" y="3134360"/>
            <a:ext cx="1198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/>
              <a:t>方案</a:t>
            </a:r>
            <a:endParaRPr lang="zh-CN" altLang="en-US" sz="4000"/>
          </a:p>
        </p:txBody>
      </p:sp>
      <p:sp>
        <p:nvSpPr>
          <p:cNvPr id="11" name="文本框 10"/>
          <p:cNvSpPr txBox="1"/>
          <p:nvPr/>
        </p:nvSpPr>
        <p:spPr>
          <a:xfrm>
            <a:off x="3515995" y="1211580"/>
            <a:ext cx="61677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部署分布式</a:t>
            </a:r>
            <a:r>
              <a:rPr lang="en-US" altLang="zh-CN"/>
              <a:t>hadoop</a:t>
            </a:r>
            <a:r>
              <a:rPr lang="zh-CN" altLang="en-US"/>
              <a:t>平台解决</a:t>
            </a:r>
            <a:r>
              <a:rPr lang="en-US" altLang="zh-CN"/>
              <a:t>TB</a:t>
            </a:r>
            <a:r>
              <a:rPr lang="zh-CN" altLang="en-US"/>
              <a:t>级数据存储、计算；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商品排行榜功能在</a:t>
            </a:r>
            <a:r>
              <a:rPr lang="en-US" altLang="zh-CN"/>
              <a:t>hadoop</a:t>
            </a:r>
            <a:r>
              <a:rPr lang="zh-CN" altLang="en-US"/>
              <a:t>的</a:t>
            </a:r>
            <a:r>
              <a:rPr lang="en-US" altLang="zh-CN"/>
              <a:t>hive</a:t>
            </a:r>
            <a:r>
              <a:rPr lang="zh-CN" altLang="en-US"/>
              <a:t>组件完成开发；</a:t>
            </a:r>
            <a:endParaRPr lang="zh-CN" altLang="en-US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引入协同过滤方法，实现用户个性推荐；</a:t>
            </a:r>
            <a:endParaRPr lang="zh-CN" altLang="en-US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引入</a:t>
            </a:r>
            <a:r>
              <a:t>ARIMA算法</a:t>
            </a:r>
            <a:r>
              <a:rPr lang="zh-CN"/>
              <a:t>，实现总额预测</a:t>
            </a:r>
            <a:r>
              <a:rPr lang="zh-CN" altLang="en-US"/>
              <a:t>；</a:t>
            </a:r>
            <a:endParaRPr lang="zh-CN" altLang="en-US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后端程序采用</a:t>
            </a:r>
            <a:r>
              <a:rPr lang="en-US" altLang="zh-CN"/>
              <a:t>Spring Boot</a:t>
            </a:r>
            <a:r>
              <a:rPr lang="zh-CN" altLang="en-US"/>
              <a:t>框架</a:t>
            </a:r>
            <a:endParaRPr lang="zh-CN" altLang="en-US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前端程序采用</a:t>
            </a:r>
            <a:r>
              <a:rPr lang="en-US" altLang="zh-CN"/>
              <a:t>VUE</a:t>
            </a:r>
            <a:r>
              <a:rPr lang="zh-CN" altLang="en-US"/>
              <a:t>框架</a:t>
            </a:r>
            <a:endParaRPr lang="zh-CN" altLang="en-US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/>
              <a:t>数据总览演示采用帆软</a:t>
            </a:r>
            <a:r>
              <a:rPr lang="en-US" altLang="zh-CN"/>
              <a:t>Fine</a:t>
            </a:r>
            <a:r>
              <a:rPr lang="en-US" altLang="zh-CN"/>
              <a:t>Report</a:t>
            </a:r>
            <a:r>
              <a:rPr lang="zh-CN" altLang="en-US"/>
              <a:t>报表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55775" y="60515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关键工作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767455" y="1507490"/>
            <a:ext cx="3121025" cy="3184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 大数据平台搭建</a:t>
            </a:r>
            <a:endParaRPr lang="zh-CN" altLang="en-US" sz="2000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数据在</a:t>
            </a:r>
            <a:r>
              <a:rPr lang="en-US" altLang="zh-CN" sz="2000"/>
              <a:t>mysql</a:t>
            </a:r>
            <a:r>
              <a:rPr lang="zh-CN" altLang="en-US" sz="2000"/>
              <a:t>与</a:t>
            </a:r>
            <a:r>
              <a:rPr lang="en-US" altLang="zh-CN" sz="2000"/>
              <a:t>hive</a:t>
            </a:r>
            <a:r>
              <a:rPr lang="zh-CN" altLang="en-US" sz="2000"/>
              <a:t>互导</a:t>
            </a:r>
            <a:endParaRPr lang="zh-CN" altLang="en-US" sz="2000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算法调优</a:t>
            </a:r>
            <a:endParaRPr lang="zh-CN" altLang="en-US" sz="2000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系统展示</a:t>
            </a:r>
            <a:endParaRPr lang="zh-CN" altLang="en-US" sz="2000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/>
          </a:p>
          <a:p>
            <a:pPr algn="l" fontAlgn="auto">
              <a:lnSpc>
                <a:spcPct val="150000"/>
              </a:lnSpc>
            </a:pPr>
            <a:endParaRPr lang="zh-CN" altLang="en-US"/>
          </a:p>
          <a:p>
            <a:pPr algn="l" fontAlgn="auto">
              <a:lnSpc>
                <a:spcPct val="150000"/>
              </a:lnSpc>
            </a:pPr>
            <a:endParaRPr lang="zh-CN" altLang="en-US"/>
          </a:p>
        </p:txBody>
      </p:sp>
      <p:pic>
        <p:nvPicPr>
          <p:cNvPr id="3" name="图片 2" descr="puzzle-clipart-foundation-8[1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1615440"/>
            <a:ext cx="2895600" cy="28956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55775" y="60515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服务器软件安装清单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678940" y="1522095"/>
            <a:ext cx="50914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/>
              <a:t>linux</a:t>
            </a:r>
            <a:r>
              <a:rPr lang="zh-CN" altLang="en-US"/>
              <a:t>操作系统，</a:t>
            </a:r>
            <a:r>
              <a:rPr lang="en-US" altLang="zh-CN"/>
              <a:t>centos7</a:t>
            </a:r>
            <a:r>
              <a:rPr lang="zh-CN" altLang="en-US"/>
              <a:t>（安装</a:t>
            </a:r>
            <a:r>
              <a:rPr lang="en-US" altLang="zh-CN"/>
              <a:t>ssh</a:t>
            </a:r>
            <a:r>
              <a:rPr lang="zh-CN" altLang="en-US"/>
              <a:t>，</a:t>
            </a:r>
            <a:r>
              <a:rPr lang="en-US" altLang="zh-CN"/>
              <a:t>ftp</a:t>
            </a:r>
            <a:r>
              <a:rPr lang="zh-CN" altLang="en-US"/>
              <a:t>服务）</a:t>
            </a:r>
            <a:endParaRPr lang="en-US" altLang="zh-CN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/>
              <a:t>jdk1.8</a:t>
            </a:r>
            <a:endParaRPr lang="en-US" altLang="zh-CN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/>
              <a:t>mysql</a:t>
            </a:r>
            <a:r>
              <a:rPr lang="en-US" altLang="zh-CN"/>
              <a:t> 5.7</a:t>
            </a:r>
            <a:endParaRPr lang="en-US" altLang="zh-CN"/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>
                <a:sym typeface="+mn-ea"/>
              </a:rPr>
              <a:t>cdh 6.0.1</a:t>
            </a:r>
            <a:r>
              <a:rPr lang="en-US" altLang="zh-CN"/>
              <a:t>  </a:t>
            </a:r>
            <a:r>
              <a:rPr lang="zh-CN" altLang="en-US"/>
              <a:t>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环境搭建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02.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09600" y="0"/>
            <a:ext cx="628650" cy="1047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09600" y="523875"/>
            <a:ext cx="628650" cy="5232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algn="ctr">
              <a:defRPr sz="28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55775" y="60515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环境搭建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665605" y="1967230"/>
            <a:ext cx="4462780" cy="3830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fontAlgn="auto"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两台</a:t>
            </a:r>
            <a:r>
              <a:rPr lang="zh-CN" altLang="en-US"/>
              <a:t>服务器上安装</a:t>
            </a:r>
            <a:r>
              <a:rPr lang="en-US" altLang="zh-CN"/>
              <a:t>CentOS7</a:t>
            </a:r>
            <a:r>
              <a:rPr lang="zh-CN" altLang="en-US"/>
              <a:t>系统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离线搭建</a:t>
            </a:r>
            <a:r>
              <a:rPr lang="en-US" altLang="zh-CN"/>
              <a:t>CDH</a:t>
            </a:r>
            <a:r>
              <a:rPr lang="zh-CN" altLang="en-US"/>
              <a:t>大数据平台，并修改配置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主从服务器：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master  192.168.1.150    root   123456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node1   192.168.1.157    root   123456</a:t>
            </a:r>
            <a:endParaRPr lang="zh-CN" altLang="en-US"/>
          </a:p>
          <a:p>
            <a:pPr algn="l" fontAlgn="auto">
              <a:lnSpc>
                <a:spcPct val="150000"/>
              </a:lnSpc>
            </a:pPr>
            <a:endParaRPr lang="zh-CN" altLang="en-US"/>
          </a:p>
          <a:p>
            <a:pPr algn="l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详细</a:t>
            </a:r>
            <a:r>
              <a:rPr lang="en-US" altLang="zh-CN">
                <a:sym typeface="+mn-ea"/>
              </a:rPr>
              <a:t>CDH</a:t>
            </a:r>
            <a:r>
              <a:rPr lang="zh-CN" altLang="en-US">
                <a:sym typeface="+mn-ea"/>
              </a:rPr>
              <a:t>搭建介绍见文档：</a:t>
            </a:r>
            <a:r>
              <a:rPr lang="en-US" altLang="zh-CN">
                <a:sym typeface="+mn-ea"/>
              </a:rPr>
              <a:t>CDH</a:t>
            </a:r>
            <a:r>
              <a:rPr lang="zh-CN" altLang="en-US">
                <a:sym typeface="+mn-ea"/>
              </a:rPr>
              <a:t>搭建</a:t>
            </a:r>
            <a:r>
              <a:rPr lang="zh-CN" altLang="en-US">
                <a:sym typeface="+mn-ea"/>
              </a:rPr>
              <a:t>.docx</a:t>
            </a:r>
            <a:endParaRPr lang="zh-CN" altLang="en-US">
              <a:sym typeface="+mn-ea"/>
            </a:endParaRPr>
          </a:p>
          <a:p>
            <a:pPr algn="l" fontAlgn="auto">
              <a:lnSpc>
                <a:spcPct val="150000"/>
              </a:lnSpc>
            </a:pP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8978"/>
</p:tagLst>
</file>

<file path=ppt/tags/tag10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4_1"/>
  <p:tag name="KSO_WM_UNIT_LAYERLEVEL" val="1_1_1"/>
  <p:tag name="KSO_WM_BEAUTIFY_FLAG" val="#wm#"/>
  <p:tag name="KSO_WM_TAG_VERSION" val="1.0"/>
  <p:tag name="KSO_WM_DIAGRAM_GROUP_CODE" val="l1-1"/>
  <p:tag name="KSO_WM_UNIT_ID" val="custom20188978_2*l_h_i*1_4_1"/>
</p:tagLst>
</file>

<file path=ppt/tags/tag11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3_1"/>
  <p:tag name="KSO_WM_UNIT_LAYERLEVEL" val="1_1_1"/>
  <p:tag name="KSO_WM_BEAUTIFY_FLAG" val="#wm#"/>
  <p:tag name="KSO_WM_TAG_VERSION" val="1.0"/>
  <p:tag name="KSO_WM_DIAGRAM_GROUP_CODE" val="l1-1"/>
  <p:tag name="KSO_WM_UNIT_ID" val="custom20188978_2*l_h_i*1_3_1"/>
</p:tagLst>
</file>

<file path=ppt/tags/tag12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8978_2*l_h_i*1_2_1"/>
</p:tagLst>
</file>

<file path=ppt/tags/tag13.xml><?xml version="1.0" encoding="utf-8"?>
<p:tagLst xmlns:p="http://schemas.openxmlformats.org/presentationml/2006/main">
  <p:tag name="KSO_WM_TEMPLATE_CATEGORY" val="custom"/>
  <p:tag name="KSO_WM_TEMPLATE_INDEX" val="20188978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8978_2*l_h_i*1_1_1"/>
</p:tagLst>
</file>

<file path=ppt/tags/tag14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1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1_1"/>
  <p:tag name="KSO_WM_UNIT_PRESET_TEXT" val="阶段工作回顾"/>
</p:tagLst>
</file>

<file path=ppt/tags/tag15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2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2_1"/>
  <p:tag name="KSO_WM_UNIT_PRESET_TEXT" val="取得的成绩与经验"/>
</p:tagLst>
</file>

<file path=ppt/tags/tag16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3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3_1"/>
  <p:tag name="KSO_WM_UNIT_PRESET_TEXT" val="不足之处与原因分析"/>
</p:tagLst>
</file>

<file path=ppt/tags/tag17.xml><?xml version="1.0" encoding="utf-8"?>
<p:tagLst xmlns:p="http://schemas.openxmlformats.org/presentationml/2006/main">
  <p:tag name="KSO_WM_TEMPLATE_CATEGORY" val="custom"/>
  <p:tag name="KSO_WM_TEMPLATE_INDEX" val="20188978"/>
  <p:tag name="KSO_WM_UNIT_TYPE" val="l_h_f"/>
  <p:tag name="KSO_WM_UNIT_INDEX" val="1_4_1"/>
  <p:tag name="KSO_WM_UNIT_LAYERLEVEL" val="1_1_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8978_2*l_h_f*1_4_1"/>
  <p:tag name="KSO_WM_UNIT_PRESET_TEXT" val="后续工作计划"/>
</p:tagLst>
</file>

<file path=ppt/tags/tag18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ISCONTENTSTITLE" val="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8978_2*a*1"/>
  <p:tag name="KSO_WM_UNIT_PRESET_TEXT" val="CONTENTS"/>
</p:tagLst>
</file>

<file path=ppt/tags/tag19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SLIDE_SUBTYPE" val="diag"/>
  <p:tag name="KSO_WM_BEAUTIFY_FLAG" val="#wm#"/>
  <p:tag name="KSO_WM_COMBINE_RELATE_SLIDE_ID" val="background20185106_2"/>
  <p:tag name="KSO_WM_TEMPLATE_CATEGORY" val="custom"/>
  <p:tag name="KSO_WM_TEMPLATE_INDEX" val="20188978"/>
  <p:tag name="KSO_WM_SLIDE_ID" val="custom20188978_2"/>
  <p:tag name="KSO_WM_SLIDE_INDEX" val="2"/>
  <p:tag name="KSO_WM_DIAGRAM_GROUP_CODE" val="l1-1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8978"/>
</p:tagLst>
</file>

<file path=ppt/tags/tag20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3*a*1"/>
  <p:tag name="KSO_WM_UNIT_PRESET_TEXT" val="阶段工作回顾"/>
</p:tagLst>
</file>

<file path=ppt/tags/tag21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3*e*1"/>
  <p:tag name="KSO_WM_UNIT_PRESET_TEXT" val="01."/>
</p:tagLst>
</file>

<file path=ppt/tags/tag22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3"/>
  <p:tag name="KSO_WM_TEMPLATE_CATEGORY" val="custom"/>
  <p:tag name="KSO_WM_TEMPLATE_INDEX" val="20188978"/>
  <p:tag name="KSO_WM_SLIDE_ID" val="custom20188978_3"/>
  <p:tag name="KSO_WM_SLIDE_INDEX" val="3"/>
  <p:tag name="KSO_WM_TEMPLATE_SUBCATEGORY" val="combine"/>
</p:tagLst>
</file>

<file path=ppt/tags/tag2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2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25.xml><?xml version="1.0" encoding="utf-8"?>
<p:tagLst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*123"/>
  <p:tag name="KSO_WM_SLIDE_SIZE" val="753*328"/>
  <p:tag name="KSO_WM_COMBINE_RELATE_SLIDE_ID" val="background20185106_4"/>
  <p:tag name="KSO_WM_TEMPLATE_CATEGORY" val="custom"/>
  <p:tag name="KSO_WM_TEMPLATE_INDEX" val="20188978"/>
  <p:tag name="KSO_WM_SLIDE_ID" val="custom20188978_4"/>
  <p:tag name="KSO_WM_SLIDE_INDEX" val="4"/>
  <p:tag name="KSO_WM_DIAGRAM_GROUP_CODE" val="l1-2"/>
  <p:tag name="KSO_WM_TEMPLATE_SUBCATEGORY" val="combine"/>
</p:tagLst>
</file>

<file path=ppt/tags/tag2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27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28.xml><?xml version="1.0" encoding="utf-8"?>
<p:tagLst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*123"/>
  <p:tag name="KSO_WM_SLIDE_SIZE" val="753*328"/>
  <p:tag name="KSO_WM_COMBINE_RELATE_SLIDE_ID" val="background20185106_4"/>
  <p:tag name="KSO_WM_TEMPLATE_CATEGORY" val="custom"/>
  <p:tag name="KSO_WM_TEMPLATE_INDEX" val="20188978"/>
  <p:tag name="KSO_WM_SLIDE_ID" val="custom20188978_4"/>
  <p:tag name="KSO_WM_SLIDE_INDEX" val="4"/>
  <p:tag name="KSO_WM_DIAGRAM_GROUP_CODE" val="l1-2"/>
  <p:tag name="KSO_WM_TEMPLATE_SUBCATEGORY" val="combine"/>
</p:tagLst>
</file>

<file path=ppt/tags/tag2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3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BEAUTIFY_FLAG" val="#wm#"/>
  <p:tag name="KSO_WM_COMBINE_RELATE_SLIDE_ID" val="background20185106_1"/>
  <p:tag name="KSO_WM_TEMPLATE_CATEGORY" val="custom"/>
  <p:tag name="KSO_WM_TEMPLATE_INDEX" val="20188978"/>
  <p:tag name="KSO_WM_TEMPLATE_SUBCATEGORY" val="combine"/>
  <p:tag name="KSO_WM_TEMPLATE_THUMBS_INDEX" val="1、2、3、4、6、8、10、12、13"/>
</p:tagLst>
</file>

<file path=ppt/tags/tag3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31.xml><?xml version="1.0" encoding="utf-8"?>
<p:tagLst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*123"/>
  <p:tag name="KSO_WM_SLIDE_SIZE" val="753*328"/>
  <p:tag name="KSO_WM_COMBINE_RELATE_SLIDE_ID" val="background20185106_4"/>
  <p:tag name="KSO_WM_TEMPLATE_CATEGORY" val="custom"/>
  <p:tag name="KSO_WM_TEMPLATE_INDEX" val="20188978"/>
  <p:tag name="KSO_WM_SLIDE_ID" val="custom20188978_4"/>
  <p:tag name="KSO_WM_SLIDE_INDEX" val="4"/>
  <p:tag name="KSO_WM_DIAGRAM_GROUP_CODE" val="l1-2"/>
  <p:tag name="KSO_WM_TEMPLATE_SUBCATEGORY" val="combine"/>
</p:tagLst>
</file>

<file path=ppt/tags/tag3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0"/>
  <p:tag name="KSO_WM_TEMPLATE_CATEGORY" val="custom"/>
  <p:tag name="KSO_WM_TEMPLATE_INDEX" val="20188978"/>
  <p:tag name="KSO_WM_UNIT_INDEX" val="0"/>
</p:tagLst>
</file>

<file path=ppt/tags/tag3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4*i*9"/>
  <p:tag name="KSO_WM_TEMPLATE_CATEGORY" val="custom"/>
  <p:tag name="KSO_WM_TEMPLATE_INDEX" val="20188978"/>
  <p:tag name="KSO_WM_UNIT_INDEX" val="9"/>
</p:tagLst>
</file>

<file path=ppt/tags/tag34.xml><?xml version="1.0" encoding="utf-8"?>
<p:tagLst xmlns:p="http://schemas.openxmlformats.org/presentationml/2006/main">
  <p:tag name="KSO_WM_TAG_VERSION" val="1.0"/>
  <p:tag name="KSO_WM_SLIDE_ITEM_CNT" val="5"/>
  <p:tag name="KSO_WM_SLIDE_LAYOUT" val="a_h_l"/>
  <p:tag name="KSO_WM_SLIDE_LAYOUT_CNT" val="1_1_1"/>
  <p:tag name="KSO_WM_SLIDE_TYPE" val="text"/>
  <p:tag name="KSO_WM_SLIDE_SUBTYPE" val="diag"/>
  <p:tag name="KSO_WM_BEAUTIFY_FLAG" val="#wm#"/>
  <p:tag name="KSO_WM_SLIDE_POSITION" val="97*123"/>
  <p:tag name="KSO_WM_SLIDE_SIZE" val="753*328"/>
  <p:tag name="KSO_WM_COMBINE_RELATE_SLIDE_ID" val="background20185106_4"/>
  <p:tag name="KSO_WM_TEMPLATE_CATEGORY" val="custom"/>
  <p:tag name="KSO_WM_TEMPLATE_INDEX" val="20188978"/>
  <p:tag name="KSO_WM_SLIDE_ID" val="custom20188978_4"/>
  <p:tag name="KSO_WM_SLIDE_INDEX" val="4"/>
  <p:tag name="KSO_WM_DIAGRAM_GROUP_CODE" val="l1-2"/>
  <p:tag name="KSO_WM_TEMPLATE_SUBCATEGORY" val="combine"/>
</p:tagLst>
</file>

<file path=ppt/tags/tag35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5*a*1"/>
  <p:tag name="KSO_WM_UNIT_PRESET_TEXT" val="取得的成绩与经验"/>
</p:tagLst>
</file>

<file path=ppt/tags/tag36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5*e*1"/>
  <p:tag name="KSO_WM_UNIT_PRESET_TEXT" val="02."/>
</p:tagLst>
</file>

<file path=ppt/tags/tag37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5"/>
  <p:tag name="KSO_WM_TEMPLATE_CATEGORY" val="custom"/>
  <p:tag name="KSO_WM_TEMPLATE_INDEX" val="20188978"/>
  <p:tag name="KSO_WM_SLIDE_ID" val="custom20188978_5"/>
  <p:tag name="KSO_WM_SLIDE_INDEX" val="5"/>
  <p:tag name="KSO_WM_TEMPLATE_SUBCATEGORY" val="combine"/>
</p:tagLst>
</file>

<file path=ppt/tags/tag3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3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4.xml><?xml version="1.0" encoding="utf-8"?>
<p:tagLst xmlns:p="http://schemas.openxmlformats.org/presentationml/2006/main">
  <p:tag name="KSO_WM_TEMPLATE_CATEGORY" val="custom"/>
  <p:tag name="KSO_WM_TEMPLATE_INDEX" val="20188978"/>
  <p:tag name="KSO_WM_UNIT_TYPE" val="f"/>
  <p:tag name="KSO_WM_UNIT_INDEX" val="1"/>
  <p:tag name="KSO_WM_UNIT_LAYERLEVEL" val="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f*1"/>
  <p:tag name="KSO_WM_UNIT_PRESET_TEXT" val="Your name"/>
</p:tagLst>
</file>

<file path=ppt/tags/tag40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41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5*a*1"/>
  <p:tag name="KSO_WM_UNIT_PRESET_TEXT" val="取得的成绩与经验"/>
</p:tagLst>
</file>

<file path=ppt/tags/tag42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5*e*1"/>
  <p:tag name="KSO_WM_UNIT_PRESET_TEXT" val="02."/>
</p:tagLst>
</file>

<file path=ppt/tags/tag43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5"/>
  <p:tag name="KSO_WM_TEMPLATE_CATEGORY" val="custom"/>
  <p:tag name="KSO_WM_TEMPLATE_INDEX" val="20188978"/>
  <p:tag name="KSO_WM_SLIDE_ID" val="custom20188978_5"/>
  <p:tag name="KSO_WM_SLIDE_INDEX" val="5"/>
  <p:tag name="KSO_WM_TEMPLATE_SUBCATEGORY" val="combine"/>
</p:tagLst>
</file>

<file path=ppt/tags/tag4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4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46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47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4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49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5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*a*1"/>
  <p:tag name="KSO_WM_UNIT_PRESET_TEXT" val="工作总结模板"/>
</p:tagLst>
</file>

<file path=ppt/tags/tag5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5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52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5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54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55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5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57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58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5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6.xml><?xml version="1.0" encoding="utf-8"?>
<p:tagLst xmlns:p="http://schemas.openxmlformats.org/presentationml/2006/main">
  <p:tag name="KSO_WM_TEMPLATE_TOPIC_ID" val="2869567"/>
  <p:tag name="KSO_WM_TEMPLATE_OUTLINE_ID" val="5"/>
  <p:tag name="KSO_WM_TEMPLATE_SCENE_ID" val="1"/>
  <p:tag name="KSO_WM_TEMPLATE_JOB_ID" val="5"/>
  <p:tag name="KSO_WM_TEMPLATE_TOPIC_DEFAULT" val="0"/>
  <p:tag name="KSO_WM_TAG_VERSION" val="1.0"/>
  <p:tag name="KSO_WM_SLIDE_ITEM_CNT" val="3"/>
  <p:tag name="KSO_WM_SLIDE_LAYOUT" val="a_b_f"/>
  <p:tag name="KSO_WM_SLIDE_LAYOUT_CNT" val="1_1_1"/>
  <p:tag name="KSO_WM_SLIDE_TYPE" val="title"/>
  <p:tag name="KSO_WM_SLIDE_SUBTYPE" val="pureTxt"/>
  <p:tag name="KSO_WM_BEAUTIFY_FLAG" val="#wm#"/>
  <p:tag name="KSO_WM_COMBINE_RELATE_SLIDE_ID" val="background20185106_1"/>
  <p:tag name="KSO_WM_TEMPLATE_CATEGORY" val="custom"/>
  <p:tag name="KSO_WM_TEMPLATE_INDEX" val="20188978"/>
  <p:tag name="KSO_WM_SLIDE_ID" val="custom20188978_1"/>
  <p:tag name="KSO_WM_SLIDE_INDEX" val="1"/>
  <p:tag name="KSO_WM_TEMPLATE_SUBCATEGORY" val="combine"/>
  <p:tag name="KSO_WM_TEMPLATE_THUMBS_INDEX" val="1、2、3、4、6、8、10、12、13、"/>
  <p:tag name="KSO_WM_SLIDE_MODEL_TYPE" val="cover"/>
</p:tagLst>
</file>

<file path=ppt/tags/tag60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61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62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63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64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65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0"/>
  <p:tag name="KSO_WM_TEMPLATE_CATEGORY" val="custom"/>
  <p:tag name="KSO_WM_TEMPLATE_INDEX" val="20188978"/>
  <p:tag name="KSO_WM_UNIT_INDEX" val="0"/>
</p:tagLst>
</file>

<file path=ppt/tags/tag66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6*i*6"/>
  <p:tag name="KSO_WM_TEMPLATE_CATEGORY" val="custom"/>
  <p:tag name="KSO_WM_TEMPLATE_INDEX" val="20188978"/>
  <p:tag name="KSO_WM_UNIT_INDEX" val="6"/>
</p:tagLst>
</file>

<file path=ppt/tags/tag67.xml><?xml version="1.0" encoding="utf-8"?>
<p:tagLst xmlns:p="http://schemas.openxmlformats.org/presentationml/2006/main">
  <p:tag name="KSO_WM_TAG_VERSION" val="1.0"/>
  <p:tag name="KSO_WM_SLIDE_ITEM_CNT" val="3"/>
  <p:tag name="KSO_WM_SLIDE_LAYOUT" val="a_b_f_l"/>
  <p:tag name="KSO_WM_SLIDE_LAYOUT_CNT" val="1_1_1_1"/>
  <p:tag name="KSO_WM_SLIDE_TYPE" val="text"/>
  <p:tag name="KSO_WM_SLIDE_SUBTYPE" val="diag"/>
  <p:tag name="KSO_WM_BEAUTIFY_FLAG" val="#wm#"/>
  <p:tag name="KSO_WM_SLIDE_POSITION" val="139*94"/>
  <p:tag name="KSO_WM_SLIDE_SIZE" val="748*384"/>
  <p:tag name="KSO_WM_COMBINE_RELATE_SLIDE_ID" val="background20185106_6"/>
  <p:tag name="KSO_WM_TEMPLATE_CATEGORY" val="custom"/>
  <p:tag name="KSO_WM_TEMPLATE_INDEX" val="20188978"/>
  <p:tag name="KSO_WM_SLIDE_ID" val="custom20188978_6"/>
  <p:tag name="KSO_WM_SLIDE_INDEX" val="6"/>
  <p:tag name="KSO_WM_DIAGRAM_GROUP_CODE" val="l1-3"/>
  <p:tag name="KSO_WM_TEMPLATE_SUBCATEGORY" val="combine"/>
</p:tagLst>
</file>

<file path=ppt/tags/tag68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5*a*1"/>
  <p:tag name="KSO_WM_UNIT_PRESET_TEXT" val="取得的成绩与经验"/>
</p:tagLst>
</file>

<file path=ppt/tags/tag69.xml><?xml version="1.0" encoding="utf-8"?>
<p:tagLst xmlns:p="http://schemas.openxmlformats.org/presentationml/2006/main">
  <p:tag name="KSO_WM_TEMPLATE_CATEGORY" val="custom"/>
  <p:tag name="KSO_WM_TEMPLATE_INDEX" val="20188978"/>
  <p:tag name="KSO_WM_UNIT_TYPE" val="e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ID" val="custom20188978_5*e*1"/>
  <p:tag name="KSO_WM_UNIT_PRESET_TEXT" val="02."/>
</p:tagLst>
</file>

<file path=ppt/tags/tag7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0"/>
  <p:tag name="KSO_WM_TEMPLATE_CATEGORY" val="custom"/>
  <p:tag name="KSO_WM_TEMPLATE_INDEX" val="20188978"/>
  <p:tag name="KSO_WM_UNIT_INDEX" val="0"/>
</p:tagLst>
</file>

<file path=ppt/tags/tag70.xml><?xml version="1.0" encoding="utf-8"?>
<p:tagLst xmlns:p="http://schemas.openxmlformats.org/presentationml/2006/main">
  <p:tag name="KSO_WM_TAG_VERSION" val="1.0"/>
  <p:tag name="KSO_WM_SLIDE_ITEM_CNT" val="1"/>
  <p:tag name="KSO_WM_SLIDE_LAYOUT" val="a_e"/>
  <p:tag name="KSO_WM_SLIDE_LAYOUT_CNT" val="1_1"/>
  <p:tag name="KSO_WM_SLIDE_TYPE" val="sectionTitle"/>
  <p:tag name="KSO_WM_SLIDE_SUBTYPE" val="pureTxt"/>
  <p:tag name="KSO_WM_BEAUTIFY_FLAG" val="#wm#"/>
  <p:tag name="KSO_WM_COMBINE_RELATE_SLIDE_ID" val="background20185106_5"/>
  <p:tag name="KSO_WM_TEMPLATE_CATEGORY" val="custom"/>
  <p:tag name="KSO_WM_TEMPLATE_INDEX" val="20188978"/>
  <p:tag name="KSO_WM_SLIDE_ID" val="custom20188978_5"/>
  <p:tag name="KSO_WM_SLIDE_INDEX" val="5"/>
  <p:tag name="KSO_WM_TEMPLATE_SUBCATEGORY" val="combine"/>
</p:tagLst>
</file>

<file path=ppt/tags/tag71.xml><?xml version="1.0" encoding="utf-8"?>
<p:tagLst xmlns:p="http://schemas.openxmlformats.org/presentationml/2006/main">
  <p:tag name="KSO_WM_TEMPLATE_CATEGORY" val="custom"/>
  <p:tag name="KSO_WM_TEMPLATE_INDEX" val="20188978"/>
  <p:tag name="KSO_WM_UNIT_TYPE" val="a"/>
  <p:tag name="KSO_WM_UNIT_INDEX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8978_13*a*1"/>
  <p:tag name="KSO_WM_UNIT_PRESET_TEXT" val="THANK YOU"/>
</p:tagLst>
</file>

<file path=ppt/tags/tag72.xml><?xml version="1.0" encoding="utf-8"?>
<p:tagLst xmlns:p="http://schemas.openxmlformats.org/presentationml/2006/main">
  <p:tag name="KSO_WM_TAG_VERSION" val="1.0"/>
  <p:tag name="KSO_WM_SLIDE_ITEM_CNT" val="1"/>
  <p:tag name="KSO_WM_SLIDE_LAYOUT" val="a"/>
  <p:tag name="KSO_WM_SLIDE_LAYOUT_CNT" val="1"/>
  <p:tag name="KSO_WM_SLIDE_TYPE" val="endPage"/>
  <p:tag name="KSO_WM_SLIDE_SUBTYPE" val="pureTxt"/>
  <p:tag name="KSO_WM_BEAUTIFY_FLAG" val="#wm#"/>
  <p:tag name="KSO_WM_COMBINE_RELATE_SLIDE_ID" val="background20185106_13"/>
  <p:tag name="KSO_WM_TEMPLATE_CATEGORY" val="custom"/>
  <p:tag name="KSO_WM_TEMPLATE_INDEX" val="20188978"/>
  <p:tag name="KSO_WM_SLIDE_ID" val="custom20188978_13"/>
  <p:tag name="KSO_WM_SLIDE_INDEX" val="13"/>
  <p:tag name="KSO_WM_TEMPLATE_SUBCATEGORY" val="combine"/>
</p:tagLst>
</file>

<file path=ppt/tags/tag8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1"/>
  <p:tag name="KSO_WM_TEMPLATE_CATEGORY" val="custom"/>
  <p:tag name="KSO_WM_TEMPLATE_INDEX" val="20188978"/>
  <p:tag name="KSO_WM_UNIT_INDEX" val="1"/>
</p:tagLst>
</file>

<file path=ppt/tags/tag9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78_2*i*2"/>
  <p:tag name="KSO_WM_TEMPLATE_CATEGORY" val="custom"/>
  <p:tag name="KSO_WM_TEMPLATE_INDEX" val="20188978"/>
  <p:tag name="KSO_WM_UNIT_INDEX" val="2"/>
</p:tagLst>
</file>

<file path=ppt/theme/theme1.xml><?xml version="1.0" encoding="utf-8"?>
<a:theme xmlns:a="http://schemas.openxmlformats.org/drawingml/2006/main" name="1_Office 主题​​">
  <a:themeElements>
    <a:clrScheme name="自定义 312">
      <a:dk1>
        <a:srgbClr val="000000"/>
      </a:dk1>
      <a:lt1>
        <a:srgbClr val="FFFFFF"/>
      </a:lt1>
      <a:dk2>
        <a:srgbClr val="455171"/>
      </a:dk2>
      <a:lt2>
        <a:srgbClr val="F2D4AA"/>
      </a:lt2>
      <a:accent1>
        <a:srgbClr val="455171"/>
      </a:accent1>
      <a:accent2>
        <a:srgbClr val="F2D4AA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3444</Words>
  <Application>WPS 演示</Application>
  <PresentationFormat>宽屏</PresentationFormat>
  <Paragraphs>233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Impact</vt:lpstr>
      <vt:lpstr>Wingdings</vt:lpstr>
      <vt:lpstr>楷体</vt:lpstr>
      <vt:lpstr>微软雅黑</vt:lpstr>
      <vt:lpstr>Arial Unicode MS</vt:lpstr>
      <vt:lpstr>等线</vt:lpstr>
      <vt:lpstr>1_Office 主题​​</vt:lpstr>
      <vt:lpstr> 君风新零售大数据开发</vt:lpstr>
      <vt:lpstr>PowerPoint 演示文稿</vt:lpstr>
      <vt:lpstr>项目总览</vt:lpstr>
      <vt:lpstr>PowerPoint 演示文稿</vt:lpstr>
      <vt:lpstr>PowerPoint 演示文稿</vt:lpstr>
      <vt:lpstr>PowerPoint 演示文稿</vt:lpstr>
      <vt:lpstr>PowerPoint 演示文稿</vt:lpstr>
      <vt:lpstr>环境搭建</vt:lpstr>
      <vt:lpstr>PowerPoint 演示文稿</vt:lpstr>
      <vt:lpstr>详细设计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系统展示</vt:lpstr>
      <vt:lpstr>感谢观看！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malingjie</cp:lastModifiedBy>
  <cp:revision>276</cp:revision>
  <dcterms:created xsi:type="dcterms:W3CDTF">2018-04-26T02:54:00Z</dcterms:created>
  <dcterms:modified xsi:type="dcterms:W3CDTF">2019-11-05T01:01:03Z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  <property fmtid="{D5CDD505-2E9C-101B-9397-08002B2CF9AE}" pid="3" name="KSORubyTemplateID">
    <vt:lpwstr>13</vt:lpwstr>
  </property>
</Properties>
</file>