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7612-1911-45EE-AC12-B5B028EDAD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5079-9846-47F8-BE50-B87EF8112C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新零售大数据开发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一阶段交流材料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499" y="329514"/>
            <a:ext cx="8596668" cy="1320800"/>
          </a:xfrm>
        </p:spPr>
        <p:txBody>
          <a:bodyPr/>
          <a:lstStyle/>
          <a:p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8065" y="1236515"/>
            <a:ext cx="8596668" cy="5444203"/>
          </a:xfrm>
        </p:spPr>
        <p:txBody>
          <a:bodyPr>
            <a:normAutofit/>
          </a:bodyPr>
          <a:lstStyle/>
          <a:p>
            <a:r>
              <a:rPr lang="zh-CN" altLang="en-US" dirty="0"/>
              <a:t>个性推荐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基于商品的推荐、基于会员的推荐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基于</a:t>
            </a:r>
            <a:r>
              <a:rPr lang="en-US" altLang="zh-CN" dirty="0" err="1"/>
              <a:t>websocket</a:t>
            </a:r>
            <a:r>
              <a:rPr lang="zh-CN" altLang="en-US" dirty="0"/>
              <a:t>实现单向网络的服务中转开放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数据量支持千万级，响应速度小于</a:t>
            </a:r>
            <a:r>
              <a:rPr lang="en-US" altLang="zh-CN" dirty="0"/>
              <a:t>1</a:t>
            </a:r>
            <a:r>
              <a:rPr lang="zh-CN" altLang="en-US" dirty="0"/>
              <a:t>秒（下同）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有可视化</a:t>
            </a:r>
            <a:r>
              <a:rPr lang="en-US" altLang="zh-CN" dirty="0"/>
              <a:t>demo</a:t>
            </a:r>
            <a:r>
              <a:rPr lang="zh-CN" altLang="en-US" dirty="0"/>
              <a:t>展示（下同）</a:t>
            </a:r>
            <a:endParaRPr lang="en-US" altLang="zh-CN" dirty="0"/>
          </a:p>
          <a:p>
            <a:r>
              <a:rPr lang="zh-CN" altLang="en-US" dirty="0"/>
              <a:t>排行榜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列表展示（排名、产品、排名变化）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日、周、月、年排行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热销榜、销量增速榜、滞销榜</a:t>
            </a:r>
            <a:endParaRPr lang="en-US" altLang="zh-CN" dirty="0"/>
          </a:p>
          <a:p>
            <a:r>
              <a:rPr lang="zh-CN" altLang="en-US" dirty="0"/>
              <a:t>订单预测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销售总额预测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单品销售预测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日、周、月预测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库存不足提醒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8706" y="1959429"/>
            <a:ext cx="4634935" cy="403914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392717" y="2001531"/>
            <a:ext cx="4066784" cy="695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5350242" cy="719930"/>
          </a:xfrm>
        </p:spPr>
        <p:txBody>
          <a:bodyPr/>
          <a:lstStyle/>
          <a:p>
            <a:r>
              <a:rPr lang="zh-CN" altLang="en-US" dirty="0"/>
              <a:t>技术方案</a:t>
            </a:r>
            <a:r>
              <a:rPr lang="en-US" altLang="zh-CN" dirty="0"/>
              <a:t>—</a:t>
            </a:r>
            <a:r>
              <a:rPr lang="zh-CN" altLang="en-US" dirty="0"/>
              <a:t>技术架构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2259" y="2700481"/>
            <a:ext cx="5506183" cy="709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7" name="矩形 6"/>
          <p:cNvSpPr/>
          <p:nvPr/>
        </p:nvSpPr>
        <p:spPr>
          <a:xfrm>
            <a:off x="952737" y="4905061"/>
            <a:ext cx="4216625" cy="75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2258" y="4143652"/>
            <a:ext cx="2805587" cy="76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9" name="矩形 8"/>
          <p:cNvSpPr/>
          <p:nvPr/>
        </p:nvSpPr>
        <p:spPr>
          <a:xfrm>
            <a:off x="952258" y="3401444"/>
            <a:ext cx="1009503" cy="768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10" name="矩形 9"/>
          <p:cNvSpPr/>
          <p:nvPr/>
        </p:nvSpPr>
        <p:spPr>
          <a:xfrm>
            <a:off x="3757848" y="3401445"/>
            <a:ext cx="1411514" cy="1510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11" name="矩形 10"/>
          <p:cNvSpPr/>
          <p:nvPr/>
        </p:nvSpPr>
        <p:spPr>
          <a:xfrm>
            <a:off x="952259" y="5658255"/>
            <a:ext cx="4217104" cy="695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>
              <a:sym typeface="+mn-ea"/>
            </a:endParaRPr>
          </a:p>
        </p:txBody>
      </p:sp>
      <p:pic>
        <p:nvPicPr>
          <p:cNvPr id="12" name="图片 11" descr="58480813cef1014c0b5e48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967" y="5051631"/>
            <a:ext cx="702469" cy="526733"/>
          </a:xfrm>
          <a:prstGeom prst="rect">
            <a:avLst/>
          </a:prstGeom>
        </p:spPr>
      </p:pic>
      <p:pic>
        <p:nvPicPr>
          <p:cNvPr id="13" name="图片 12" descr="Apache_Spark_logo.svg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62" y="4295607"/>
            <a:ext cx="934403" cy="48625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169364" y="3405137"/>
            <a:ext cx="1289555" cy="29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07" y="4253400"/>
            <a:ext cx="1346468" cy="106159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910951" y="3405137"/>
            <a:ext cx="825496" cy="767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 dirty="0"/>
          </a:p>
        </p:txBody>
      </p:sp>
      <p:pic>
        <p:nvPicPr>
          <p:cNvPr id="23" name="Picture 6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82" y="2725790"/>
            <a:ext cx="1143502" cy="61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2960757" y="5200753"/>
            <a:ext cx="658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01984" y="2925098"/>
            <a:ext cx="142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37" y="5798042"/>
            <a:ext cx="1571287" cy="388552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282" y="3826014"/>
            <a:ext cx="652357" cy="58735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738763" y="3405138"/>
            <a:ext cx="1022985" cy="764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……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421" y="3455583"/>
            <a:ext cx="633931" cy="633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41" y="3468265"/>
            <a:ext cx="800448" cy="633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4198" y="2835045"/>
            <a:ext cx="504797" cy="50479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442389" y="2956353"/>
            <a:ext cx="1983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92717" y="1965345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cboard</a:t>
            </a:r>
            <a:endParaRPr lang="zh-CN" altLang="en-US" sz="1600" dirty="0"/>
          </a:p>
        </p:txBody>
      </p:sp>
      <p:sp>
        <p:nvSpPr>
          <p:cNvPr id="42" name="矩形 41"/>
          <p:cNvSpPr/>
          <p:nvPr/>
        </p:nvSpPr>
        <p:spPr>
          <a:xfrm>
            <a:off x="2392717" y="2297472"/>
            <a:ext cx="10406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metabase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3430315" y="1989849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cs typeface="Times New Roman" panose="02020603050405020304" pitchFamily="18" charset="0"/>
              </a:rPr>
              <a:t>EasyReport 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3430315" y="2321976"/>
            <a:ext cx="1048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40485B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UReport2</a:t>
            </a:r>
            <a:endParaRPr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4609096" y="2005156"/>
            <a:ext cx="1137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40485B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koolreport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4609096" y="2337283"/>
            <a:ext cx="1061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40485B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Reportico</a:t>
            </a:r>
            <a:endParaRPr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5787360" y="2034057"/>
            <a:ext cx="65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85B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自助报表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53765" y="2005155"/>
            <a:ext cx="1461166" cy="68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50" name="AutoShape 2" descr="æ¥çæºå¾å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8" name="Picture 4" descr="æ¥çæºå¾å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27" y="2029760"/>
            <a:ext cx="666647" cy="6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/>
          <p:cNvSpPr/>
          <p:nvPr/>
        </p:nvSpPr>
        <p:spPr>
          <a:xfrm>
            <a:off x="6655505" y="2007058"/>
            <a:ext cx="1793124" cy="43422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94598" y="4143652"/>
            <a:ext cx="1417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85B"/>
                </a:solidFill>
                <a:latin typeface="Segoe UI" panose="020B0502040204020203" pitchFamily="34" charset="0"/>
                <a:ea typeface="等线" panose="02010600030101010101" pitchFamily="2" charset="-122"/>
              </a:rPr>
              <a:t>在线开发与调度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50" y="3629495"/>
            <a:ext cx="17145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799938" y="2737440"/>
            <a:ext cx="2626007" cy="61494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80741" y="3489742"/>
            <a:ext cx="2733383" cy="135810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589405" y="1937352"/>
            <a:ext cx="1938775" cy="448210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技术方案</a:t>
            </a:r>
            <a:r>
              <a:rPr lang="en-US" altLang="zh-CN" dirty="0"/>
              <a:t>—</a:t>
            </a:r>
            <a:r>
              <a:rPr lang="zh-CN" altLang="en-US" dirty="0"/>
              <a:t>系统架构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7623" y="2679577"/>
            <a:ext cx="2410406" cy="70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数据中心仓库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MySQL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7623" y="4382276"/>
            <a:ext cx="5710335" cy="2152339"/>
          </a:xfrm>
          <a:prstGeom prst="rect">
            <a:avLst/>
          </a:prstGeom>
          <a:noFill/>
          <a:ln w="349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7623" y="1792779"/>
            <a:ext cx="2410407" cy="60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自助报表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87551" y="1798481"/>
            <a:ext cx="2410407" cy="608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大数据中心门户（简化版）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87551" y="2651066"/>
            <a:ext cx="2410407" cy="7052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中转服务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5069" y="1567543"/>
            <a:ext cx="8462866" cy="20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87004" y="2601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互联网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05069" y="4254759"/>
            <a:ext cx="8462866" cy="2447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75129" y="494406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君风局域网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7" idx="1"/>
            <a:endCxn id="6" idx="3"/>
          </p:cNvCxnSpPr>
          <p:nvPr/>
        </p:nvCxnSpPr>
        <p:spPr>
          <a:xfrm flipH="1" flipV="1">
            <a:off x="3698030" y="2096801"/>
            <a:ext cx="889521" cy="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98029" y="17561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页面访问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92826" y="2307782"/>
            <a:ext cx="0" cy="37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04587" y="2387346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排行、销量数据访问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415791" y="2263725"/>
            <a:ext cx="0" cy="37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42157" y="23432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推荐数据访问</a:t>
            </a:r>
            <a:endParaRPr lang="zh-CN" altLang="en-US" sz="14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15054" y="3363563"/>
            <a:ext cx="0" cy="10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12243" y="369473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基础数据导入</a:t>
            </a:r>
            <a:endParaRPr lang="zh-CN" altLang="en-US" sz="14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619192" y="3399649"/>
            <a:ext cx="1" cy="98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750220" y="36701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排行榜、销量预测</a:t>
            </a:r>
            <a:endParaRPr lang="en-US" altLang="zh-CN" sz="1400" dirty="0"/>
          </a:p>
          <a:p>
            <a:r>
              <a:rPr lang="zh-CN" altLang="en-US" sz="1400" dirty="0"/>
              <a:t>数据回传</a:t>
            </a:r>
            <a:endParaRPr lang="zh-CN" altLang="en-US" sz="14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415791" y="3363563"/>
            <a:ext cx="0" cy="10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530647" y="37285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推荐数据访问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1570407" y="4560370"/>
            <a:ext cx="2054839" cy="52251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数据装载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70407" y="5250428"/>
            <a:ext cx="2054839" cy="52251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数据清洗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70407" y="5900459"/>
            <a:ext cx="2054839" cy="52251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数据转换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44342" y="4560370"/>
            <a:ext cx="2054839" cy="52251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数据开发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44341" y="5253209"/>
            <a:ext cx="2054839" cy="52251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数据挖掘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50085" y="5900459"/>
            <a:ext cx="2054839" cy="52251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数据服务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直接箭头连接符 42"/>
          <p:cNvCxnSpPr>
            <a:stCxn id="36" idx="2"/>
            <a:endCxn id="37" idx="0"/>
          </p:cNvCxnSpPr>
          <p:nvPr/>
        </p:nvCxnSpPr>
        <p:spPr>
          <a:xfrm>
            <a:off x="2597827" y="5082885"/>
            <a:ext cx="0" cy="1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38" idx="0"/>
          </p:cNvCxnSpPr>
          <p:nvPr/>
        </p:nvCxnSpPr>
        <p:spPr>
          <a:xfrm>
            <a:off x="2597827" y="5772943"/>
            <a:ext cx="0" cy="12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478937" y="4480633"/>
            <a:ext cx="5190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新零售大数据中心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/>
          <p:cNvCxnSpPr>
            <a:stCxn id="38" idx="3"/>
            <a:endCxn id="39" idx="1"/>
          </p:cNvCxnSpPr>
          <p:nvPr/>
        </p:nvCxnSpPr>
        <p:spPr>
          <a:xfrm flipV="1">
            <a:off x="3625246" y="4821628"/>
            <a:ext cx="519096" cy="1340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41" idx="1"/>
          </p:cNvCxnSpPr>
          <p:nvPr/>
        </p:nvCxnSpPr>
        <p:spPr>
          <a:xfrm>
            <a:off x="3881535" y="6161717"/>
            <a:ext cx="26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0" idx="1"/>
          </p:cNvCxnSpPr>
          <p:nvPr/>
        </p:nvCxnSpPr>
        <p:spPr>
          <a:xfrm>
            <a:off x="3881535" y="5514467"/>
            <a:ext cx="262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9" idx="2"/>
            <a:endCxn id="40" idx="0"/>
          </p:cNvCxnSpPr>
          <p:nvPr/>
        </p:nvCxnSpPr>
        <p:spPr>
          <a:xfrm flipH="1">
            <a:off x="5171761" y="5082885"/>
            <a:ext cx="1" cy="17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0" idx="2"/>
            <a:endCxn id="41" idx="0"/>
          </p:cNvCxnSpPr>
          <p:nvPr/>
        </p:nvCxnSpPr>
        <p:spPr>
          <a:xfrm>
            <a:off x="5171761" y="5775724"/>
            <a:ext cx="5744" cy="12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39" idx="3"/>
            <a:endCxn id="41" idx="3"/>
          </p:cNvCxnSpPr>
          <p:nvPr/>
        </p:nvCxnSpPr>
        <p:spPr>
          <a:xfrm>
            <a:off x="6199181" y="4821628"/>
            <a:ext cx="5743" cy="1340089"/>
          </a:xfrm>
          <a:prstGeom prst="bentConnector3">
            <a:avLst>
              <a:gd name="adj1" fmla="val 4080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446096" y="2615763"/>
            <a:ext cx="2682488" cy="86389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22031" y="2477631"/>
            <a:ext cx="1419178" cy="61494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/>
              <a:t>数据表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67083" y="1523464"/>
          <a:ext cx="2753889" cy="121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包装程序外壳对象" showAsIcon="1" r:id="rId1" imgW="1200150" imgH="523875" progId="Package">
                  <p:embed/>
                </p:oleObj>
              </mc:Choice>
              <mc:Fallback>
                <p:oleObj name="包装程序外壳对象" showAsIcon="1" r:id="rId1" imgW="1200150" imgH="523875" progId="Package">
                  <p:embed/>
                  <p:pic>
                    <p:nvPicPr>
                      <p:cNvPr id="0" name="图片 1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083" y="1523464"/>
                        <a:ext cx="2753889" cy="121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2689" y="3181491"/>
          <a:ext cx="3426252" cy="12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包装程序外壳对象" showAsIcon="1" r:id="rId3" imgW="1495425" imgH="523875" progId="Package">
                  <p:embed/>
                </p:oleObj>
              </mc:Choice>
              <mc:Fallback>
                <p:oleObj name="包装程序外壳对象" showAsIcon="1" r:id="rId3" imgW="1495425" imgH="523875" progId="Package">
                  <p:embed/>
                  <p:pic>
                    <p:nvPicPr>
                      <p:cNvPr id="0" name="图片 1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689" y="3181491"/>
                        <a:ext cx="3426252" cy="12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3594" y="3181491"/>
          <a:ext cx="2300177" cy="12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包装程序外壳对象" showAsIcon="1" r:id="rId5" imgW="1000125" imgH="523875" progId="Package">
                  <p:embed/>
                </p:oleObj>
              </mc:Choice>
              <mc:Fallback>
                <p:oleObj name="包装程序外壳对象" showAsIcon="1" r:id="rId5" imgW="1000125" imgH="523875" progId="Package">
                  <p:embed/>
                  <p:pic>
                    <p:nvPicPr>
                      <p:cNvPr id="0" name="图片 1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3594" y="3181491"/>
                        <a:ext cx="2300177" cy="12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63814" y="1451639"/>
          <a:ext cx="3186092" cy="12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包装程序外壳对象" showAsIcon="1" r:id="rId7" imgW="1390650" imgH="523875" progId="Package">
                  <p:embed/>
                </p:oleObj>
              </mc:Choice>
              <mc:Fallback>
                <p:oleObj name="包装程序外壳对象" showAsIcon="1" r:id="rId7" imgW="1390650" imgH="523875" progId="Package">
                  <p:embed/>
                  <p:pic>
                    <p:nvPicPr>
                      <p:cNvPr id="0" name="图片 1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3814" y="1451639"/>
                        <a:ext cx="3186092" cy="12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09079" y="27402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订单汇总表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6401" y="43366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订单明细表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11384" y="27402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会员表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25100" y="4336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商户表</a:t>
            </a:r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02689" y="4839483"/>
          <a:ext cx="3319516" cy="12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包装程序外壳对象" showAsIcon="1" r:id="rId9" imgW="1447800" imgH="523875" progId="Package">
                  <p:embed/>
                </p:oleObj>
              </mc:Choice>
              <mc:Fallback>
                <p:oleObj name="包装程序外壳对象" showAsIcon="1" r:id="rId9" imgW="1447800" imgH="523875" progId="Package">
                  <p:embed/>
                  <p:pic>
                    <p:nvPicPr>
                      <p:cNvPr id="0" name="图片 1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689" y="4839483"/>
                        <a:ext cx="3319516" cy="12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251296" y="4839483"/>
          <a:ext cx="5224770" cy="121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包装程序外壳对象" showAsIcon="1" r:id="rId11" imgW="2286000" imgH="523875" progId="Package">
                  <p:embed/>
                </p:oleObj>
              </mc:Choice>
              <mc:Fallback>
                <p:oleObj name="包装程序外壳对象" showAsIcon="1" r:id="rId11" imgW="2286000" imgH="523875" progId="Package">
                  <p:embed/>
                  <p:pic>
                    <p:nvPicPr>
                      <p:cNvPr id="0" name="图片 1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1296" y="4839483"/>
                        <a:ext cx="5224770" cy="121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403240" y="59011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商品信息表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181939" y="59011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商品库存表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工作分解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18368" y="1270000"/>
          <a:ext cx="9250782" cy="548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7550"/>
                <a:gridCol w="5235674"/>
                <a:gridCol w="1967558"/>
              </a:tblGrid>
              <a:tr h="47316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新零售大数据项目工作分解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 hMerge="1">
                  <a:tcPr/>
                </a:tc>
                <a:tc hMerge="1">
                  <a:tcPr/>
                </a:tc>
              </a:tr>
              <a:tr h="337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工作分类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环境部署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cdh（hdfs、spark、hive</a:t>
                      </a:r>
                      <a:r>
                        <a:rPr 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环境部署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环境部署（测试用）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easyschedule</a:t>
                      </a:r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培训与准备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开发、测试环境搭建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工作任务熟悉与理解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调度系统操作培训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数据入库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数据清洗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数据转换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排行榜数据开发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排行榜、销量预测结果数据回传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数据挖掘与算法开发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销售总额预测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单品销售预测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库存不足提醒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基于商品的推荐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基于会员的推荐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9297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数据服务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个性推荐服务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rowSpan="10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数据可视化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自助报表技术选型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自助报表工具部署与熟悉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热销榜自助报表开发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日、周、月、年排行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销量增速榜自助报表开发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日、周、月、年排行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滞销榜自助报表开发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日、周、月、年排行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单品预测自助报表开发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包括日、月、年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库存不足自助报表开发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销售总额预测自助报表开发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包括日、月、年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321075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个性推荐</a:t>
                      </a:r>
                      <a:r>
                        <a:rPr lang="en-US" altLang="zh-CN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demo</a:t>
                      </a:r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页面开发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包括基于商品的推荐、基于会员的推荐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  <a:tr h="160537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简易门户开发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9" marR="5999" marT="5999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17752" y="2410869"/>
            <a:ext cx="2626007" cy="17993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7752" y="2943726"/>
            <a:ext cx="2626007" cy="127543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09722" y="4734191"/>
            <a:ext cx="1959428" cy="19341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初步计划</a:t>
            </a:r>
            <a:endParaRPr lang="zh-CN" altLang="en-US" dirty="0"/>
          </a:p>
        </p:txBody>
      </p: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83028" y="2572262"/>
            <a:ext cx="10314432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1574604" y="2329022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3087904" y="2457301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4242378" y="2329022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6910152" y="2329022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9577926" y="2329022"/>
            <a:ext cx="371518" cy="37151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2">
                <a:lumMod val="90000"/>
              </a:schemeClr>
            </a:solidFill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5768620" y="2457301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8449336" y="2457301"/>
            <a:ext cx="114961" cy="1149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3157249" y="2572262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5832945" y="2584962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1"/>
            </p:custDataLst>
          </p:nvPr>
        </p:nvCxnSpPr>
        <p:spPr>
          <a:xfrm>
            <a:off x="8508641" y="2572262"/>
            <a:ext cx="0" cy="3310233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8564297" y="3335353"/>
            <a:ext cx="2444864" cy="29628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完成优化的预测模型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完成优化个性推荐模型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完成模型到前端展示的数据流程开发完成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完成文档编写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（完成开发、测试、上线、文档）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936757" y="3335352"/>
            <a:ext cx="2444864" cy="2897493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完成排行榜数据开发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完成排行榜自助报表开发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完成订单预测自助报表开发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完成订单预测模型的初步结果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完成个性推荐模型的初步结果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3261061" y="3348052"/>
            <a:ext cx="2444864" cy="238094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lnSpcReduction="1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完成平台部署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完成设计工作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完成数据入库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完成自助报表选型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开始自助报表开发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开始数据清洗与数据开发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开始数据建模开发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529696" y="3339132"/>
            <a:ext cx="2444864" cy="24551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25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完成项目启动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明确分工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硬件到位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完成调度系统操作培训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完成开发测试环境准备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开始平台部署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开始设计工作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8982833" y="2778884"/>
            <a:ext cx="1673225" cy="5505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2019-11-14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6494117" y="2778902"/>
            <a:ext cx="1261745" cy="40259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2019-11-04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文本框 22"/>
          <p:cNvSpPr txBox="1"/>
          <p:nvPr>
            <p:custDataLst>
              <p:tags r:id="rId18"/>
            </p:custDataLst>
          </p:nvPr>
        </p:nvSpPr>
        <p:spPr>
          <a:xfrm>
            <a:off x="3759143" y="2778884"/>
            <a:ext cx="449460" cy="4022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altLang="zh-CN" dirty="0">
                <a:latin typeface="+mn-lt"/>
                <a:ea typeface="+mn-ea"/>
                <a:cs typeface="+mn-cs"/>
              </a:rPr>
              <a:t>2019-10-28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1122498" y="2778902"/>
            <a:ext cx="1275715" cy="40259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indent="0" defTabSz="45656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latin typeface="Impact" panose="020B0806030902050204" pitchFamily="34" charset="0"/>
                <a:ea typeface="+mj-ea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</a:lstStyle>
          <a:p>
            <a:r>
              <a:rPr lang="en-US" dirty="0">
                <a:latin typeface="+mn-lt"/>
                <a:ea typeface="+mn-ea"/>
                <a:cs typeface="+mn-cs"/>
              </a:rPr>
              <a:t>201</a:t>
            </a:r>
            <a:r>
              <a:rPr lang="en-US" altLang="zh-CN" dirty="0">
                <a:latin typeface="+mn-lt"/>
                <a:ea typeface="+mn-ea"/>
                <a:cs typeface="+mn-cs"/>
              </a:rPr>
              <a:t>9</a:t>
            </a:r>
            <a:r>
              <a:rPr lang="en-US" dirty="0">
                <a:latin typeface="+mn-lt"/>
                <a:ea typeface="+mn-ea"/>
                <a:cs typeface="+mn-cs"/>
              </a:rPr>
              <a:t>-1</a:t>
            </a:r>
            <a:r>
              <a:rPr lang="en-US" altLang="zh-CN" dirty="0">
                <a:latin typeface="+mn-lt"/>
                <a:ea typeface="+mn-ea"/>
                <a:cs typeface="+mn-cs"/>
              </a:rPr>
              <a:t>0</a:t>
            </a:r>
            <a:r>
              <a:rPr lang="en-US" dirty="0">
                <a:latin typeface="+mn-lt"/>
                <a:ea typeface="+mn-ea"/>
                <a:cs typeface="+mn-cs"/>
              </a:rPr>
              <a:t>-</a:t>
            </a:r>
            <a:r>
              <a:rPr lang="en-US" altLang="zh-CN" dirty="0">
                <a:latin typeface="+mn-lt"/>
                <a:ea typeface="+mn-ea"/>
                <a:cs typeface="+mn-cs"/>
              </a:rPr>
              <a:t>21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4221211" y="1368361"/>
            <a:ext cx="3209778" cy="5232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 fontScale="97500"/>
          </a:bodyPr>
          <a:lstStyle>
            <a:defPPr>
              <a:defRPr lang="zh-CN"/>
            </a:defPPr>
            <a:lvl1pPr algn="ctr">
              <a:defRPr sz="2800">
                <a:solidFill>
                  <a:srgbClr val="45517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tx2"/>
                </a:solidFill>
              </a:rPr>
              <a:t>项目计划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139" y="4407620"/>
            <a:ext cx="2295422" cy="36031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0188978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1"/>
  <p:tag name="KSO_WM_UNIT_ID" val="custom20188978_10*m_i*1_1"/>
</p:tagLst>
</file>

<file path=ppt/tags/tag10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1"/>
  <p:tag name="KSO_WM_UNIT_ID" val="custom20188978_10*m_h_i*1_2_3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1"/>
  <p:tag name="KSO_WM_UNIT_ID" val="custom20188978_10*m_h_i*1_3_3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4_1"/>
  <p:tag name="KSO_WM_UNIT_PRESET_TEXT" val="Lorem ipsum dolor sit amet, consectetur adipisicing elit.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3_1"/>
  <p:tag name="KSO_WM_UNIT_PRESET_TEXT" val="Lorem ipsum dolor sit amet, consectetur adipisicing elit.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2_1"/>
  <p:tag name="KSO_WM_UNIT_PRESET_TEXT" val="Lorem ipsum dolor sit amet, consectetur adipisicing elit.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m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1"/>
  <p:tag name="KSO_WM_UNIT_ID" val="custom20188978_10*m_h_f*1_1_1"/>
  <p:tag name="KSO_WM_UNIT_PRESET_TEXT" val="Lorem ipsum dolor sit amet, consectetur adipisicing elit.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2"/>
  <p:tag name="KSO_WM_UNIT_LAYERLEVEL" val="1_1_1"/>
  <p:tag name="KSO_WM_BEAUTIFY_FLAG" val="#wm#"/>
  <p:tag name="KSO_WM_TAG_VERSION" val="1.0"/>
  <p:tag name="KSO_WM_DIAGRAM_GROUP_CODE" val="m1-1"/>
  <p:tag name="KSO_WM_UNIT_ID" val="custom20188978_10*m_h_i*1_4_2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1"/>
  <p:tag name="KSO_WM_UNIT_ID" val="custom20188978_10*m_h_i*1_3_4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1"/>
  <p:tag name="KSO_WM_UNIT_ID" val="custom20188978_10*m_h_i*1_2_4"/>
</p:tagLst>
</file>

<file path=ppt/tags/tag19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1"/>
  <p:tag name="KSO_WM_UNIT_ID" val="custom20188978_10*m_h_i*1_1_4"/>
</p:tagLst>
</file>

<file path=ppt/tags/tag2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1"/>
  <p:tag name="KSO_WM_UNIT_ID" val="custom20188978_10*m_h_i*1_1_1"/>
</p:tagLst>
</file>

<file path=ppt/tags/tag2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78_10*a*1"/>
  <p:tag name="KSO_WM_UNIT_PRESET_TEXT" val="短期计划"/>
</p:tagLst>
</file>

<file path=ppt/tags/tag3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1"/>
  <p:tag name="KSO_WM_UNIT_ID" val="custom20188978_10*m_h_i*1_1_2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1"/>
  <p:tag name="KSO_WM_UNIT_ID" val="custom20188978_10*m_h_i*1_2_1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1"/>
  <p:tag name="KSO_WM_UNIT_ID" val="custom20188978_10*m_h_i*1_3_1"/>
</p:tagLst>
</file>

<file path=ppt/tags/tag6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4_1"/>
  <p:tag name="KSO_WM_UNIT_LAYERLEVEL" val="1_1_1"/>
  <p:tag name="KSO_WM_BEAUTIFY_FLAG" val="#wm#"/>
  <p:tag name="KSO_WM_TAG_VERSION" val="1.0"/>
  <p:tag name="KSO_WM_DIAGRAM_GROUP_CODE" val="m1-1"/>
  <p:tag name="KSO_WM_UNIT_ID" val="custom20188978_10*m_h_i*1_4_1"/>
</p:tagLst>
</file>

<file path=ppt/tags/tag7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1"/>
  <p:tag name="KSO_WM_UNIT_ID" val="custom20188978_10*m_h_i*1_2_2"/>
</p:tagLst>
</file>

<file path=ppt/tags/tag8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1"/>
  <p:tag name="KSO_WM_UNIT_ID" val="custom20188978_10*m_h_i*1_3_2"/>
</p:tagLst>
</file>

<file path=ppt/tags/tag9.xml><?xml version="1.0" encoding="utf-8"?>
<p:tagLst xmlns:p="http://schemas.openxmlformats.org/presentationml/2006/main">
  <p:tag name="KSO_WM_TEMPLATE_CATEGORY" val="custom"/>
  <p:tag name="KSO_WM_TEMPLATE_INDEX" val="20188978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1"/>
  <p:tag name="KSO_WM_UNIT_ID" val="custom20188978_10*m_h_i*1_1_3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1237</Words>
  <Application>WPS 演示</Application>
  <PresentationFormat>宽屏</PresentationFormat>
  <Paragraphs>320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Arial</vt:lpstr>
      <vt:lpstr>微软雅黑</vt:lpstr>
      <vt:lpstr>等线</vt:lpstr>
      <vt:lpstr>Times New Roman</vt:lpstr>
      <vt:lpstr>Segoe UI</vt:lpstr>
      <vt:lpstr>Impact</vt:lpstr>
      <vt:lpstr>方正姚体</vt:lpstr>
      <vt:lpstr>Trebuchet MS</vt:lpstr>
      <vt:lpstr>华文新魏</vt:lpstr>
      <vt:lpstr>Arial Unicode MS</vt:lpstr>
      <vt:lpstr>平面</vt:lpstr>
      <vt:lpstr>Package</vt:lpstr>
      <vt:lpstr>Package</vt:lpstr>
      <vt:lpstr>Package</vt:lpstr>
      <vt:lpstr>Package</vt:lpstr>
      <vt:lpstr>Package</vt:lpstr>
      <vt:lpstr>Package</vt:lpstr>
      <vt:lpstr>新零售大数据开发</vt:lpstr>
      <vt:lpstr>应用场景</vt:lpstr>
      <vt:lpstr>技术方案—技术架构</vt:lpstr>
      <vt:lpstr>技术方案—系统架构</vt:lpstr>
      <vt:lpstr>数据表</vt:lpstr>
      <vt:lpstr>工作分解</vt:lpstr>
      <vt:lpstr>初步计划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聊天机器人测试</dc:title>
  <dc:creator>黄 国甫</dc:creator>
  <cp:lastModifiedBy>malingjie</cp:lastModifiedBy>
  <cp:revision>122</cp:revision>
  <dcterms:created xsi:type="dcterms:W3CDTF">2019-09-19T03:10:00Z</dcterms:created>
  <dcterms:modified xsi:type="dcterms:W3CDTF">2019-11-04T09:49:08Z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