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64" r:id="rId2"/>
    <p:sldId id="263" r:id="rId3"/>
    <p:sldId id="257" r:id="rId4"/>
    <p:sldId id="258" r:id="rId5"/>
    <p:sldId id="259" r:id="rId6"/>
    <p:sldId id="260" r:id="rId7"/>
    <p:sldId id="265"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94660"/>
  </p:normalViewPr>
  <p:slideViewPr>
    <p:cSldViewPr snapToGrid="0">
      <p:cViewPr varScale="1">
        <p:scale>
          <a:sx n="62" d="100"/>
          <a:sy n="62" d="100"/>
        </p:scale>
        <p:origin x="588"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19B97E8-69A6-4676-88A9-040F6D1155A3}" type="datetimeFigureOut">
              <a:rPr lang="fr-FR" smtClean="0"/>
              <a:t>17/09/2025</a:t>
            </a:fld>
            <a:endParaRPr lang="fr-FR"/>
          </a:p>
        </p:txBody>
      </p:sp>
      <p:sp>
        <p:nvSpPr>
          <p:cNvPr id="5" name="Footer Placeholder 4"/>
          <p:cNvSpPr>
            <a:spLocks noGrp="1"/>
          </p:cNvSpPr>
          <p:nvPr>
            <p:ph type="ftr" sz="quarter" idx="11"/>
          </p:nvPr>
        </p:nvSpPr>
        <p:spPr/>
        <p:txBody>
          <a:bodyPr/>
          <a:lstStyle/>
          <a:p>
            <a:endParaRPr lang="fr-F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1501605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19B97E8-69A6-4676-88A9-040F6D1155A3}" type="datetimeFigureOut">
              <a:rPr lang="fr-FR" smtClean="0"/>
              <a:t>17/09/2025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1186152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19B97E8-69A6-4676-88A9-040F6D1155A3}" type="datetimeFigureOut">
              <a:rPr lang="fr-FR" smtClean="0"/>
              <a:t>17/09/2025</a:t>
            </a:fld>
            <a:endParaRPr lang="fr-FR"/>
          </a:p>
        </p:txBody>
      </p:sp>
      <p:sp>
        <p:nvSpPr>
          <p:cNvPr id="5" name="Footer Placeholder 4"/>
          <p:cNvSpPr>
            <a:spLocks noGrp="1"/>
          </p:cNvSpPr>
          <p:nvPr>
            <p:ph type="ftr" sz="quarter" idx="11"/>
          </p:nvPr>
        </p:nvSpPr>
        <p:spPr/>
        <p:txBody>
          <a:bodyPr/>
          <a:lstStyle/>
          <a:p>
            <a:endParaRPr lang="fr-F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5B6D1B-94E1-4F22-8044-03F0FE44C46C}" type="slidenum">
              <a:rPr lang="fr-FR" smtClean="0"/>
              <a:t>‹N°›</a:t>
            </a:fld>
            <a:endParaRPr lang="fr-F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323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19B97E8-69A6-4676-88A9-040F6D1155A3}" type="datetimeFigureOut">
              <a:rPr lang="fr-FR" smtClean="0"/>
              <a:t>17/09/2025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244350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19B97E8-69A6-4676-88A9-040F6D1155A3}" type="datetimeFigureOut">
              <a:rPr lang="fr-FR" smtClean="0"/>
              <a:t>17/09/2025</a:t>
            </a:fld>
            <a:endParaRPr lang="fr-FR"/>
          </a:p>
        </p:txBody>
      </p:sp>
      <p:sp>
        <p:nvSpPr>
          <p:cNvPr id="6" name="Footer Placeholder 5"/>
          <p:cNvSpPr>
            <a:spLocks noGrp="1"/>
          </p:cNvSpPr>
          <p:nvPr>
            <p:ph type="ftr" sz="quarter" idx="11"/>
          </p:nvPr>
        </p:nvSpPr>
        <p:spPr/>
        <p:txBody>
          <a:bodyPr/>
          <a:lstStyle/>
          <a:p>
            <a:endParaRPr lang="fr-F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5B6D1B-94E1-4F22-8044-03F0FE44C46C}" type="slidenum">
              <a:rPr lang="fr-FR" smtClean="0"/>
              <a:t>‹N°›</a:t>
            </a:fld>
            <a:endParaRPr lang="fr-F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993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Cliquez pour modifier les styles du texte du masque</a:t>
            </a:r>
          </a:p>
        </p:txBody>
      </p:sp>
      <p:sp>
        <p:nvSpPr>
          <p:cNvPr id="5" name="Date Placeholder 4"/>
          <p:cNvSpPr>
            <a:spLocks noGrp="1"/>
          </p:cNvSpPr>
          <p:nvPr>
            <p:ph type="dt" sz="half" idx="10"/>
          </p:nvPr>
        </p:nvSpPr>
        <p:spPr/>
        <p:txBody>
          <a:bodyPr/>
          <a:lstStyle/>
          <a:p>
            <a:fld id="{D19B97E8-69A6-4676-88A9-040F6D1155A3}" type="datetimeFigureOut">
              <a:rPr lang="fr-FR" smtClean="0"/>
              <a:t>17/09/2025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29636138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9B97E8-69A6-4676-88A9-040F6D1155A3}" type="datetimeFigureOut">
              <a:rPr lang="fr-FR" smtClean="0"/>
              <a:t>17/09/2025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1690379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9B97E8-69A6-4676-88A9-040F6D1155A3}" type="datetimeFigureOut">
              <a:rPr lang="fr-FR" smtClean="0"/>
              <a:t>17/09/2025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202054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19B97E8-69A6-4676-88A9-040F6D1155A3}" type="datetimeFigureOut">
              <a:rPr lang="fr-FR" smtClean="0"/>
              <a:t>17/09/2025</a:t>
            </a:fld>
            <a:endParaRPr lang="fr-FR"/>
          </a:p>
        </p:txBody>
      </p:sp>
      <p:sp>
        <p:nvSpPr>
          <p:cNvPr id="5" name="Footer Placeholder 4"/>
          <p:cNvSpPr>
            <a:spLocks noGrp="1"/>
          </p:cNvSpPr>
          <p:nvPr>
            <p:ph type="ftr" sz="quarter" idx="11"/>
          </p:nvPr>
        </p:nvSpPr>
        <p:spPr/>
        <p:txBody>
          <a:bodyPr/>
          <a:lstStyle/>
          <a:p>
            <a:endParaRPr lang="fr-F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129728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19B97E8-69A6-4676-88A9-040F6D1155A3}" type="datetimeFigureOut">
              <a:rPr lang="fr-FR" smtClean="0"/>
              <a:t>17/09/2025</a:t>
            </a:fld>
            <a:endParaRPr lang="fr-FR"/>
          </a:p>
        </p:txBody>
      </p:sp>
      <p:sp>
        <p:nvSpPr>
          <p:cNvPr id="5" name="Footer Placeholder 4"/>
          <p:cNvSpPr>
            <a:spLocks noGrp="1"/>
          </p:cNvSpPr>
          <p:nvPr>
            <p:ph type="ftr" sz="quarter" idx="11"/>
          </p:nvPr>
        </p:nvSpPr>
        <p:spPr/>
        <p:txBody>
          <a:bodyPr/>
          <a:lstStyle/>
          <a:p>
            <a:endParaRPr lang="fr-F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2182731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19B97E8-69A6-4676-88A9-040F6D1155A3}" type="datetimeFigureOut">
              <a:rPr lang="fr-FR" smtClean="0"/>
              <a:t>17/09/2025</a:t>
            </a:fld>
            <a:endParaRPr lang="fr-FR"/>
          </a:p>
        </p:txBody>
      </p:sp>
      <p:sp>
        <p:nvSpPr>
          <p:cNvPr id="6" name="Footer Placeholder 5"/>
          <p:cNvSpPr>
            <a:spLocks noGrp="1"/>
          </p:cNvSpPr>
          <p:nvPr>
            <p:ph type="ftr" sz="quarter" idx="11"/>
          </p:nvPr>
        </p:nvSpPr>
        <p:spPr/>
        <p:txBody>
          <a:bodyPr/>
          <a:lstStyle/>
          <a:p>
            <a:endParaRPr lang="fr-F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54671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19B97E8-69A6-4676-88A9-040F6D1155A3}" type="datetimeFigureOut">
              <a:rPr lang="fr-FR" smtClean="0"/>
              <a:t>17/09/2025</a:t>
            </a:fld>
            <a:endParaRPr lang="fr-FR"/>
          </a:p>
        </p:txBody>
      </p:sp>
      <p:sp>
        <p:nvSpPr>
          <p:cNvPr id="8" name="Footer Placeholder 7"/>
          <p:cNvSpPr>
            <a:spLocks noGrp="1"/>
          </p:cNvSpPr>
          <p:nvPr>
            <p:ph type="ftr" sz="quarter" idx="11"/>
          </p:nvPr>
        </p:nvSpPr>
        <p:spPr/>
        <p:txBody>
          <a:bodyPr/>
          <a:lstStyle/>
          <a:p>
            <a:endParaRPr lang="fr-F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3026476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19B97E8-69A6-4676-88A9-040F6D1155A3}" type="datetimeFigureOut">
              <a:rPr lang="fr-FR" smtClean="0"/>
              <a:t>17/09/2025</a:t>
            </a:fld>
            <a:endParaRPr lang="fr-FR"/>
          </a:p>
        </p:txBody>
      </p:sp>
      <p:sp>
        <p:nvSpPr>
          <p:cNvPr id="4" name="Footer Placeholder 3"/>
          <p:cNvSpPr>
            <a:spLocks noGrp="1"/>
          </p:cNvSpPr>
          <p:nvPr>
            <p:ph type="ftr" sz="quarter" idx="11"/>
          </p:nvPr>
        </p:nvSpPr>
        <p:spPr/>
        <p:txBody>
          <a:bodyPr/>
          <a:lstStyle/>
          <a:p>
            <a:endParaRPr lang="fr-F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513903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B97E8-69A6-4676-88A9-040F6D1155A3}" type="datetimeFigureOut">
              <a:rPr lang="fr-FR" smtClean="0"/>
              <a:t>17/09/2025</a:t>
            </a:fld>
            <a:endParaRPr lang="fr-FR"/>
          </a:p>
        </p:txBody>
      </p:sp>
      <p:sp>
        <p:nvSpPr>
          <p:cNvPr id="3" name="Footer Placeholder 2"/>
          <p:cNvSpPr>
            <a:spLocks noGrp="1"/>
          </p:cNvSpPr>
          <p:nvPr>
            <p:ph type="ftr" sz="quarter" idx="11"/>
          </p:nvPr>
        </p:nvSpPr>
        <p:spPr/>
        <p:txBody>
          <a:bodyPr/>
          <a:lstStyle/>
          <a:p>
            <a:endParaRPr lang="fr-F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94044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19B97E8-69A6-4676-88A9-040F6D1155A3}" type="datetimeFigureOut">
              <a:rPr lang="fr-FR" smtClean="0"/>
              <a:t>17/09/2025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403602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19B97E8-69A6-4676-88A9-040F6D1155A3}" type="datetimeFigureOut">
              <a:rPr lang="fr-FR" smtClean="0"/>
              <a:t>17/09/2025</a:t>
            </a:fld>
            <a:endParaRPr lang="fr-FR"/>
          </a:p>
        </p:txBody>
      </p:sp>
      <p:sp>
        <p:nvSpPr>
          <p:cNvPr id="6" name="Footer Placeholder 5"/>
          <p:cNvSpPr>
            <a:spLocks noGrp="1"/>
          </p:cNvSpPr>
          <p:nvPr>
            <p:ph type="ftr" sz="quarter" idx="11"/>
          </p:nvPr>
        </p:nvSpPr>
        <p:spPr/>
        <p:txBody>
          <a:bodyPr/>
          <a:lstStyle/>
          <a:p>
            <a:endParaRPr lang="fr-F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35B6D1B-94E1-4F22-8044-03F0FE44C46C}" type="slidenum">
              <a:rPr lang="fr-FR" smtClean="0"/>
              <a:t>‹N°›</a:t>
            </a:fld>
            <a:endParaRPr lang="fr-FR"/>
          </a:p>
        </p:txBody>
      </p:sp>
    </p:spTree>
    <p:extLst>
      <p:ext uri="{BB962C8B-B14F-4D97-AF65-F5344CB8AC3E}">
        <p14:creationId xmlns:p14="http://schemas.microsoft.com/office/powerpoint/2010/main" val="3956581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19B97E8-69A6-4676-88A9-040F6D1155A3}" type="datetimeFigureOut">
              <a:rPr lang="fr-FR" smtClean="0"/>
              <a:t>17/09/2025</a:t>
            </a:fld>
            <a:endParaRPr lang="fr-F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35B6D1B-94E1-4F22-8044-03F0FE44C46C}" type="slidenum">
              <a:rPr lang="fr-FR" smtClean="0"/>
              <a:t>‹N°›</a:t>
            </a:fld>
            <a:endParaRPr lang="fr-FR"/>
          </a:p>
        </p:txBody>
      </p:sp>
    </p:spTree>
    <p:extLst>
      <p:ext uri="{BB962C8B-B14F-4D97-AF65-F5344CB8AC3E}">
        <p14:creationId xmlns:p14="http://schemas.microsoft.com/office/powerpoint/2010/main" val="421072147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54970-16BC-4498-BFC5-E12764D394B6}"/>
              </a:ext>
            </a:extLst>
          </p:cNvPr>
          <p:cNvSpPr>
            <a:spLocks noGrp="1"/>
          </p:cNvSpPr>
          <p:nvPr>
            <p:ph type="title"/>
          </p:nvPr>
        </p:nvSpPr>
        <p:spPr>
          <a:xfrm>
            <a:off x="2592925" y="624109"/>
            <a:ext cx="8848601" cy="5461645"/>
          </a:xfrm>
        </p:spPr>
        <p:txBody>
          <a:bodyPr>
            <a:normAutofit fontScale="90000"/>
          </a:bodyPr>
          <a:lstStyle/>
          <a:p>
            <a:br>
              <a:rPr lang="fr-FR" u="sng" dirty="0"/>
            </a:br>
            <a:br>
              <a:rPr lang="fr-FR" u="sng" dirty="0"/>
            </a:br>
            <a:br>
              <a:rPr lang="fr-FR" u="sng" dirty="0"/>
            </a:br>
            <a:br>
              <a:rPr lang="fr-FR" u="sng" dirty="0"/>
            </a:br>
            <a:r>
              <a:rPr lang="fr-FR" sz="6000" u="sng" dirty="0"/>
              <a:t>Projet</a:t>
            </a:r>
            <a:r>
              <a:rPr lang="fr-FR" sz="6000" dirty="0"/>
              <a:t>: Gestionnaire d’inventaire</a:t>
            </a:r>
            <a:br>
              <a:rPr lang="fr-FR" sz="4800" dirty="0"/>
            </a:br>
            <a:br>
              <a:rPr lang="fr-FR" sz="4800" dirty="0"/>
            </a:br>
            <a:r>
              <a:rPr lang="fr-FR" sz="1800" b="1" u="sng" dirty="0"/>
              <a:t>Rédigé par</a:t>
            </a:r>
            <a:r>
              <a:rPr lang="fr-FR" sz="1800" u="sng" dirty="0"/>
              <a:t>:</a:t>
            </a:r>
            <a:r>
              <a:rPr lang="fr-FR" sz="1800" dirty="0"/>
              <a:t> Zahra Malini Amine Saleh</a:t>
            </a:r>
            <a:br>
              <a:rPr lang="fr-FR" sz="1800" dirty="0"/>
            </a:br>
            <a:br>
              <a:rPr lang="fr-FR" sz="1800" dirty="0"/>
            </a:br>
            <a:br>
              <a:rPr lang="fr-FR" sz="1800" dirty="0"/>
            </a:br>
            <a:br>
              <a:rPr lang="fr-FR" sz="1800" dirty="0"/>
            </a:br>
            <a:br>
              <a:rPr lang="fr-FR" sz="1800" dirty="0"/>
            </a:br>
            <a:r>
              <a:rPr lang="fr-FR" sz="1800" dirty="0"/>
              <a:t>										</a:t>
            </a:r>
            <a:r>
              <a:rPr lang="fr-FR" sz="1800" b="1" u="sng" dirty="0"/>
              <a:t>Formateur</a:t>
            </a:r>
            <a:r>
              <a:rPr lang="fr-FR" sz="1800" u="sng" dirty="0"/>
              <a:t>:</a:t>
            </a:r>
            <a:r>
              <a:rPr lang="fr-FR" sz="1800" dirty="0"/>
              <a:t> Nousradine Chérif</a:t>
            </a:r>
            <a:endParaRPr lang="fr-FR" sz="1800" u="sng" dirty="0"/>
          </a:p>
        </p:txBody>
      </p:sp>
    </p:spTree>
    <p:extLst>
      <p:ext uri="{BB962C8B-B14F-4D97-AF65-F5344CB8AC3E}">
        <p14:creationId xmlns:p14="http://schemas.microsoft.com/office/powerpoint/2010/main" val="388488972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E41984-0D13-AEBF-2981-17E8250AD47B}"/>
              </a:ext>
            </a:extLst>
          </p:cNvPr>
          <p:cNvSpPr>
            <a:spLocks noGrp="1"/>
          </p:cNvSpPr>
          <p:nvPr>
            <p:ph type="title"/>
          </p:nvPr>
        </p:nvSpPr>
        <p:spPr/>
        <p:txBody>
          <a:bodyPr/>
          <a:lstStyle/>
          <a:p>
            <a:r>
              <a:rPr lang="fr-FR" dirty="0"/>
              <a:t>Plan de présentation</a:t>
            </a:r>
          </a:p>
        </p:txBody>
      </p:sp>
      <p:sp>
        <p:nvSpPr>
          <p:cNvPr id="3" name="Espace réservé du contenu 2">
            <a:extLst>
              <a:ext uri="{FF2B5EF4-FFF2-40B4-BE49-F238E27FC236}">
                <a16:creationId xmlns:a16="http://schemas.microsoft.com/office/drawing/2014/main" id="{817601B3-6AF0-D4B3-EADA-286BCE5478FF}"/>
              </a:ext>
            </a:extLst>
          </p:cNvPr>
          <p:cNvSpPr>
            <a:spLocks noGrp="1"/>
          </p:cNvSpPr>
          <p:nvPr>
            <p:ph idx="1"/>
          </p:nvPr>
        </p:nvSpPr>
        <p:spPr/>
        <p:txBody>
          <a:bodyPr/>
          <a:lstStyle/>
          <a:p>
            <a:pPr marL="0" indent="0">
              <a:buNone/>
            </a:pPr>
            <a:r>
              <a:rPr lang="fr-FR" dirty="0"/>
              <a:t>Introduction </a:t>
            </a:r>
          </a:p>
          <a:p>
            <a:pPr marL="571500" indent="-571500">
              <a:buAutoNum type="romanUcPeriod"/>
            </a:pPr>
            <a:r>
              <a:rPr lang="fr-FR" dirty="0"/>
              <a:t>Contexte et enjeux</a:t>
            </a:r>
          </a:p>
          <a:p>
            <a:pPr marL="571500" indent="-571500">
              <a:buAutoNum type="romanUcPeriod"/>
            </a:pPr>
            <a:r>
              <a:rPr lang="fr-FR" dirty="0"/>
              <a:t>Analyse et conception</a:t>
            </a:r>
          </a:p>
          <a:p>
            <a:pPr marL="571500" indent="-571500">
              <a:buAutoNum type="romanUcPeriod"/>
            </a:pPr>
            <a:r>
              <a:rPr lang="fr-FR" dirty="0"/>
              <a:t>Implémentations</a:t>
            </a:r>
          </a:p>
          <a:p>
            <a:pPr marL="571500" indent="-571500">
              <a:buAutoNum type="romanUcPeriod"/>
            </a:pPr>
            <a:r>
              <a:rPr lang="fr-FR" dirty="0"/>
              <a:t>Tester le code</a:t>
            </a:r>
          </a:p>
          <a:p>
            <a:pPr marL="571500" indent="-571500">
              <a:buAutoNum type="romanUcPeriod"/>
            </a:pPr>
            <a:r>
              <a:rPr lang="fr-FR" dirty="0"/>
              <a:t>Résultat et évaluation</a:t>
            </a:r>
          </a:p>
          <a:p>
            <a:pPr marL="0" indent="0">
              <a:buNone/>
            </a:pPr>
            <a:r>
              <a:rPr lang="fr-FR" dirty="0"/>
              <a:t>Conclusion</a:t>
            </a:r>
          </a:p>
        </p:txBody>
      </p:sp>
    </p:spTree>
    <p:extLst>
      <p:ext uri="{BB962C8B-B14F-4D97-AF65-F5344CB8AC3E}">
        <p14:creationId xmlns:p14="http://schemas.microsoft.com/office/powerpoint/2010/main" val="29785844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7B690B-F9F3-77FC-A087-E3C3AEB3B3D7}"/>
              </a:ext>
            </a:extLst>
          </p:cNvPr>
          <p:cNvSpPr>
            <a:spLocks noGrp="1"/>
          </p:cNvSpPr>
          <p:nvPr>
            <p:ph type="title"/>
          </p:nvPr>
        </p:nvSpPr>
        <p:spPr/>
        <p:txBody>
          <a:bodyPr/>
          <a:lstStyle/>
          <a:p>
            <a:r>
              <a:rPr lang="fr-FR" dirty="0"/>
              <a:t>Introduction </a:t>
            </a:r>
          </a:p>
        </p:txBody>
      </p:sp>
      <p:sp>
        <p:nvSpPr>
          <p:cNvPr id="3" name="Espace réservé du contenu 2">
            <a:extLst>
              <a:ext uri="{FF2B5EF4-FFF2-40B4-BE49-F238E27FC236}">
                <a16:creationId xmlns:a16="http://schemas.microsoft.com/office/drawing/2014/main" id="{DB335056-9B11-063B-07F5-B4A873687396}"/>
              </a:ext>
            </a:extLst>
          </p:cNvPr>
          <p:cNvSpPr>
            <a:spLocks noGrp="1"/>
          </p:cNvSpPr>
          <p:nvPr>
            <p:ph idx="1"/>
          </p:nvPr>
        </p:nvSpPr>
        <p:spPr/>
        <p:txBody>
          <a:bodyPr>
            <a:normAutofit/>
          </a:bodyPr>
          <a:lstStyle/>
          <a:p>
            <a:r>
              <a:rPr lang="fr-FR" sz="1800" dirty="0"/>
              <a:t>Le projet gestionnaire d’inventaire est un projet qui consiste en la conception, la gestion des produits, de ses catégories et de ses fournisseurs avec des fonctionnalités de suivi et d’analyse de stocks. </a:t>
            </a:r>
          </a:p>
          <a:p>
            <a:r>
              <a:rPr lang="fr-FR" sz="1800" dirty="0"/>
              <a:t>L’objectif est d’avoir un système simple et efficace pour organiser les stocks, réduire les erreurs humaines et aider à la prise de décision grâce à des rapports automatiques.</a:t>
            </a:r>
          </a:p>
        </p:txBody>
      </p:sp>
    </p:spTree>
    <p:extLst>
      <p:ext uri="{BB962C8B-B14F-4D97-AF65-F5344CB8AC3E}">
        <p14:creationId xmlns:p14="http://schemas.microsoft.com/office/powerpoint/2010/main" val="393770645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116EF2-9D9D-F766-9163-3E6AA2C3C751}"/>
              </a:ext>
            </a:extLst>
          </p:cNvPr>
          <p:cNvSpPr>
            <a:spLocks noGrp="1"/>
          </p:cNvSpPr>
          <p:nvPr>
            <p:ph type="title"/>
          </p:nvPr>
        </p:nvSpPr>
        <p:spPr/>
        <p:txBody>
          <a:bodyPr/>
          <a:lstStyle/>
          <a:p>
            <a:r>
              <a:rPr lang="fr-FR" dirty="0"/>
              <a:t>I.   Contexte et enjeux</a:t>
            </a:r>
          </a:p>
        </p:txBody>
      </p:sp>
      <p:sp>
        <p:nvSpPr>
          <p:cNvPr id="3" name="Espace réservé du contenu 2">
            <a:extLst>
              <a:ext uri="{FF2B5EF4-FFF2-40B4-BE49-F238E27FC236}">
                <a16:creationId xmlns:a16="http://schemas.microsoft.com/office/drawing/2014/main" id="{62A586EB-7321-73BC-FB01-A4BC6414783D}"/>
              </a:ext>
            </a:extLst>
          </p:cNvPr>
          <p:cNvSpPr>
            <a:spLocks noGrp="1"/>
          </p:cNvSpPr>
          <p:nvPr>
            <p:ph idx="1"/>
          </p:nvPr>
        </p:nvSpPr>
        <p:spPr/>
        <p:txBody>
          <a:bodyPr>
            <a:normAutofit/>
          </a:bodyPr>
          <a:lstStyle/>
          <a:p>
            <a:r>
              <a:rPr lang="fr-FR" sz="1800" dirty="0"/>
              <a:t>Pourquoi ce projet?</a:t>
            </a:r>
          </a:p>
          <a:p>
            <a:pPr marL="0" indent="0">
              <a:buNone/>
            </a:pPr>
            <a:r>
              <a:rPr lang="fr-FR" sz="1800" dirty="0"/>
              <a:t>Dans beaucoup d’organisations, la gestion des stocks se fait encore manuellement, ce qui entraine des pertes de temps et des erreurs.</a:t>
            </a:r>
          </a:p>
          <a:p>
            <a:pPr marL="0" indent="0">
              <a:buNone/>
            </a:pPr>
            <a:r>
              <a:rPr lang="fr-FR" sz="1800" dirty="0"/>
              <a:t>	Ce projet apporte une solution automatisée et fiable.</a:t>
            </a:r>
          </a:p>
          <a:p>
            <a:pPr marL="0" indent="0">
              <a:buNone/>
            </a:pPr>
            <a:endParaRPr lang="fr-FR" sz="1800" dirty="0"/>
          </a:p>
          <a:p>
            <a:r>
              <a:rPr lang="fr-FR" dirty="0"/>
              <a:t>Mon projet vise à apporter une solution simple et automatisée à ce problème.</a:t>
            </a:r>
            <a:br>
              <a:rPr lang="fr-FR" dirty="0"/>
            </a:br>
            <a:r>
              <a:rPr lang="fr-FR" dirty="0"/>
              <a:t>Les enjeux sont clairs : fiabiliser les informations sur les produits et les fournisseurs, gagner du temps dans la gestion quotidienne et fournir des rapports précis pour aider à la prise de décision</a:t>
            </a:r>
            <a:r>
              <a:rPr lang="fr-FR" sz="1800" dirty="0"/>
              <a:t>.</a:t>
            </a:r>
          </a:p>
        </p:txBody>
      </p:sp>
    </p:spTree>
    <p:extLst>
      <p:ext uri="{BB962C8B-B14F-4D97-AF65-F5344CB8AC3E}">
        <p14:creationId xmlns:p14="http://schemas.microsoft.com/office/powerpoint/2010/main" val="1263108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640F01-4C3E-B715-42E8-58944C445154}"/>
              </a:ext>
            </a:extLst>
          </p:cNvPr>
          <p:cNvSpPr>
            <a:spLocks noGrp="1"/>
          </p:cNvSpPr>
          <p:nvPr>
            <p:ph type="title"/>
          </p:nvPr>
        </p:nvSpPr>
        <p:spPr/>
        <p:txBody>
          <a:bodyPr/>
          <a:lstStyle/>
          <a:p>
            <a:r>
              <a:rPr lang="fr-FR" dirty="0"/>
              <a:t>II.   Analyse et conception</a:t>
            </a:r>
          </a:p>
        </p:txBody>
      </p:sp>
      <p:sp>
        <p:nvSpPr>
          <p:cNvPr id="3" name="Espace réservé du contenu 2">
            <a:extLst>
              <a:ext uri="{FF2B5EF4-FFF2-40B4-BE49-F238E27FC236}">
                <a16:creationId xmlns:a16="http://schemas.microsoft.com/office/drawing/2014/main" id="{55ABA49C-D7EF-E0C4-1B89-D2F2AC9712C5}"/>
              </a:ext>
            </a:extLst>
          </p:cNvPr>
          <p:cNvSpPr>
            <a:spLocks noGrp="1"/>
          </p:cNvSpPr>
          <p:nvPr>
            <p:ph idx="1"/>
          </p:nvPr>
        </p:nvSpPr>
        <p:spPr/>
        <p:txBody>
          <a:bodyPr>
            <a:normAutofit fontScale="92500" lnSpcReduction="10000"/>
          </a:bodyPr>
          <a:lstStyle/>
          <a:p>
            <a:r>
              <a:rPr lang="fr-FR" sz="1800" dirty="0"/>
              <a:t>Besoins fonctionnels:</a:t>
            </a:r>
          </a:p>
          <a:p>
            <a:r>
              <a:rPr lang="fr-FR" sz="1800" dirty="0"/>
              <a:t>Gestion des produits, catégories et fournisseurs( ajouter,  modifier ,lister, supprimer)</a:t>
            </a:r>
          </a:p>
          <a:p>
            <a:r>
              <a:rPr lang="fr-FR" sz="1800" dirty="0"/>
              <a:t>Rapports et analyse </a:t>
            </a:r>
          </a:p>
          <a:p>
            <a:r>
              <a:rPr lang="fr-FR" sz="1800" dirty="0"/>
              <a:t>Export des données CSV/JSON</a:t>
            </a:r>
          </a:p>
          <a:p>
            <a:r>
              <a:rPr lang="fr-FR" sz="1800" dirty="0"/>
              <a:t>Architecture logicielle</a:t>
            </a:r>
          </a:p>
          <a:p>
            <a:pPr marL="0" indent="0">
              <a:buNone/>
            </a:pPr>
            <a:r>
              <a:rPr lang="fr-FR" sz="1800" dirty="0"/>
              <a:t>L’architecture est modulaire: chaque fonctionnalité est séparée dans des classes et des modules distincts pour plus de clarté et d’évolution.</a:t>
            </a:r>
          </a:p>
          <a:p>
            <a:r>
              <a:rPr lang="fr-FR" sz="1800" dirty="0"/>
              <a:t>Technologies:</a:t>
            </a:r>
          </a:p>
          <a:p>
            <a:pPr marL="0" indent="0">
              <a:buNone/>
            </a:pPr>
            <a:r>
              <a:rPr lang="fr-FR" sz="1800" dirty="0"/>
              <a:t>Python pour le développement, Git/GitHub pour le versionnement du code et Visual Studio Code comme environnement de travail.   </a:t>
            </a:r>
          </a:p>
        </p:txBody>
      </p:sp>
    </p:spTree>
    <p:extLst>
      <p:ext uri="{BB962C8B-B14F-4D97-AF65-F5344CB8AC3E}">
        <p14:creationId xmlns:p14="http://schemas.microsoft.com/office/powerpoint/2010/main" val="238212105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E2F160-7D1D-40ED-B2E5-0D799692BCE6}"/>
              </a:ext>
            </a:extLst>
          </p:cNvPr>
          <p:cNvSpPr>
            <a:spLocks noGrp="1"/>
          </p:cNvSpPr>
          <p:nvPr>
            <p:ph type="title"/>
          </p:nvPr>
        </p:nvSpPr>
        <p:spPr/>
        <p:txBody>
          <a:bodyPr/>
          <a:lstStyle/>
          <a:p>
            <a:r>
              <a:rPr lang="fr-FR" dirty="0"/>
              <a:t>III.   Implémentation </a:t>
            </a:r>
          </a:p>
        </p:txBody>
      </p:sp>
      <p:sp>
        <p:nvSpPr>
          <p:cNvPr id="3" name="Espace réservé du contenu 2">
            <a:extLst>
              <a:ext uri="{FF2B5EF4-FFF2-40B4-BE49-F238E27FC236}">
                <a16:creationId xmlns:a16="http://schemas.microsoft.com/office/drawing/2014/main" id="{5D211F88-9AEA-DD16-A495-3C9F306951F8}"/>
              </a:ext>
            </a:extLst>
          </p:cNvPr>
          <p:cNvSpPr>
            <a:spLocks noGrp="1"/>
          </p:cNvSpPr>
          <p:nvPr>
            <p:ph idx="1"/>
          </p:nvPr>
        </p:nvSpPr>
        <p:spPr/>
        <p:txBody>
          <a:bodyPr>
            <a:normAutofit fontScale="77500" lnSpcReduction="20000"/>
          </a:bodyPr>
          <a:lstStyle/>
          <a:p>
            <a:r>
              <a:rPr lang="fr-FR" dirty="0"/>
              <a:t>Structure du projet:</a:t>
            </a:r>
          </a:p>
          <a:p>
            <a:pPr marL="0" indent="0">
              <a:buNone/>
            </a:pPr>
            <a:r>
              <a:rPr lang="fr-FR" dirty="0"/>
              <a:t>Le projet contient plusieurs modules: gestion des produits, catégories, fournisseurs et les outils de stock.</a:t>
            </a:r>
          </a:p>
          <a:p>
            <a:r>
              <a:rPr lang="fr-FR" dirty="0"/>
              <a:t>Fonctionnalités clés:</a:t>
            </a:r>
          </a:p>
          <a:p>
            <a:pPr>
              <a:buFont typeface="Wingdings" panose="05000000000000000000" pitchFamily="2" charset="2"/>
              <a:buChar char="v"/>
            </a:pPr>
            <a:r>
              <a:rPr lang="fr-FR" dirty="0"/>
              <a:t>CRUD sur produits, catégories et fournisseurs</a:t>
            </a:r>
          </a:p>
          <a:p>
            <a:pPr>
              <a:buFont typeface="Wingdings" panose="05000000000000000000" pitchFamily="2" charset="2"/>
              <a:buChar char="v"/>
            </a:pPr>
            <a:r>
              <a:rPr lang="fr-FR" dirty="0"/>
              <a:t>Historique des mouvements de stocks</a:t>
            </a:r>
          </a:p>
          <a:p>
            <a:pPr>
              <a:buFont typeface="Wingdings" panose="05000000000000000000" pitchFamily="2" charset="2"/>
              <a:buChar char="v"/>
            </a:pPr>
            <a:r>
              <a:rPr lang="fr-FR" dirty="0"/>
              <a:t>Calcul du stock valorisé</a:t>
            </a:r>
          </a:p>
          <a:p>
            <a:pPr marL="0" indent="0">
              <a:buNone/>
            </a:pPr>
            <a:endParaRPr lang="fr-FR" dirty="0"/>
          </a:p>
          <a:p>
            <a:pPr marL="0" indent="0">
              <a:buNone/>
            </a:pPr>
            <a:endParaRPr lang="fr-FR" dirty="0"/>
          </a:p>
          <a:p>
            <a:pPr marL="0" indent="0">
              <a:buNone/>
            </a:pPr>
            <a:endParaRPr lang="fr-FR" dirty="0"/>
          </a:p>
          <a:p>
            <a:r>
              <a:rPr lang="fr-FR" dirty="0"/>
              <a:t>Défis Techniques rencontrés</a:t>
            </a:r>
          </a:p>
          <a:p>
            <a:pPr marL="0" indent="0">
              <a:buNone/>
            </a:pPr>
            <a:r>
              <a:rPr lang="fr-FR" dirty="0"/>
              <a:t>Des difficultés pour gérer les identifiants uniques, le formatage de dates et la structure JSON. La résolution était faite ave l’utilisation du  UUID, des modules Python et une organisation stricte des données.</a:t>
            </a:r>
          </a:p>
          <a:p>
            <a:pPr marL="0" indent="0">
              <a:buNone/>
            </a:pPr>
            <a:endParaRPr lang="fr-FR" dirty="0"/>
          </a:p>
        </p:txBody>
      </p:sp>
    </p:spTree>
    <p:extLst>
      <p:ext uri="{BB962C8B-B14F-4D97-AF65-F5344CB8AC3E}">
        <p14:creationId xmlns:p14="http://schemas.microsoft.com/office/powerpoint/2010/main" val="342557752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7F2881-11AD-9253-395A-00BF2DEE63C3}"/>
              </a:ext>
            </a:extLst>
          </p:cNvPr>
          <p:cNvSpPr>
            <a:spLocks noGrp="1"/>
          </p:cNvSpPr>
          <p:nvPr>
            <p:ph type="title"/>
          </p:nvPr>
        </p:nvSpPr>
        <p:spPr/>
        <p:txBody>
          <a:bodyPr/>
          <a:lstStyle/>
          <a:p>
            <a:r>
              <a:rPr lang="fr-FR" dirty="0"/>
              <a:t>IV. Tester le code</a:t>
            </a:r>
          </a:p>
        </p:txBody>
      </p:sp>
      <p:sp>
        <p:nvSpPr>
          <p:cNvPr id="3" name="Espace réservé du contenu 2">
            <a:extLst>
              <a:ext uri="{FF2B5EF4-FFF2-40B4-BE49-F238E27FC236}">
                <a16:creationId xmlns:a16="http://schemas.microsoft.com/office/drawing/2014/main" id="{C4DB4274-C48E-0E2E-E576-981817D26F5D}"/>
              </a:ext>
            </a:extLst>
          </p:cNvPr>
          <p:cNvSpPr>
            <a:spLocks noGrp="1"/>
          </p:cNvSpPr>
          <p:nvPr>
            <p:ph idx="1"/>
          </p:nvPr>
        </p:nvSpPr>
        <p:spPr/>
        <p:txBody>
          <a:bodyPr/>
          <a:lstStyle/>
          <a:p>
            <a:r>
              <a:rPr lang="fr-FR" dirty="0"/>
              <a:t>Le programme sera testé dans le VS Code.</a:t>
            </a:r>
          </a:p>
        </p:txBody>
      </p:sp>
    </p:spTree>
    <p:extLst>
      <p:ext uri="{BB962C8B-B14F-4D97-AF65-F5344CB8AC3E}">
        <p14:creationId xmlns:p14="http://schemas.microsoft.com/office/powerpoint/2010/main" val="269823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EBD18F-F179-925A-1BAC-889CEE1C0BDF}"/>
              </a:ext>
            </a:extLst>
          </p:cNvPr>
          <p:cNvSpPr>
            <a:spLocks noGrp="1"/>
          </p:cNvSpPr>
          <p:nvPr>
            <p:ph type="title"/>
          </p:nvPr>
        </p:nvSpPr>
        <p:spPr/>
        <p:txBody>
          <a:bodyPr/>
          <a:lstStyle/>
          <a:p>
            <a:r>
              <a:rPr lang="fr-FR" dirty="0"/>
              <a:t>IV.   Résultat et évaluation </a:t>
            </a:r>
          </a:p>
        </p:txBody>
      </p:sp>
      <p:sp>
        <p:nvSpPr>
          <p:cNvPr id="3" name="Espace réservé du contenu 2">
            <a:extLst>
              <a:ext uri="{FF2B5EF4-FFF2-40B4-BE49-F238E27FC236}">
                <a16:creationId xmlns:a16="http://schemas.microsoft.com/office/drawing/2014/main" id="{3F652B7C-AD8A-E1C4-9299-036B534E0E3D}"/>
              </a:ext>
            </a:extLst>
          </p:cNvPr>
          <p:cNvSpPr>
            <a:spLocks noGrp="1"/>
          </p:cNvSpPr>
          <p:nvPr>
            <p:ph idx="1"/>
          </p:nvPr>
        </p:nvSpPr>
        <p:spPr/>
        <p:txBody>
          <a:bodyPr>
            <a:normAutofit/>
          </a:bodyPr>
          <a:lstStyle/>
          <a:p>
            <a:r>
              <a:rPr lang="fr-FR" sz="1800" dirty="0"/>
              <a:t>Bilan des fonctionnalités</a:t>
            </a:r>
          </a:p>
          <a:p>
            <a:pPr marL="0" indent="0">
              <a:buNone/>
            </a:pPr>
            <a:r>
              <a:rPr lang="fr-FR" sz="1800" dirty="0"/>
              <a:t>Le système est opérationnel: gestion complète de l’inventaire, génération de rapports, export CSV/JSON.</a:t>
            </a:r>
          </a:p>
          <a:p>
            <a:r>
              <a:rPr lang="fr-FR" sz="1800" dirty="0"/>
              <a:t>Feedback et utilisateurs: Les tests utilisateurs ont montré que l’interface console est simple et efficace.</a:t>
            </a:r>
          </a:p>
        </p:txBody>
      </p:sp>
    </p:spTree>
    <p:extLst>
      <p:ext uri="{BB962C8B-B14F-4D97-AF65-F5344CB8AC3E}">
        <p14:creationId xmlns:p14="http://schemas.microsoft.com/office/powerpoint/2010/main" val="381826847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757141-A691-2E82-9298-1451DCADDC0B}"/>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C54E5E5D-797E-58AE-13A3-B5E7EE8A4D70}"/>
              </a:ext>
            </a:extLst>
          </p:cNvPr>
          <p:cNvSpPr>
            <a:spLocks noGrp="1"/>
          </p:cNvSpPr>
          <p:nvPr>
            <p:ph idx="1"/>
          </p:nvPr>
        </p:nvSpPr>
        <p:spPr/>
        <p:txBody>
          <a:bodyPr>
            <a:normAutofit/>
          </a:bodyPr>
          <a:lstStyle/>
          <a:p>
            <a:pPr marL="0" indent="0">
              <a:buNone/>
            </a:pPr>
            <a:endParaRPr lang="fr-FR" sz="1800" dirty="0"/>
          </a:p>
          <a:p>
            <a:r>
              <a:rPr lang="fr-FR" sz="1800" dirty="0"/>
              <a:t>Les objectifs initiaux de ce projet: développer un gestionnaire d’inventaire complet et automatisé.</a:t>
            </a:r>
          </a:p>
          <a:p>
            <a:r>
              <a:rPr lang="fr-FR" sz="1800" dirty="0"/>
              <a:t>Ce projet permet de renforcé ces compétences en Python, gestion des projets, Git/Github et documentation technique.</a:t>
            </a:r>
          </a:p>
          <a:p>
            <a:r>
              <a:rPr lang="fr-FR" sz="1800" dirty="0"/>
              <a:t>Des améliorations pour ce projet sont possible: développer une interface graphique, migrer vers une base de données SQL et ajouter un tableau bord Web.</a:t>
            </a:r>
          </a:p>
          <a:p>
            <a:r>
              <a:rPr lang="fr-FR" sz="1800" dirty="0"/>
              <a:t>Ce projet peut servir dans des petites entreprises pour gérer leurs stocks ou comme base d’apprentissage pour d’autres développeurs.</a:t>
            </a:r>
          </a:p>
        </p:txBody>
      </p:sp>
    </p:spTree>
    <p:extLst>
      <p:ext uri="{BB962C8B-B14F-4D97-AF65-F5344CB8AC3E}">
        <p14:creationId xmlns:p14="http://schemas.microsoft.com/office/powerpoint/2010/main" val="60261140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74</TotalTime>
  <Words>520</Words>
  <Application>Microsoft Office PowerPoint</Application>
  <PresentationFormat>Grand écran</PresentationFormat>
  <Paragraphs>51</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Century Gothic</vt:lpstr>
      <vt:lpstr>Wingdings</vt:lpstr>
      <vt:lpstr>Wingdings 3</vt:lpstr>
      <vt:lpstr>Brin</vt:lpstr>
      <vt:lpstr>    Projet: Gestionnaire d’inventaire  Rédigé par: Zahra Malini Amine Saleh               Formateur: Nousradine Chérif</vt:lpstr>
      <vt:lpstr>Plan de présentation</vt:lpstr>
      <vt:lpstr>Introduction </vt:lpstr>
      <vt:lpstr>I.   Contexte et enjeux</vt:lpstr>
      <vt:lpstr>II.   Analyse et conception</vt:lpstr>
      <vt:lpstr>III.   Implémentation </vt:lpstr>
      <vt:lpstr>IV. Tester le code</vt:lpstr>
      <vt:lpstr>IV.   Résultat et évaluation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zara malini</dc:creator>
  <cp:lastModifiedBy>zara malini</cp:lastModifiedBy>
  <cp:revision>4</cp:revision>
  <dcterms:created xsi:type="dcterms:W3CDTF">2025-09-17T18:40:39Z</dcterms:created>
  <dcterms:modified xsi:type="dcterms:W3CDTF">2025-09-17T20:02:13Z</dcterms:modified>
</cp:coreProperties>
</file>