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59" r:id="rId3"/>
    <p:sldId id="261" r:id="rId4"/>
    <p:sldId id="263" r:id="rId5"/>
    <p:sldId id="264" r:id="rId6"/>
    <p:sldId id="265" r:id="rId7"/>
    <p:sldId id="266" r:id="rId8"/>
    <p:sldId id="267" r:id="rId9"/>
    <p:sldId id="268" r:id="rId10"/>
    <p:sldId id="269" r:id="rId11"/>
    <p:sldId id="270" r:id="rId12"/>
    <p:sldId id="271" r:id="rId13"/>
    <p:sldId id="272" r:id="rId14"/>
    <p:sldId id="273" r:id="rId15"/>
    <p:sldId id="27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89"/>
    <a:srgbClr val="F13AB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AAC7-9F36-34D6-E838-75B71EA7CAFC}"/>
              </a:ext>
            </a:extLst>
          </p:cNvPr>
          <p:cNvSpPr>
            <a:spLocks noGrp="1"/>
          </p:cNvSpPr>
          <p:nvPr>
            <p:ph type="ctrTitle"/>
          </p:nvPr>
        </p:nvSpPr>
        <p:spPr/>
        <p:txBody>
          <a:bodyPr>
            <a:normAutofit/>
          </a:bodyPr>
          <a:lstStyle/>
          <a:p>
            <a:br>
              <a:rPr lang="en-IN" dirty="0">
                <a:latin typeface="Segoe UI Variable Text Semibold" pitchFamily="2" charset="0"/>
              </a:rPr>
            </a:br>
            <a:endParaRPr lang="en-IN" dirty="0"/>
          </a:p>
        </p:txBody>
      </p:sp>
      <p:sp>
        <p:nvSpPr>
          <p:cNvPr id="7" name="Subtitle 6">
            <a:extLst>
              <a:ext uri="{FF2B5EF4-FFF2-40B4-BE49-F238E27FC236}">
                <a16:creationId xmlns:a16="http://schemas.microsoft.com/office/drawing/2014/main" id="{09826DC2-97D0-C8B6-4B14-D216F78C88D4}"/>
              </a:ext>
            </a:extLst>
          </p:cNvPr>
          <p:cNvSpPr>
            <a:spLocks noGrp="1"/>
          </p:cNvSpPr>
          <p:nvPr>
            <p:ph type="subTitle" idx="1"/>
          </p:nvPr>
        </p:nvSpPr>
        <p:spPr>
          <a:xfrm>
            <a:off x="685799" y="2949677"/>
            <a:ext cx="7897761" cy="3244646"/>
          </a:xfrm>
        </p:spPr>
        <p:txBody>
          <a:bodyPr>
            <a:normAutofit fontScale="47500" lnSpcReduction="20000"/>
          </a:bodyPr>
          <a:lstStyle/>
          <a:p>
            <a:endParaRPr lang="en-US" b="1" dirty="0">
              <a:solidFill>
                <a:schemeClr val="tx1"/>
              </a:solidFill>
              <a:latin typeface="Segoe UI Variable Text Semibold" pitchFamily="2" charset="0"/>
              <a:cs typeface="Segoe UI Semibold" panose="020B0702040204020203" pitchFamily="34" charset="0"/>
            </a:endParaRPr>
          </a:p>
          <a:p>
            <a:endParaRPr lang="en-US" sz="4700" b="1" dirty="0">
              <a:solidFill>
                <a:schemeClr val="tx1"/>
              </a:solidFill>
              <a:latin typeface="Segoe UI Variable Text Semibold" pitchFamily="2" charset="0"/>
              <a:cs typeface="Segoe UI Semibold" panose="020B0702040204020203" pitchFamily="34" charset="0"/>
            </a:endParaRPr>
          </a:p>
          <a:p>
            <a:r>
              <a:rPr lang="en-US" sz="5800" b="1" dirty="0">
                <a:solidFill>
                  <a:schemeClr val="tx1"/>
                </a:solidFill>
                <a:latin typeface="Segoe UI Variable Text Semibold" pitchFamily="2" charset="0"/>
                <a:cs typeface="Segoe UI Semibold" panose="020B0702040204020203" pitchFamily="34" charset="0"/>
              </a:rPr>
              <a:t>Case Study Analysis of Myntra Apparel</a:t>
            </a: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endParaRPr lang="en-US" sz="1700" b="1" dirty="0">
              <a:solidFill>
                <a:schemeClr val="tx1"/>
              </a:solidFill>
              <a:latin typeface="Segoe UI Variable Text Semibold" pitchFamily="2" charset="0"/>
              <a:cs typeface="Segoe UI Semibold" panose="020B0702040204020203" pitchFamily="34" charset="0"/>
            </a:endParaRPr>
          </a:p>
          <a:p>
            <a:r>
              <a:rPr lang="en-US" sz="2900" b="1" dirty="0">
                <a:solidFill>
                  <a:schemeClr val="tx1"/>
                </a:solidFill>
                <a:latin typeface="Segoe UI Variable Text Semibold" pitchFamily="2" charset="0"/>
                <a:cs typeface="Segoe UI Semibold" panose="020B0702040204020203" pitchFamily="34" charset="0"/>
              </a:rPr>
              <a:t>Presented by </a:t>
            </a:r>
          </a:p>
          <a:p>
            <a:r>
              <a:rPr lang="en-US" sz="2900" b="1" dirty="0">
                <a:solidFill>
                  <a:schemeClr val="tx1"/>
                </a:solidFill>
                <a:latin typeface="Segoe UI Variable Text Semibold" pitchFamily="2" charset="0"/>
                <a:cs typeface="Segoe UI Semibold" panose="020B0702040204020203" pitchFamily="34" charset="0"/>
              </a:rPr>
              <a:t>Malini Roy Choudhury</a:t>
            </a:r>
          </a:p>
          <a:p>
            <a:r>
              <a:rPr lang="en-US" sz="2900" b="1" dirty="0">
                <a:solidFill>
                  <a:schemeClr val="tx1"/>
                </a:solidFill>
                <a:latin typeface="Segoe UI Variable Text Semibold" pitchFamily="2" charset="0"/>
                <a:cs typeface="Segoe UI Semibold" panose="020B0702040204020203" pitchFamily="34" charset="0"/>
              </a:rPr>
              <a:t>Freelance Analyst | Data Enthusiast</a:t>
            </a:r>
            <a:endParaRPr lang="en-IN" sz="2900" b="1" dirty="0">
              <a:solidFill>
                <a:schemeClr val="tx1"/>
              </a:solidFill>
            </a:endParaRPr>
          </a:p>
        </p:txBody>
      </p:sp>
      <p:pic>
        <p:nvPicPr>
          <p:cNvPr id="9" name="Picture 8">
            <a:extLst>
              <a:ext uri="{FF2B5EF4-FFF2-40B4-BE49-F238E27FC236}">
                <a16:creationId xmlns:a16="http://schemas.microsoft.com/office/drawing/2014/main" id="{ECB422BA-F33B-B050-16D6-FAA432920F7A}"/>
              </a:ext>
            </a:extLst>
          </p:cNvPr>
          <p:cNvPicPr>
            <a:picLocks noChangeAspect="1"/>
          </p:cNvPicPr>
          <p:nvPr/>
        </p:nvPicPr>
        <p:blipFill>
          <a:blip r:embed="rId3"/>
          <a:stretch>
            <a:fillRect/>
          </a:stretch>
        </p:blipFill>
        <p:spPr>
          <a:xfrm>
            <a:off x="1371600" y="455869"/>
            <a:ext cx="6143523" cy="3028950"/>
          </a:xfrm>
          <a:prstGeom prst="rect">
            <a:avLst/>
          </a:prstGeom>
          <a:solidFill>
            <a:srgbClr val="FF2F89"/>
          </a:solidFill>
        </p:spPr>
      </p:pic>
    </p:spTree>
    <p:extLst>
      <p:ext uri="{BB962C8B-B14F-4D97-AF65-F5344CB8AC3E}">
        <p14:creationId xmlns:p14="http://schemas.microsoft.com/office/powerpoint/2010/main" val="401772214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EE04-4844-DB79-C1E6-1F1A37A2D24E}"/>
              </a:ext>
            </a:extLst>
          </p:cNvPr>
          <p:cNvSpPr>
            <a:spLocks noGrp="1"/>
          </p:cNvSpPr>
          <p:nvPr>
            <p:ph type="title"/>
          </p:nvPr>
        </p:nvSpPr>
        <p:spPr/>
        <p:txBody>
          <a:bodyPr>
            <a:normAutofit/>
          </a:bodyPr>
          <a:lstStyle/>
          <a:p>
            <a:r>
              <a:rPr lang="en-US" dirty="0">
                <a:solidFill>
                  <a:schemeClr val="bg1"/>
                </a:solidFill>
                <a:latin typeface="Segoe UI Variable Text Semibold" pitchFamily="2" charset="0"/>
              </a:rPr>
              <a:t>Data Analysis</a:t>
            </a:r>
            <a:endParaRPr lang="en-IN" dirty="0">
              <a:solidFill>
                <a:schemeClr val="bg1"/>
              </a:solidFill>
              <a:latin typeface="Segoe UI Variable Text Semibold" pitchFamily="2" charset="0"/>
            </a:endParaRPr>
          </a:p>
        </p:txBody>
      </p:sp>
      <p:sp>
        <p:nvSpPr>
          <p:cNvPr id="3" name="Content Placeholder 2">
            <a:extLst>
              <a:ext uri="{FF2B5EF4-FFF2-40B4-BE49-F238E27FC236}">
                <a16:creationId xmlns:a16="http://schemas.microsoft.com/office/drawing/2014/main" id="{F23EE3C8-320D-F441-5376-30E4138AECB3}"/>
              </a:ext>
            </a:extLst>
          </p:cNvPr>
          <p:cNvSpPr>
            <a:spLocks noGrp="1"/>
          </p:cNvSpPr>
          <p:nvPr>
            <p:ph idx="1"/>
          </p:nvPr>
        </p:nvSpPr>
        <p:spPr/>
        <p:txBody>
          <a:bodyPr>
            <a:normAutofit/>
          </a:bodyPr>
          <a:lstStyle/>
          <a:p>
            <a:pPr marL="0" indent="0">
              <a:buNone/>
            </a:pPr>
            <a:r>
              <a:rPr lang="en-US" sz="2400" b="1" dirty="0">
                <a:solidFill>
                  <a:schemeClr val="bg1"/>
                </a:solidFill>
                <a:latin typeface="Segoe UI Variable Text Semibold" pitchFamily="2" charset="0"/>
              </a:rPr>
              <a:t>Count the number of products available in size "M ".</a:t>
            </a:r>
          </a:p>
          <a:p>
            <a:pPr marL="0" indent="0">
              <a:buNone/>
            </a:pPr>
            <a:endParaRPr lang="en-US" sz="2000" b="1" dirty="0">
              <a:solidFill>
                <a:schemeClr val="bg1"/>
              </a:solidFill>
              <a:latin typeface="Segoe UI Variable Text Semibold" pitchFamily="2" charset="0"/>
            </a:endParaRPr>
          </a:p>
          <a:p>
            <a:r>
              <a:rPr lang="en-US" sz="1800" dirty="0">
                <a:solidFill>
                  <a:schemeClr val="bg1"/>
                </a:solidFill>
                <a:latin typeface="Segoe UI Variable Text Semibold" pitchFamily="2" charset="0"/>
              </a:rPr>
              <a:t>Count Products with Specific Character: Use the COUNTIF function to count products that contain the character "M" in their descriptions.</a:t>
            </a:r>
          </a:p>
          <a:p>
            <a:r>
              <a:rPr lang="en-US" sz="1800" dirty="0">
                <a:solidFill>
                  <a:schemeClr val="bg1"/>
                </a:solidFill>
                <a:latin typeface="Segoe UI Variable Text Semibold" pitchFamily="2" charset="0"/>
              </a:rPr>
              <a:t>Apply Formula: Enter the formula=COUNTIF(Table1[Size],"*M*") to count cells containing the character "M" anywhere in the text.</a:t>
            </a:r>
          </a:p>
          <a:p>
            <a:r>
              <a:rPr lang="en-US" sz="1800" dirty="0">
                <a:solidFill>
                  <a:schemeClr val="bg1"/>
                </a:solidFill>
                <a:latin typeface="Segoe UI Variable Text Semibold" pitchFamily="2" charset="0"/>
              </a:rPr>
              <a:t>Note: The asterisk (*) acts as a wildcard, allowing the COUNTIF function to match "M" even when it’s part of a larger text string.</a:t>
            </a:r>
            <a:endParaRPr lang="en-IN" sz="1800" dirty="0">
              <a:solidFill>
                <a:schemeClr val="bg1"/>
              </a:solidFill>
              <a:latin typeface="Segoe UI Variable Text Semibold" pitchFamily="2" charset="0"/>
            </a:endParaRPr>
          </a:p>
        </p:txBody>
      </p:sp>
      <p:pic>
        <p:nvPicPr>
          <p:cNvPr id="5" name="Picture 4">
            <a:extLst>
              <a:ext uri="{FF2B5EF4-FFF2-40B4-BE49-F238E27FC236}">
                <a16:creationId xmlns:a16="http://schemas.microsoft.com/office/drawing/2014/main" id="{866E7480-66FC-A743-AD7B-BDDABE6C075A}"/>
              </a:ext>
            </a:extLst>
          </p:cNvPr>
          <p:cNvPicPr>
            <a:picLocks noChangeAspect="1"/>
          </p:cNvPicPr>
          <p:nvPr/>
        </p:nvPicPr>
        <p:blipFill>
          <a:blip r:embed="rId2"/>
          <a:stretch>
            <a:fillRect/>
          </a:stretch>
        </p:blipFill>
        <p:spPr>
          <a:xfrm>
            <a:off x="4692522" y="4109884"/>
            <a:ext cx="3994279" cy="2026058"/>
          </a:xfrm>
          <a:prstGeom prst="rect">
            <a:avLst/>
          </a:prstGeom>
        </p:spPr>
      </p:pic>
    </p:spTree>
    <p:extLst>
      <p:ext uri="{BB962C8B-B14F-4D97-AF65-F5344CB8AC3E}">
        <p14:creationId xmlns:p14="http://schemas.microsoft.com/office/powerpoint/2010/main" val="1449086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5A6F-0C0E-EE24-51B2-E764A8027F17}"/>
              </a:ext>
            </a:extLst>
          </p:cNvPr>
          <p:cNvSpPr>
            <a:spLocks noGrp="1"/>
          </p:cNvSpPr>
          <p:nvPr>
            <p:ph type="title"/>
          </p:nvPr>
        </p:nvSpPr>
        <p:spPr/>
        <p:txBody>
          <a:bodyPr/>
          <a:lstStyle/>
          <a:p>
            <a:r>
              <a:rPr lang="en-IN" dirty="0">
                <a:solidFill>
                  <a:schemeClr val="bg1"/>
                </a:solidFill>
                <a:latin typeface="Segoe UI Variable Text Semibold" pitchFamily="2" charset="0"/>
              </a:rPr>
              <a:t>Data Analysis</a:t>
            </a:r>
          </a:p>
        </p:txBody>
      </p:sp>
      <p:sp>
        <p:nvSpPr>
          <p:cNvPr id="3" name="Content Placeholder 2">
            <a:extLst>
              <a:ext uri="{FF2B5EF4-FFF2-40B4-BE49-F238E27FC236}">
                <a16:creationId xmlns:a16="http://schemas.microsoft.com/office/drawing/2014/main" id="{BCAD7ED1-8E12-575F-8750-4675DB5B8E2C}"/>
              </a:ext>
            </a:extLst>
          </p:cNvPr>
          <p:cNvSpPr>
            <a:spLocks noGrp="1"/>
          </p:cNvSpPr>
          <p:nvPr>
            <p:ph idx="1"/>
          </p:nvPr>
        </p:nvSpPr>
        <p:spPr/>
        <p:txBody>
          <a:bodyPr>
            <a:normAutofit/>
          </a:bodyPr>
          <a:lstStyle/>
          <a:p>
            <a:pPr marL="0" indent="0">
              <a:buNone/>
            </a:pPr>
            <a:r>
              <a:rPr lang="en-US" sz="2000" b="1" dirty="0">
                <a:solidFill>
                  <a:schemeClr val="bg1"/>
                </a:solidFill>
                <a:latin typeface="Segoe UI Variable Text Semibold" pitchFamily="2" charset="0"/>
              </a:rPr>
              <a:t>Create a new column to label the products as "High Discount" if the discount offer is greater than 50% OFF, otherwise label them as "Low Discount."</a:t>
            </a:r>
          </a:p>
          <a:p>
            <a:r>
              <a:rPr lang="en-US" sz="1600" dirty="0">
                <a:solidFill>
                  <a:schemeClr val="bg1"/>
                </a:solidFill>
                <a:latin typeface="Segoe UI Variable Text Semibold" pitchFamily="2" charset="0"/>
              </a:rPr>
              <a:t>Create New Table: Set up a new table named "</a:t>
            </a:r>
            <a:r>
              <a:rPr lang="en-US" sz="1600" dirty="0" err="1">
                <a:solidFill>
                  <a:schemeClr val="bg1"/>
                </a:solidFill>
                <a:latin typeface="Segoe UI Variable Text Semibold" pitchFamily="2" charset="0"/>
              </a:rPr>
              <a:t>Discount_High_Low</a:t>
            </a:r>
            <a:r>
              <a:rPr lang="en-US" sz="1600" dirty="0">
                <a:solidFill>
                  <a:schemeClr val="bg1"/>
                </a:solidFill>
                <a:latin typeface="Segoe UI Variable Text Semibold" pitchFamily="2" charset="0"/>
              </a:rPr>
              <a:t>" to categorize discounts as High or Low.</a:t>
            </a:r>
          </a:p>
          <a:p>
            <a:r>
              <a:rPr lang="en-US" sz="1600" dirty="0">
                <a:solidFill>
                  <a:schemeClr val="bg1"/>
                </a:solidFill>
                <a:latin typeface="Segoe UI Variable Text Semibold" pitchFamily="2" charset="0"/>
              </a:rPr>
              <a:t>Apply Logical Formula: Use the IF function with the formula =IF([@[Discount % (In Rs)]]&gt;50%,"High </a:t>
            </a:r>
            <a:r>
              <a:rPr lang="en-US" sz="1600" dirty="0" err="1">
                <a:solidFill>
                  <a:schemeClr val="bg1"/>
                </a:solidFill>
                <a:latin typeface="Segoe UI Variable Text Semibold" pitchFamily="2" charset="0"/>
              </a:rPr>
              <a:t>Discount","Low</a:t>
            </a:r>
            <a:r>
              <a:rPr lang="en-US" sz="1600" dirty="0">
                <a:solidFill>
                  <a:schemeClr val="bg1"/>
                </a:solidFill>
                <a:latin typeface="Segoe UI Variable Text Semibold" pitchFamily="2" charset="0"/>
              </a:rPr>
              <a:t> Discount") to label discounts based on the percentage.</a:t>
            </a:r>
          </a:p>
          <a:p>
            <a:r>
              <a:rPr lang="en-US" sz="1600" dirty="0">
                <a:solidFill>
                  <a:schemeClr val="bg1"/>
                </a:solidFill>
                <a:latin typeface="Segoe UI Variable Text Semibold" pitchFamily="2" charset="0"/>
              </a:rPr>
              <a:t>Formula Explanation: The formula checks if the discount is greater than 50%. If true, it displays "High Discount"; otherwise, it shows "Low Discount".</a:t>
            </a:r>
            <a:endParaRPr lang="en-IN" sz="1600" dirty="0">
              <a:solidFill>
                <a:schemeClr val="bg1"/>
              </a:solidFill>
              <a:latin typeface="Segoe UI Variable Text Semibold" pitchFamily="2" charset="0"/>
            </a:endParaRPr>
          </a:p>
        </p:txBody>
      </p:sp>
      <p:pic>
        <p:nvPicPr>
          <p:cNvPr id="5" name="Picture 4">
            <a:extLst>
              <a:ext uri="{FF2B5EF4-FFF2-40B4-BE49-F238E27FC236}">
                <a16:creationId xmlns:a16="http://schemas.microsoft.com/office/drawing/2014/main" id="{2E370D39-1C76-7EC1-E94E-060D829A4CFF}"/>
              </a:ext>
            </a:extLst>
          </p:cNvPr>
          <p:cNvPicPr>
            <a:picLocks noChangeAspect="1"/>
          </p:cNvPicPr>
          <p:nvPr/>
        </p:nvPicPr>
        <p:blipFill>
          <a:blip r:embed="rId2"/>
          <a:stretch>
            <a:fillRect/>
          </a:stretch>
        </p:blipFill>
        <p:spPr>
          <a:xfrm>
            <a:off x="5043949" y="4471348"/>
            <a:ext cx="3499132" cy="1725836"/>
          </a:xfrm>
          <a:prstGeom prst="rect">
            <a:avLst/>
          </a:prstGeom>
        </p:spPr>
      </p:pic>
    </p:spTree>
    <p:extLst>
      <p:ext uri="{BB962C8B-B14F-4D97-AF65-F5344CB8AC3E}">
        <p14:creationId xmlns:p14="http://schemas.microsoft.com/office/powerpoint/2010/main" val="394625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87F7-E65A-498E-79D4-0A73A96BD8E9}"/>
              </a:ext>
            </a:extLst>
          </p:cNvPr>
          <p:cNvSpPr>
            <a:spLocks noGrp="1"/>
          </p:cNvSpPr>
          <p:nvPr>
            <p:ph type="title"/>
          </p:nvPr>
        </p:nvSpPr>
        <p:spPr/>
        <p:txBody>
          <a:bodyPr/>
          <a:lstStyle/>
          <a:p>
            <a:r>
              <a:rPr lang="en-IN" dirty="0">
                <a:solidFill>
                  <a:schemeClr val="bg1"/>
                </a:solidFill>
                <a:latin typeface="Segoe UI Semibold" panose="020B0702040204020203" pitchFamily="34" charset="0"/>
                <a:cs typeface="Segoe UI Semibold" panose="020B0702040204020203" pitchFamily="34" charset="0"/>
              </a:rPr>
              <a:t>Data Retrieval and Lookup</a:t>
            </a:r>
          </a:p>
        </p:txBody>
      </p:sp>
      <p:sp>
        <p:nvSpPr>
          <p:cNvPr id="3" name="Content Placeholder 2">
            <a:extLst>
              <a:ext uri="{FF2B5EF4-FFF2-40B4-BE49-F238E27FC236}">
                <a16:creationId xmlns:a16="http://schemas.microsoft.com/office/drawing/2014/main" id="{0C4D3146-8AA1-06A4-5741-75AD0B4AACD1}"/>
              </a:ext>
            </a:extLst>
          </p:cNvPr>
          <p:cNvSpPr>
            <a:spLocks noGrp="1"/>
          </p:cNvSpPr>
          <p:nvPr>
            <p:ph idx="1"/>
          </p:nvPr>
        </p:nvSpPr>
        <p:spPr/>
        <p:txBody>
          <a:bodyPr>
            <a:normAutofit/>
          </a:bodyPr>
          <a:lstStyle/>
          <a:p>
            <a:pPr marL="0" indent="0">
              <a:buNone/>
            </a:pPr>
            <a:r>
              <a:rPr lang="en-US" sz="2000" b="1" dirty="0">
                <a:solidFill>
                  <a:schemeClr val="bg1"/>
                </a:solidFill>
                <a:latin typeface="Segoe UI Variable Text Semibold" pitchFamily="2" charset="0"/>
              </a:rPr>
              <a:t>Use VLOOKUP/XLOOKUP to find the product </a:t>
            </a:r>
            <a:r>
              <a:rPr lang="en-US" sz="2000" b="1" dirty="0" err="1">
                <a:solidFill>
                  <a:schemeClr val="bg1"/>
                </a:solidFill>
                <a:latin typeface="Segoe UI Variable Text Semibold" pitchFamily="2" charset="0"/>
              </a:rPr>
              <a:t>brand,price</a:t>
            </a:r>
            <a:r>
              <a:rPr lang="en-US" sz="2000" b="1" dirty="0">
                <a:solidFill>
                  <a:schemeClr val="bg1"/>
                </a:solidFill>
                <a:latin typeface="Segoe UI Variable Text Semibold" pitchFamily="2" charset="0"/>
              </a:rPr>
              <a:t>, and rating of the  Product with </a:t>
            </a:r>
            <a:r>
              <a:rPr lang="en-US" sz="2000" b="1" dirty="0" err="1">
                <a:solidFill>
                  <a:schemeClr val="bg1"/>
                </a:solidFill>
                <a:latin typeface="Segoe UI Variable Text Semibold" pitchFamily="2" charset="0"/>
              </a:rPr>
              <a:t>Product_id</a:t>
            </a:r>
            <a:r>
              <a:rPr lang="en-US" sz="2000" b="1" dirty="0">
                <a:solidFill>
                  <a:schemeClr val="bg1"/>
                </a:solidFill>
                <a:latin typeface="Segoe UI Variable Text Semibold" pitchFamily="2" charset="0"/>
              </a:rPr>
              <a:t> "11226634".</a:t>
            </a:r>
          </a:p>
          <a:p>
            <a:r>
              <a:rPr lang="en-US" sz="1600" dirty="0">
                <a:solidFill>
                  <a:schemeClr val="bg1"/>
                </a:solidFill>
                <a:latin typeface="Segoe UI Variable Text Semibold" pitchFamily="2" charset="0"/>
              </a:rPr>
              <a:t>Apply VLOOKUP: Use =VLOOKUP(11226634,Table1[[#All],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]:[Description]],2,0) to retrieve the Brand Name for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 11226634 (column index 2).</a:t>
            </a:r>
          </a:p>
          <a:p>
            <a:r>
              <a:rPr lang="en-US" sz="1600" dirty="0">
                <a:solidFill>
                  <a:schemeClr val="bg1"/>
                </a:solidFill>
                <a:latin typeface="Segoe UI Variable Text Semibold" pitchFamily="2" charset="0"/>
              </a:rPr>
              <a:t>Modify Column Index: Change the column index (e.g., 10 for price, 13 for rating) to fetch other details for the same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a:t>
            </a:r>
          </a:p>
          <a:p>
            <a:r>
              <a:rPr lang="en-US" sz="1600" dirty="0">
                <a:solidFill>
                  <a:schemeClr val="bg1"/>
                </a:solidFill>
                <a:latin typeface="Segoe UI Variable Text Semibold" pitchFamily="2" charset="0"/>
              </a:rPr>
              <a:t>Formula Function: VLOOKUP searches the </a:t>
            </a:r>
          </a:p>
          <a:p>
            <a:pPr marL="0" indent="0">
              <a:buNone/>
            </a:pPr>
            <a:r>
              <a:rPr lang="en-US" sz="1600" dirty="0">
                <a:solidFill>
                  <a:schemeClr val="bg1"/>
                </a:solidFill>
                <a:latin typeface="Segoe UI Variable Text Semibold" pitchFamily="2" charset="0"/>
              </a:rPr>
              <a:t>      first column for the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 and </a:t>
            </a:r>
          </a:p>
          <a:p>
            <a:pPr marL="0" indent="0">
              <a:buNone/>
            </a:pPr>
            <a:r>
              <a:rPr lang="en-US" sz="1600" dirty="0">
                <a:solidFill>
                  <a:schemeClr val="bg1"/>
                </a:solidFill>
                <a:latin typeface="Segoe UI Variable Text Semibold" pitchFamily="2" charset="0"/>
              </a:rPr>
              <a:t>      returns the value from the specified </a:t>
            </a:r>
          </a:p>
          <a:p>
            <a:pPr marL="0" indent="0">
              <a:buNone/>
            </a:pPr>
            <a:r>
              <a:rPr lang="en-US" sz="1600" dirty="0">
                <a:solidFill>
                  <a:schemeClr val="bg1"/>
                </a:solidFill>
                <a:latin typeface="Segoe UI Variable Text Semibold" pitchFamily="2" charset="0"/>
              </a:rPr>
              <a:t>     column in the same row.	</a:t>
            </a:r>
            <a:endParaRPr lang="en-IN" sz="1600" dirty="0">
              <a:solidFill>
                <a:schemeClr val="bg1"/>
              </a:solidFill>
              <a:latin typeface="Segoe UI Variable Text Semibold" pitchFamily="2" charset="0"/>
            </a:endParaRPr>
          </a:p>
        </p:txBody>
      </p:sp>
      <p:pic>
        <p:nvPicPr>
          <p:cNvPr id="5" name="Picture 4">
            <a:extLst>
              <a:ext uri="{FF2B5EF4-FFF2-40B4-BE49-F238E27FC236}">
                <a16:creationId xmlns:a16="http://schemas.microsoft.com/office/drawing/2014/main" id="{6266F1C2-CE89-0995-CBF2-E0D1CDB783AF}"/>
              </a:ext>
            </a:extLst>
          </p:cNvPr>
          <p:cNvPicPr>
            <a:picLocks noChangeAspect="1"/>
          </p:cNvPicPr>
          <p:nvPr/>
        </p:nvPicPr>
        <p:blipFill>
          <a:blip r:embed="rId2"/>
          <a:stretch>
            <a:fillRect/>
          </a:stretch>
        </p:blipFill>
        <p:spPr>
          <a:xfrm>
            <a:off x="4689986" y="3827647"/>
            <a:ext cx="3996813" cy="2298516"/>
          </a:xfrm>
          <a:prstGeom prst="rect">
            <a:avLst/>
          </a:prstGeom>
        </p:spPr>
      </p:pic>
    </p:spTree>
    <p:extLst>
      <p:ext uri="{BB962C8B-B14F-4D97-AF65-F5344CB8AC3E}">
        <p14:creationId xmlns:p14="http://schemas.microsoft.com/office/powerpoint/2010/main" val="4064668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B9DEF-B5F6-B9E1-7802-97AA62B6CC04}"/>
              </a:ext>
            </a:extLst>
          </p:cNvPr>
          <p:cNvSpPr>
            <a:spLocks noGrp="1"/>
          </p:cNvSpPr>
          <p:nvPr>
            <p:ph type="title"/>
          </p:nvPr>
        </p:nvSpPr>
        <p:spPr/>
        <p:txBody>
          <a:bodyPr/>
          <a:lstStyle/>
          <a:p>
            <a:r>
              <a:rPr lang="en-IN" dirty="0">
                <a:solidFill>
                  <a:schemeClr val="bg1"/>
                </a:solidFill>
                <a:latin typeface="Segoe UI Variable Text Semibold" pitchFamily="2" charset="0"/>
              </a:rPr>
              <a:t>Data Retrieval and Lookup</a:t>
            </a:r>
          </a:p>
        </p:txBody>
      </p:sp>
      <p:sp>
        <p:nvSpPr>
          <p:cNvPr id="3" name="Content Placeholder 2">
            <a:extLst>
              <a:ext uri="{FF2B5EF4-FFF2-40B4-BE49-F238E27FC236}">
                <a16:creationId xmlns:a16="http://schemas.microsoft.com/office/drawing/2014/main" id="{1E9E5EFA-0E5C-9691-2E5B-D5FA0731D63B}"/>
              </a:ext>
            </a:extLst>
          </p:cNvPr>
          <p:cNvSpPr>
            <a:spLocks noGrp="1"/>
          </p:cNvSpPr>
          <p:nvPr>
            <p:ph idx="1"/>
          </p:nvPr>
        </p:nvSpPr>
        <p:spPr/>
        <p:txBody>
          <a:bodyPr>
            <a:normAutofit fontScale="85000" lnSpcReduction="20000"/>
          </a:bodyPr>
          <a:lstStyle/>
          <a:p>
            <a:pPr marL="0" indent="0">
              <a:buNone/>
            </a:pPr>
            <a:r>
              <a:rPr lang="en-US" sz="2200" b="1" dirty="0">
                <a:solidFill>
                  <a:schemeClr val="bg1"/>
                </a:solidFill>
                <a:latin typeface="Segoe UI Variable Text Semibold" pitchFamily="2" charset="0"/>
              </a:rPr>
              <a:t>Find the "</a:t>
            </a:r>
            <a:r>
              <a:rPr lang="en-US" sz="2200" b="1" dirty="0" err="1">
                <a:solidFill>
                  <a:schemeClr val="bg1"/>
                </a:solidFill>
                <a:latin typeface="Segoe UI Variable Text Semibold" pitchFamily="2" charset="0"/>
              </a:rPr>
              <a:t>DiscountPrice</a:t>
            </a:r>
            <a:r>
              <a:rPr lang="en-US" sz="2200" b="1" dirty="0">
                <a:solidFill>
                  <a:schemeClr val="bg1"/>
                </a:solidFill>
                <a:latin typeface="Segoe UI Variable Text Semibold" pitchFamily="2" charset="0"/>
              </a:rPr>
              <a:t>" for the product with the Product ID "6744434" using the INDEX and MATCH functions.</a:t>
            </a:r>
          </a:p>
          <a:p>
            <a:pPr marL="0" indent="0">
              <a:buNone/>
            </a:pPr>
            <a:endParaRPr lang="en-US" sz="2200" b="1" dirty="0">
              <a:solidFill>
                <a:schemeClr val="bg1"/>
              </a:solidFill>
              <a:latin typeface="Segoe UI Variable Text Semibold" pitchFamily="2" charset="0"/>
            </a:endParaRPr>
          </a:p>
          <a:p>
            <a:r>
              <a:rPr lang="en-US" sz="1800" dirty="0">
                <a:solidFill>
                  <a:schemeClr val="bg1"/>
                </a:solidFill>
                <a:latin typeface="Segoe UI Variable Text Semibold" pitchFamily="2" charset="0"/>
              </a:rPr>
              <a:t>Apply INDEX and MATCH: To find the Discount Price for the </a:t>
            </a:r>
            <a:r>
              <a:rPr lang="en-US" sz="1800" dirty="0" err="1">
                <a:solidFill>
                  <a:schemeClr val="bg1"/>
                </a:solidFill>
                <a:latin typeface="Segoe UI Variable Text Semibold" pitchFamily="2" charset="0"/>
              </a:rPr>
              <a:t>Product_ID</a:t>
            </a:r>
            <a:r>
              <a:rPr lang="en-US" sz="1800" dirty="0">
                <a:solidFill>
                  <a:schemeClr val="bg1"/>
                </a:solidFill>
                <a:latin typeface="Segoe UI Variable Text Semibold" pitchFamily="2" charset="0"/>
              </a:rPr>
              <a:t>, use a formula combining INDEX and MATCH.</a:t>
            </a:r>
          </a:p>
          <a:p>
            <a:r>
              <a:rPr lang="en-US" sz="1800" dirty="0">
                <a:solidFill>
                  <a:schemeClr val="bg1"/>
                </a:solidFill>
                <a:latin typeface="Segoe UI Variable Text Semibold" pitchFamily="2" charset="0"/>
              </a:rPr>
              <a:t>Formula:=INDEX(Table1[</a:t>
            </a:r>
            <a:r>
              <a:rPr lang="en-US" sz="1800" dirty="0" err="1">
                <a:solidFill>
                  <a:schemeClr val="bg1"/>
                </a:solidFill>
                <a:latin typeface="Segoe UI Variable Text Semibold" pitchFamily="2" charset="0"/>
              </a:rPr>
              <a:t>Discount_Price</a:t>
            </a:r>
            <a:r>
              <a:rPr lang="en-US" sz="1800" dirty="0">
                <a:solidFill>
                  <a:schemeClr val="bg1"/>
                </a:solidFill>
                <a:latin typeface="Segoe UI Variable Text Semibold" pitchFamily="2" charset="0"/>
              </a:rPr>
              <a:t> (In Rs.)],MATCH(6744434,Table1[</a:t>
            </a:r>
            <a:r>
              <a:rPr lang="en-US" sz="1800" dirty="0" err="1">
                <a:solidFill>
                  <a:schemeClr val="bg1"/>
                </a:solidFill>
                <a:latin typeface="Segoe UI Variable Text Semibold" pitchFamily="2" charset="0"/>
              </a:rPr>
              <a:t>Product_id</a:t>
            </a:r>
            <a:r>
              <a:rPr lang="en-US" sz="1800" dirty="0">
                <a:solidFill>
                  <a:schemeClr val="bg1"/>
                </a:solidFill>
                <a:latin typeface="Segoe UI Variable Text Semibold" pitchFamily="2" charset="0"/>
              </a:rPr>
              <a:t>],0)) </a:t>
            </a:r>
          </a:p>
          <a:p>
            <a:r>
              <a:rPr lang="en-US" sz="1800" dirty="0">
                <a:solidFill>
                  <a:schemeClr val="bg1"/>
                </a:solidFill>
                <a:latin typeface="Segoe UI Variable Text Semibold" pitchFamily="2" charset="0"/>
              </a:rPr>
              <a:t>INDEX Function: The INDEX function returns the Discount Price from the specified range based on the row number found by the MATCH function.</a:t>
            </a:r>
          </a:p>
          <a:p>
            <a:r>
              <a:rPr lang="en-US" sz="1800" dirty="0">
                <a:solidFill>
                  <a:schemeClr val="bg1"/>
                </a:solidFill>
                <a:latin typeface="Segoe UI Variable Text Semibold" pitchFamily="2" charset="0"/>
              </a:rPr>
              <a:t>MATCH Function: The MATCH </a:t>
            </a:r>
          </a:p>
          <a:p>
            <a:pPr marL="0" indent="0">
              <a:buNone/>
            </a:pPr>
            <a:r>
              <a:rPr lang="en-US" sz="1800" dirty="0">
                <a:solidFill>
                  <a:schemeClr val="bg1"/>
                </a:solidFill>
                <a:latin typeface="Segoe UI Variable Text Semibold" pitchFamily="2" charset="0"/>
              </a:rPr>
              <a:t>       function searches for the </a:t>
            </a:r>
          </a:p>
          <a:p>
            <a:pPr marL="0" indent="0">
              <a:buNone/>
            </a:pPr>
            <a:r>
              <a:rPr lang="en-US" sz="1800" dirty="0">
                <a:solidFill>
                  <a:schemeClr val="bg1"/>
                </a:solidFill>
                <a:latin typeface="Segoe UI Variable Text Semibold" pitchFamily="2" charset="0"/>
              </a:rPr>
              <a:t>       </a:t>
            </a:r>
            <a:r>
              <a:rPr lang="en-US" sz="1800" dirty="0" err="1">
                <a:solidFill>
                  <a:schemeClr val="bg1"/>
                </a:solidFill>
                <a:latin typeface="Segoe UI Variable Text Semibold" pitchFamily="2" charset="0"/>
              </a:rPr>
              <a:t>Product_ID</a:t>
            </a:r>
            <a:r>
              <a:rPr lang="en-US" sz="1800" dirty="0">
                <a:solidFill>
                  <a:schemeClr val="bg1"/>
                </a:solidFill>
                <a:latin typeface="Segoe UI Variable Text Semibold" pitchFamily="2" charset="0"/>
              </a:rPr>
              <a:t> (11226634) within </a:t>
            </a:r>
          </a:p>
          <a:p>
            <a:pPr marL="0" indent="0">
              <a:buNone/>
            </a:pPr>
            <a:r>
              <a:rPr lang="en-US" sz="1800" dirty="0">
                <a:solidFill>
                  <a:schemeClr val="bg1"/>
                </a:solidFill>
                <a:latin typeface="Segoe UI Variable Text Semibold" pitchFamily="2" charset="0"/>
              </a:rPr>
              <a:t>       the </a:t>
            </a:r>
            <a:r>
              <a:rPr lang="en-US" sz="1800" dirty="0" err="1">
                <a:solidFill>
                  <a:schemeClr val="bg1"/>
                </a:solidFill>
                <a:latin typeface="Segoe UI Variable Text Semibold" pitchFamily="2" charset="0"/>
              </a:rPr>
              <a:t>Product_ID</a:t>
            </a:r>
            <a:r>
              <a:rPr lang="en-US" sz="1800" dirty="0">
                <a:solidFill>
                  <a:schemeClr val="bg1"/>
                </a:solidFill>
                <a:latin typeface="Segoe UI Variable Text Semibold" pitchFamily="2" charset="0"/>
              </a:rPr>
              <a:t> range and </a:t>
            </a:r>
          </a:p>
          <a:p>
            <a:pPr marL="0" indent="0">
              <a:buNone/>
            </a:pPr>
            <a:r>
              <a:rPr lang="en-US" sz="1800" dirty="0">
                <a:solidFill>
                  <a:schemeClr val="bg1"/>
                </a:solidFill>
                <a:latin typeface="Segoe UI Variable Text Semibold" pitchFamily="2" charset="0"/>
              </a:rPr>
              <a:t>       returns the row number where </a:t>
            </a:r>
          </a:p>
          <a:p>
            <a:pPr marL="0" indent="0">
              <a:buNone/>
            </a:pPr>
            <a:r>
              <a:rPr lang="en-US" sz="1800" dirty="0">
                <a:solidFill>
                  <a:schemeClr val="bg1"/>
                </a:solidFill>
                <a:latin typeface="Segoe UI Variable Text Semibold" pitchFamily="2" charset="0"/>
              </a:rPr>
              <a:t>       it’s found.</a:t>
            </a:r>
          </a:p>
          <a:p>
            <a:r>
              <a:rPr lang="en-US" sz="1800" dirty="0">
                <a:solidFill>
                  <a:schemeClr val="bg1"/>
                </a:solidFill>
                <a:latin typeface="Segoe UI Variable Text Semibold" pitchFamily="2" charset="0"/>
              </a:rPr>
              <a:t>Exact Match: The "0" in the </a:t>
            </a:r>
          </a:p>
          <a:p>
            <a:pPr marL="0" indent="0">
              <a:buNone/>
            </a:pPr>
            <a:r>
              <a:rPr lang="en-US" sz="1800" dirty="0">
                <a:solidFill>
                  <a:schemeClr val="bg1"/>
                </a:solidFill>
                <a:latin typeface="Segoe UI Variable Text Semibold" pitchFamily="2" charset="0"/>
              </a:rPr>
              <a:t>       formula ensures an exact </a:t>
            </a:r>
          </a:p>
          <a:p>
            <a:pPr marL="0" indent="0">
              <a:buNone/>
            </a:pPr>
            <a:r>
              <a:rPr lang="en-US" sz="1800" dirty="0">
                <a:solidFill>
                  <a:schemeClr val="bg1"/>
                </a:solidFill>
                <a:latin typeface="Segoe UI Variable Text Semibold" pitchFamily="2" charset="0"/>
              </a:rPr>
              <a:t>       Match when looking up the </a:t>
            </a:r>
          </a:p>
          <a:p>
            <a:pPr marL="0" indent="0">
              <a:buNone/>
            </a:pPr>
            <a:r>
              <a:rPr lang="en-US" sz="1800" dirty="0">
                <a:solidFill>
                  <a:schemeClr val="bg1"/>
                </a:solidFill>
                <a:latin typeface="Segoe UI Variable Text Semibold" pitchFamily="2" charset="0"/>
              </a:rPr>
              <a:t>       </a:t>
            </a:r>
            <a:r>
              <a:rPr lang="en-US" sz="1800" dirty="0" err="1">
                <a:solidFill>
                  <a:schemeClr val="bg1"/>
                </a:solidFill>
                <a:latin typeface="Segoe UI Variable Text Semibold" pitchFamily="2" charset="0"/>
              </a:rPr>
              <a:t>Product_ID</a:t>
            </a:r>
            <a:r>
              <a:rPr lang="en-US" sz="1800" dirty="0">
                <a:solidFill>
                  <a:schemeClr val="bg1"/>
                </a:solidFill>
                <a:latin typeface="Segoe UI Variable Text Semibold" pitchFamily="2" charset="0"/>
              </a:rPr>
              <a:t>.</a:t>
            </a:r>
            <a:endParaRPr lang="en-IN" sz="1800" dirty="0">
              <a:solidFill>
                <a:schemeClr val="bg1"/>
              </a:solidFill>
              <a:latin typeface="Segoe UI Variable Text Semibold" pitchFamily="2" charset="0"/>
            </a:endParaRPr>
          </a:p>
        </p:txBody>
      </p:sp>
      <p:pic>
        <p:nvPicPr>
          <p:cNvPr id="9" name="Picture 8">
            <a:extLst>
              <a:ext uri="{FF2B5EF4-FFF2-40B4-BE49-F238E27FC236}">
                <a16:creationId xmlns:a16="http://schemas.microsoft.com/office/drawing/2014/main" id="{FB2D9F38-D3D3-BE71-615C-E1A81612F6A0}"/>
              </a:ext>
            </a:extLst>
          </p:cNvPr>
          <p:cNvPicPr>
            <a:picLocks noChangeAspect="1"/>
          </p:cNvPicPr>
          <p:nvPr/>
        </p:nvPicPr>
        <p:blipFill>
          <a:blip r:embed="rId2"/>
          <a:stretch>
            <a:fillRect/>
          </a:stretch>
        </p:blipFill>
        <p:spPr>
          <a:xfrm>
            <a:off x="4011561" y="4028867"/>
            <a:ext cx="4597231" cy="879223"/>
          </a:xfrm>
          <a:prstGeom prst="rect">
            <a:avLst/>
          </a:prstGeom>
        </p:spPr>
      </p:pic>
      <p:pic>
        <p:nvPicPr>
          <p:cNvPr id="11" name="Picture 10">
            <a:extLst>
              <a:ext uri="{FF2B5EF4-FFF2-40B4-BE49-F238E27FC236}">
                <a16:creationId xmlns:a16="http://schemas.microsoft.com/office/drawing/2014/main" id="{65B98097-8F4B-7DD4-A757-F5B378A78FD8}"/>
              </a:ext>
            </a:extLst>
          </p:cNvPr>
          <p:cNvPicPr>
            <a:picLocks noChangeAspect="1"/>
          </p:cNvPicPr>
          <p:nvPr/>
        </p:nvPicPr>
        <p:blipFill>
          <a:blip r:embed="rId3"/>
          <a:stretch>
            <a:fillRect/>
          </a:stretch>
        </p:blipFill>
        <p:spPr>
          <a:xfrm>
            <a:off x="4011561" y="5241040"/>
            <a:ext cx="4597231" cy="719768"/>
          </a:xfrm>
          <a:prstGeom prst="rect">
            <a:avLst/>
          </a:prstGeom>
        </p:spPr>
      </p:pic>
    </p:spTree>
    <p:extLst>
      <p:ext uri="{BB962C8B-B14F-4D97-AF65-F5344CB8AC3E}">
        <p14:creationId xmlns:p14="http://schemas.microsoft.com/office/powerpoint/2010/main" val="1775610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AEBB-0F95-BD80-9885-ED1A7BC1AD69}"/>
              </a:ext>
            </a:extLst>
          </p:cNvPr>
          <p:cNvSpPr>
            <a:spLocks noGrp="1"/>
          </p:cNvSpPr>
          <p:nvPr>
            <p:ph type="title"/>
          </p:nvPr>
        </p:nvSpPr>
        <p:spPr/>
        <p:txBody>
          <a:bodyPr/>
          <a:lstStyle/>
          <a:p>
            <a:r>
              <a:rPr lang="en-IN" dirty="0">
                <a:solidFill>
                  <a:schemeClr val="bg1"/>
                </a:solidFill>
                <a:latin typeface="Segoe UI Variable Text Semibold" pitchFamily="2" charset="0"/>
              </a:rPr>
              <a:t>Data</a:t>
            </a:r>
            <a:r>
              <a:rPr lang="en-IN" dirty="0">
                <a:solidFill>
                  <a:schemeClr val="bg1"/>
                </a:solidFill>
              </a:rPr>
              <a:t> Retrieval and Lookup</a:t>
            </a:r>
          </a:p>
        </p:txBody>
      </p:sp>
      <p:sp>
        <p:nvSpPr>
          <p:cNvPr id="3" name="Content Placeholder 2">
            <a:extLst>
              <a:ext uri="{FF2B5EF4-FFF2-40B4-BE49-F238E27FC236}">
                <a16:creationId xmlns:a16="http://schemas.microsoft.com/office/drawing/2014/main" id="{415D3410-C28E-8D46-AC5D-2D6C2F9A10C8}"/>
              </a:ext>
            </a:extLst>
          </p:cNvPr>
          <p:cNvSpPr>
            <a:spLocks noGrp="1"/>
          </p:cNvSpPr>
          <p:nvPr>
            <p:ph idx="1"/>
          </p:nvPr>
        </p:nvSpPr>
        <p:spPr/>
        <p:txBody>
          <a:bodyPr>
            <a:normAutofit lnSpcReduction="10000"/>
          </a:bodyPr>
          <a:lstStyle/>
          <a:p>
            <a:pPr marL="0" indent="0">
              <a:buNone/>
            </a:pPr>
            <a:r>
              <a:rPr lang="en-US" sz="2000" dirty="0">
                <a:solidFill>
                  <a:schemeClr val="bg1"/>
                </a:solidFill>
                <a:latin typeface="Segoe UI Variable Text Semibold" pitchFamily="2" charset="0"/>
              </a:rPr>
              <a:t>Utilize nested </a:t>
            </a:r>
            <a:r>
              <a:rPr lang="en-US" sz="2000" dirty="0" err="1">
                <a:solidFill>
                  <a:schemeClr val="bg1"/>
                </a:solidFill>
                <a:latin typeface="Segoe UI Variable Text Semibold" pitchFamily="2" charset="0"/>
              </a:rPr>
              <a:t>xlookup</a:t>
            </a:r>
            <a:r>
              <a:rPr lang="en-US" sz="2000" dirty="0">
                <a:solidFill>
                  <a:schemeClr val="bg1"/>
                </a:solidFill>
                <a:latin typeface="Segoe UI Variable Text Semibold" pitchFamily="2" charset="0"/>
              </a:rPr>
              <a:t> to find any column’s detail of a product with it’s product id</a:t>
            </a:r>
            <a:r>
              <a:rPr lang="en-US" sz="1600" b="1" dirty="0">
                <a:solidFill>
                  <a:schemeClr val="bg1"/>
                </a:solidFill>
                <a:latin typeface="Segoe UI Variable Text Semibold" pitchFamily="2" charset="0"/>
              </a:rPr>
              <a:t>.</a:t>
            </a:r>
          </a:p>
          <a:p>
            <a:r>
              <a:rPr lang="en-US" sz="1600" dirty="0">
                <a:solidFill>
                  <a:schemeClr val="bg1"/>
                </a:solidFill>
                <a:latin typeface="Segoe UI Variable Text Semibold" pitchFamily="2" charset="0"/>
              </a:rPr>
              <a:t>Create Data Validation: Set up data validation for a cell to allow users to choose from column headers (e.g., Brand, Price, Rating) in a dropdown list.</a:t>
            </a:r>
          </a:p>
          <a:p>
            <a:r>
              <a:rPr lang="en-US" sz="1600" dirty="0">
                <a:solidFill>
                  <a:schemeClr val="bg1"/>
                </a:solidFill>
                <a:latin typeface="Segoe UI Variable Text Semibold" pitchFamily="2" charset="0"/>
              </a:rPr>
              <a:t>Apply Nested XLOOKUP: Use the formula =XLOOKUP(S27,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 Range], XLOOKUP([Header Choice], [Detail Range], [Result Range])) to retrieve details based on the selected</a:t>
            </a:r>
          </a:p>
          <a:p>
            <a:pPr marL="0" indent="0">
              <a:buNone/>
            </a:pPr>
            <a:r>
              <a:rPr lang="en-US" sz="1600" dirty="0">
                <a:solidFill>
                  <a:schemeClr val="bg1"/>
                </a:solidFill>
                <a:latin typeface="Segoe UI Variable Text Semibold" pitchFamily="2" charset="0"/>
              </a:rPr>
              <a:t>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 and column header.</a:t>
            </a:r>
          </a:p>
          <a:p>
            <a:r>
              <a:rPr lang="en-US" sz="1600" dirty="0">
                <a:solidFill>
                  <a:schemeClr val="bg1"/>
                </a:solidFill>
                <a:latin typeface="Segoe UI Variable Text Semibold" pitchFamily="2" charset="0"/>
              </a:rPr>
              <a:t>Formula Explanation: The first </a:t>
            </a:r>
          </a:p>
          <a:p>
            <a:pPr marL="0" indent="0">
              <a:buNone/>
            </a:pPr>
            <a:r>
              <a:rPr lang="en-US" sz="1600" dirty="0">
                <a:solidFill>
                  <a:schemeClr val="bg1"/>
                </a:solidFill>
                <a:latin typeface="Segoe UI Variable Text Semibold" pitchFamily="2" charset="0"/>
              </a:rPr>
              <a:t>      XLOOKUP searches for the </a:t>
            </a:r>
          </a:p>
          <a:p>
            <a:pPr marL="0" indent="0">
              <a:buNone/>
            </a:pPr>
            <a:r>
              <a:rPr lang="en-US" sz="1600" dirty="0">
                <a:solidFill>
                  <a:schemeClr val="bg1"/>
                </a:solidFill>
                <a:latin typeface="Segoe UI Variable Text Semibold" pitchFamily="2" charset="0"/>
              </a:rPr>
              <a:t>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 (from cell S27) in the</a:t>
            </a:r>
          </a:p>
          <a:p>
            <a:pPr marL="0" indent="0">
              <a:buNone/>
            </a:pPr>
            <a:r>
              <a:rPr lang="en-US" sz="1600" dirty="0">
                <a:solidFill>
                  <a:schemeClr val="bg1"/>
                </a:solidFill>
                <a:latin typeface="Segoe UI Variable Text Semibold" pitchFamily="2" charset="0"/>
              </a:rPr>
              <a:t>      </a:t>
            </a:r>
            <a:r>
              <a:rPr lang="en-US" sz="1600" dirty="0" err="1">
                <a:solidFill>
                  <a:schemeClr val="bg1"/>
                </a:solidFill>
                <a:latin typeface="Segoe UI Variable Text Semibold" pitchFamily="2" charset="0"/>
              </a:rPr>
              <a:t>Product_ID</a:t>
            </a:r>
            <a:r>
              <a:rPr lang="en-US" sz="1600" dirty="0">
                <a:solidFill>
                  <a:schemeClr val="bg1"/>
                </a:solidFill>
                <a:latin typeface="Segoe UI Variable Text Semibold" pitchFamily="2" charset="0"/>
              </a:rPr>
              <a:t> range. </a:t>
            </a:r>
          </a:p>
          <a:p>
            <a:pPr marL="0" indent="0">
              <a:buNone/>
            </a:pPr>
            <a:r>
              <a:rPr lang="en-US" sz="1600" dirty="0">
                <a:solidFill>
                  <a:schemeClr val="bg1"/>
                </a:solidFill>
                <a:latin typeface="Segoe UI Variable Text Semibold" pitchFamily="2" charset="0"/>
              </a:rPr>
              <a:t>     The second XLOOKUP searches</a:t>
            </a:r>
          </a:p>
          <a:p>
            <a:pPr marL="0" indent="0">
              <a:buNone/>
            </a:pPr>
            <a:r>
              <a:rPr lang="en-US" sz="1600" dirty="0">
                <a:solidFill>
                  <a:schemeClr val="bg1"/>
                </a:solidFill>
                <a:latin typeface="Segoe UI Variable Text Semibold" pitchFamily="2" charset="0"/>
              </a:rPr>
              <a:t>     for the column header choice within the   </a:t>
            </a:r>
          </a:p>
          <a:p>
            <a:pPr marL="0" indent="0">
              <a:buNone/>
            </a:pPr>
            <a:r>
              <a:rPr lang="en-US" sz="1600" dirty="0">
                <a:solidFill>
                  <a:schemeClr val="bg1"/>
                </a:solidFill>
                <a:latin typeface="Segoe UI Variable Text Semibold" pitchFamily="2" charset="0"/>
              </a:rPr>
              <a:t>     details range, returning the </a:t>
            </a:r>
          </a:p>
          <a:p>
            <a:pPr marL="0" indent="0">
              <a:buNone/>
            </a:pPr>
            <a:r>
              <a:rPr lang="en-US" sz="1600" dirty="0">
                <a:solidFill>
                  <a:schemeClr val="bg1"/>
                </a:solidFill>
                <a:latin typeface="Segoe UI Variable Text Semibold" pitchFamily="2" charset="0"/>
              </a:rPr>
              <a:t>     corresponding value.</a:t>
            </a:r>
            <a:endParaRPr lang="en-IN" sz="1600" dirty="0">
              <a:solidFill>
                <a:schemeClr val="bg1"/>
              </a:solidFill>
              <a:latin typeface="Segoe UI Variable Text Semibold" pitchFamily="2" charset="0"/>
            </a:endParaRPr>
          </a:p>
        </p:txBody>
      </p:sp>
      <p:pic>
        <p:nvPicPr>
          <p:cNvPr id="5" name="Picture 4">
            <a:extLst>
              <a:ext uri="{FF2B5EF4-FFF2-40B4-BE49-F238E27FC236}">
                <a16:creationId xmlns:a16="http://schemas.microsoft.com/office/drawing/2014/main" id="{6CA33EC0-1B6D-3AB5-C217-4B63835F3AB0}"/>
              </a:ext>
            </a:extLst>
          </p:cNvPr>
          <p:cNvPicPr>
            <a:picLocks noChangeAspect="1"/>
          </p:cNvPicPr>
          <p:nvPr/>
        </p:nvPicPr>
        <p:blipFill>
          <a:blip r:embed="rId2"/>
          <a:stretch>
            <a:fillRect/>
          </a:stretch>
        </p:blipFill>
        <p:spPr>
          <a:xfrm>
            <a:off x="4075326" y="3274962"/>
            <a:ext cx="4611474" cy="1353241"/>
          </a:xfrm>
          <a:prstGeom prst="rect">
            <a:avLst/>
          </a:prstGeom>
        </p:spPr>
      </p:pic>
      <p:pic>
        <p:nvPicPr>
          <p:cNvPr id="7" name="Picture 6">
            <a:extLst>
              <a:ext uri="{FF2B5EF4-FFF2-40B4-BE49-F238E27FC236}">
                <a16:creationId xmlns:a16="http://schemas.microsoft.com/office/drawing/2014/main" id="{4B8468A5-C2A3-B01A-5338-6E4BB03D06AB}"/>
              </a:ext>
            </a:extLst>
          </p:cNvPr>
          <p:cNvPicPr>
            <a:picLocks noChangeAspect="1"/>
          </p:cNvPicPr>
          <p:nvPr/>
        </p:nvPicPr>
        <p:blipFill>
          <a:blip r:embed="rId3"/>
          <a:stretch>
            <a:fillRect/>
          </a:stretch>
        </p:blipFill>
        <p:spPr>
          <a:xfrm>
            <a:off x="4913637" y="4719484"/>
            <a:ext cx="3773163" cy="1406679"/>
          </a:xfrm>
          <a:prstGeom prst="rect">
            <a:avLst/>
          </a:prstGeom>
        </p:spPr>
      </p:pic>
    </p:spTree>
    <p:extLst>
      <p:ext uri="{BB962C8B-B14F-4D97-AF65-F5344CB8AC3E}">
        <p14:creationId xmlns:p14="http://schemas.microsoft.com/office/powerpoint/2010/main" val="108277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61208A-C97B-A3A6-3D25-5B430065509C}"/>
              </a:ext>
            </a:extLst>
          </p:cNvPr>
          <p:cNvSpPr txBox="1"/>
          <p:nvPr/>
        </p:nvSpPr>
        <p:spPr>
          <a:xfrm>
            <a:off x="373626" y="366623"/>
            <a:ext cx="8406579" cy="6124754"/>
          </a:xfrm>
          <a:prstGeom prst="rect">
            <a:avLst/>
          </a:prstGeom>
          <a:noFill/>
        </p:spPr>
        <p:txBody>
          <a:bodyPr wrap="square">
            <a:spAutoFit/>
          </a:bodyPr>
          <a:lstStyle/>
          <a:p>
            <a:pPr algn="ctr"/>
            <a:r>
              <a:rPr lang="en-IN" sz="2400" dirty="0">
                <a:solidFill>
                  <a:schemeClr val="bg1"/>
                </a:solidFill>
              </a:rPr>
              <a:t>       </a:t>
            </a:r>
          </a:p>
          <a:p>
            <a:pPr algn="ctr"/>
            <a:endParaRPr lang="en-IN" sz="2000" dirty="0">
              <a:solidFill>
                <a:schemeClr val="bg1"/>
              </a:solidFill>
              <a:latin typeface="Segoe UI Semibold" panose="020B0702040204020203" pitchFamily="34" charset="0"/>
              <a:cs typeface="Segoe UI Semibold" panose="020B0702040204020203" pitchFamily="34" charset="0"/>
            </a:endParaRPr>
          </a:p>
          <a:p>
            <a:pPr algn="ctr"/>
            <a:endParaRPr lang="en-IN" sz="2000" dirty="0">
              <a:solidFill>
                <a:schemeClr val="bg1"/>
              </a:solidFill>
              <a:latin typeface="Segoe UI Semibold" panose="020B0702040204020203" pitchFamily="34" charset="0"/>
              <a:cs typeface="Segoe UI Semibold" panose="020B0702040204020203" pitchFamily="34" charset="0"/>
            </a:endParaRPr>
          </a:p>
          <a:p>
            <a:pPr algn="ctr"/>
            <a:endParaRPr lang="en-IN" sz="2000" dirty="0">
              <a:solidFill>
                <a:schemeClr val="bg1"/>
              </a:solidFill>
              <a:latin typeface="Segoe UI Semibold" panose="020B0702040204020203" pitchFamily="34" charset="0"/>
              <a:cs typeface="Segoe UI Semibold" panose="020B0702040204020203" pitchFamily="34" charset="0"/>
            </a:endParaRPr>
          </a:p>
          <a:p>
            <a:pPr algn="ctr"/>
            <a:endParaRPr lang="en-IN" sz="2000" dirty="0">
              <a:solidFill>
                <a:schemeClr val="bg1"/>
              </a:solidFill>
              <a:latin typeface="Segoe UI Semibold" panose="020B0702040204020203" pitchFamily="34" charset="0"/>
              <a:cs typeface="Segoe UI Semibold" panose="020B0702040204020203" pitchFamily="34" charset="0"/>
            </a:endParaRPr>
          </a:p>
          <a:p>
            <a:pPr algn="ctr"/>
            <a:r>
              <a:rPr lang="en-IN" sz="2000" dirty="0">
                <a:latin typeface="Segoe UI Semibold" panose="020B0702040204020203" pitchFamily="34" charset="0"/>
                <a:cs typeface="Segoe UI Semibold" panose="020B0702040204020203" pitchFamily="34" charset="0"/>
              </a:rPr>
              <a:t>👗 </a:t>
            </a:r>
            <a:r>
              <a:rPr lang="en-IN" sz="2000" b="1" dirty="0">
                <a:latin typeface="Segoe UI Semibold" panose="020B0702040204020203" pitchFamily="34" charset="0"/>
                <a:cs typeface="Segoe UI Semibold" panose="020B0702040204020203" pitchFamily="34" charset="0"/>
              </a:rPr>
              <a:t>Thank You</a:t>
            </a:r>
            <a:endParaRPr lang="en-IN" sz="2000" dirty="0">
              <a:latin typeface="Segoe UI Semibold" panose="020B0702040204020203" pitchFamily="34" charset="0"/>
              <a:cs typeface="Segoe UI Semibold" panose="020B0702040204020203" pitchFamily="34" charset="0"/>
            </a:endParaRPr>
          </a:p>
          <a:p>
            <a:pPr algn="ctr"/>
            <a:r>
              <a:rPr lang="en-IN" sz="2000" b="1" dirty="0">
                <a:latin typeface="Segoe UI Semibold" panose="020B0702040204020203" pitchFamily="34" charset="0"/>
                <a:cs typeface="Segoe UI Semibold" panose="020B0702040204020203" pitchFamily="34" charset="0"/>
              </a:rPr>
              <a:t>Myntra Apparel Data Analysis</a:t>
            </a:r>
            <a:br>
              <a:rPr lang="en-IN" sz="2000" dirty="0">
                <a:latin typeface="Segoe UI Semibold" panose="020B0702040204020203" pitchFamily="34" charset="0"/>
                <a:cs typeface="Segoe UI Semibold" panose="020B0702040204020203" pitchFamily="34" charset="0"/>
              </a:rPr>
            </a:br>
            <a:endParaRPr lang="en-IN" sz="2000" dirty="0">
              <a:latin typeface="Segoe UI Semibold" panose="020B0702040204020203" pitchFamily="34" charset="0"/>
              <a:cs typeface="Segoe UI Semibold" panose="020B0702040204020203" pitchFamily="34" charset="0"/>
            </a:endParaRPr>
          </a:p>
          <a:p>
            <a:pPr algn="ctr"/>
            <a:endParaRPr lang="en-IN" sz="2000" i="1" dirty="0">
              <a:latin typeface="Segoe UI Semibold" panose="020B0702040204020203" pitchFamily="34" charset="0"/>
              <a:cs typeface="Segoe UI Semibold" panose="020B0702040204020203" pitchFamily="34" charset="0"/>
            </a:endParaRPr>
          </a:p>
          <a:p>
            <a:pPr algn="ctr"/>
            <a:endParaRPr lang="en-IN" sz="2000" i="1" dirty="0">
              <a:latin typeface="Segoe UI Semibold" panose="020B0702040204020203" pitchFamily="34" charset="0"/>
              <a:cs typeface="Segoe UI Semibold" panose="020B0702040204020203" pitchFamily="34" charset="0"/>
            </a:endParaRPr>
          </a:p>
          <a:p>
            <a:pPr algn="ctr"/>
            <a:r>
              <a:rPr lang="en-IN" sz="2000" i="1" dirty="0">
                <a:latin typeface="Segoe UI Semibold" panose="020B0702040204020203" pitchFamily="34" charset="0"/>
                <a:cs typeface="Segoe UI Semibold" panose="020B0702040204020203" pitchFamily="34" charset="0"/>
              </a:rPr>
              <a:t>Presented by</a:t>
            </a:r>
            <a:br>
              <a:rPr lang="en-IN" sz="2000" dirty="0">
                <a:latin typeface="Segoe UI Semibold" panose="020B0702040204020203" pitchFamily="34" charset="0"/>
                <a:cs typeface="Segoe UI Semibold" panose="020B0702040204020203" pitchFamily="34" charset="0"/>
              </a:rPr>
            </a:br>
            <a:r>
              <a:rPr lang="en-IN" sz="2000" b="1" dirty="0">
                <a:latin typeface="Segoe UI Semibold" panose="020B0702040204020203" pitchFamily="34" charset="0"/>
                <a:cs typeface="Segoe UI Semibold" panose="020B0702040204020203" pitchFamily="34" charset="0"/>
              </a:rPr>
              <a:t>Malini Roy Choudhury</a:t>
            </a:r>
            <a:br>
              <a:rPr lang="en-IN" sz="2000" dirty="0">
                <a:latin typeface="Segoe UI Semibold" panose="020B0702040204020203" pitchFamily="34" charset="0"/>
                <a:cs typeface="Segoe UI Semibold" panose="020B0702040204020203" pitchFamily="34" charset="0"/>
              </a:rPr>
            </a:br>
            <a:r>
              <a:rPr lang="en-IN" sz="2000" dirty="0">
                <a:latin typeface="Segoe UI Semibold" panose="020B0702040204020203" pitchFamily="34" charset="0"/>
                <a:cs typeface="Segoe UI Semibold" panose="020B0702040204020203" pitchFamily="34" charset="0"/>
              </a:rPr>
              <a:t>Freelance Analyst | Data Enthusiast</a:t>
            </a:r>
            <a:endParaRPr lang="en-IN" sz="2000" i="1" dirty="0">
              <a:latin typeface="Segoe UI Semibold" panose="020B0702040204020203" pitchFamily="34" charset="0"/>
              <a:cs typeface="Segoe UI Semibold" panose="020B0702040204020203" pitchFamily="34" charset="0"/>
            </a:endParaRPr>
          </a:p>
          <a:p>
            <a:pPr algn="ctr"/>
            <a:endParaRPr lang="en-IN" sz="2000" i="1" dirty="0">
              <a:latin typeface="Segoe UI Semibold" panose="020B0702040204020203" pitchFamily="34" charset="0"/>
              <a:cs typeface="Segoe UI Semibold" panose="020B0702040204020203" pitchFamily="34" charset="0"/>
            </a:endParaRPr>
          </a:p>
          <a:p>
            <a:pPr algn="ctr"/>
            <a:endParaRPr lang="en-IN" sz="2000" i="1" dirty="0">
              <a:latin typeface="Segoe UI Semibold" panose="020B0702040204020203" pitchFamily="34" charset="0"/>
              <a:cs typeface="Segoe UI Semibold" panose="020B0702040204020203" pitchFamily="34" charset="0"/>
            </a:endParaRPr>
          </a:p>
          <a:p>
            <a:pPr algn="ctr"/>
            <a:endParaRPr lang="en-IN" sz="2000" i="1" dirty="0">
              <a:latin typeface="Segoe UI Semibold" panose="020B0702040204020203" pitchFamily="34" charset="0"/>
              <a:cs typeface="Segoe UI Semibold" panose="020B0702040204020203" pitchFamily="34" charset="0"/>
            </a:endParaRPr>
          </a:p>
          <a:p>
            <a:pPr algn="ctr"/>
            <a:endParaRPr lang="en-IN" sz="2000" i="1" dirty="0">
              <a:latin typeface="Segoe UI Semibold" panose="020B0702040204020203" pitchFamily="34" charset="0"/>
              <a:cs typeface="Segoe UI Semibold" panose="020B0702040204020203" pitchFamily="34" charset="0"/>
            </a:endParaRPr>
          </a:p>
          <a:p>
            <a:pPr algn="ctr"/>
            <a:r>
              <a:rPr lang="en-IN" sz="2000" i="1" dirty="0">
                <a:latin typeface="Segoe UI Semibold" panose="020B0702040204020203" pitchFamily="34" charset="0"/>
                <a:cs typeface="Segoe UI Semibold" panose="020B0702040204020203" pitchFamily="34" charset="0"/>
              </a:rPr>
              <a:t>Empowering insights through clean data and smart decisions</a:t>
            </a:r>
            <a:r>
              <a:rPr lang="en-IN" sz="2400" i="1" dirty="0"/>
              <a:t>.</a:t>
            </a:r>
            <a:endParaRPr lang="en-IN" sz="2400" dirty="0"/>
          </a:p>
          <a:p>
            <a:pPr algn="ctr"/>
            <a:endParaRPr lang="en-IN" sz="2400" dirty="0">
              <a:solidFill>
                <a:schemeClr val="bg1"/>
              </a:solidFill>
            </a:endParaRPr>
          </a:p>
        </p:txBody>
      </p:sp>
      <p:pic>
        <p:nvPicPr>
          <p:cNvPr id="6" name="Picture 5">
            <a:extLst>
              <a:ext uri="{FF2B5EF4-FFF2-40B4-BE49-F238E27FC236}">
                <a16:creationId xmlns:a16="http://schemas.microsoft.com/office/drawing/2014/main" id="{3004AC51-0281-7CC9-F87C-4BBBFD152F14}"/>
              </a:ext>
            </a:extLst>
          </p:cNvPr>
          <p:cNvPicPr>
            <a:picLocks noChangeAspect="1"/>
          </p:cNvPicPr>
          <p:nvPr/>
        </p:nvPicPr>
        <p:blipFill>
          <a:blip r:embed="rId2"/>
          <a:stretch>
            <a:fillRect/>
          </a:stretch>
        </p:blipFill>
        <p:spPr>
          <a:xfrm>
            <a:off x="3425722" y="653534"/>
            <a:ext cx="2292555" cy="1130302"/>
          </a:xfrm>
          <a:prstGeom prst="rect">
            <a:avLst/>
          </a:prstGeom>
          <a:solidFill>
            <a:srgbClr val="FF2F89"/>
          </a:solidFill>
        </p:spPr>
      </p:pic>
    </p:spTree>
    <p:extLst>
      <p:ext uri="{BB962C8B-B14F-4D97-AF65-F5344CB8AC3E}">
        <p14:creationId xmlns:p14="http://schemas.microsoft.com/office/powerpoint/2010/main" val="266781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9436B-0D78-01F6-3575-41AF10ADB083}"/>
              </a:ext>
            </a:extLst>
          </p:cNvPr>
          <p:cNvSpPr>
            <a:spLocks noGrp="1"/>
          </p:cNvSpPr>
          <p:nvPr>
            <p:ph type="ctrTitle"/>
          </p:nvPr>
        </p:nvSpPr>
        <p:spPr>
          <a:xfrm>
            <a:off x="685800" y="412955"/>
            <a:ext cx="7772400" cy="1189703"/>
          </a:xfrm>
        </p:spPr>
        <p:txBody>
          <a:bodyPr/>
          <a:lstStyle/>
          <a:p>
            <a:r>
              <a:rPr lang="en-IN" dirty="0">
                <a:solidFill>
                  <a:schemeClr val="bg1"/>
                </a:solidFill>
                <a:latin typeface="Segoe UI Semibold" panose="020B0702040204020203" pitchFamily="34" charset="0"/>
                <a:ea typeface="Sans Serif Collection" panose="020B0502040504020204" pitchFamily="34" charset="0"/>
                <a:cs typeface="Segoe UI Semibold" panose="020B0702040204020203" pitchFamily="34" charset="0"/>
              </a:rPr>
              <a:t>Company Overview</a:t>
            </a:r>
          </a:p>
        </p:txBody>
      </p:sp>
      <p:sp>
        <p:nvSpPr>
          <p:cNvPr id="3" name="Subtitle 2">
            <a:extLst>
              <a:ext uri="{FF2B5EF4-FFF2-40B4-BE49-F238E27FC236}">
                <a16:creationId xmlns:a16="http://schemas.microsoft.com/office/drawing/2014/main" id="{F610B55C-6735-3D2A-3D66-92469B96ED49}"/>
              </a:ext>
            </a:extLst>
          </p:cNvPr>
          <p:cNvSpPr>
            <a:spLocks noGrp="1"/>
          </p:cNvSpPr>
          <p:nvPr>
            <p:ph type="subTitle" idx="1"/>
          </p:nvPr>
        </p:nvSpPr>
        <p:spPr>
          <a:xfrm>
            <a:off x="835742" y="1602658"/>
            <a:ext cx="7622458" cy="4036142"/>
          </a:xfrm>
        </p:spPr>
        <p:txBody>
          <a:bodyPr>
            <a:normAutofit fontScale="85000" lnSpcReduction="10000"/>
          </a:bodyPr>
          <a:lstStyle/>
          <a:p>
            <a:pPr algn="just"/>
            <a:r>
              <a:rPr lang="en-US" dirty="0">
                <a:solidFill>
                  <a:schemeClr val="bg1"/>
                </a:solidFill>
                <a:latin typeface="Segoe UI Variable Text Semibold" pitchFamily="2" charset="0"/>
                <a:ea typeface="Sans Serif Collection" panose="020B0502040504020204" pitchFamily="34" charset="0"/>
                <a:cs typeface="Sans Serif Collection" panose="020B0502040504020204" pitchFamily="34" charset="0"/>
              </a:rPr>
              <a:t>Myntra is a leading Indian online fashion retailer, offering a wide variety of clothing, footwear, accessories, beauty products, and home decor. </a:t>
            </a:r>
            <a:r>
              <a:rPr lang="en-US" dirty="0">
                <a:solidFill>
                  <a:schemeClr val="bg1"/>
                </a:solidFill>
                <a:latin typeface="Segoe UI Variable Text Semibold" pitchFamily="2" charset="0"/>
                <a:ea typeface="Sans Serif Collection" panose="020B0502040504020204" pitchFamily="34" charset="0"/>
                <a:cs typeface="Segoe UI Semibold" panose="020B0702040204020203" pitchFamily="34" charset="0"/>
              </a:rPr>
              <a:t>The</a:t>
            </a:r>
            <a:r>
              <a:rPr lang="en-US" dirty="0">
                <a:solidFill>
                  <a:schemeClr val="bg1"/>
                </a:solidFill>
                <a:latin typeface="Segoe UI Variable Text Semibold" pitchFamily="2" charset="0"/>
                <a:ea typeface="Sans Serif Collection" panose="020B0502040504020204" pitchFamily="34" charset="0"/>
                <a:cs typeface="Sans Serif Collection" panose="020B0502040504020204" pitchFamily="34" charset="0"/>
              </a:rPr>
              <a:t> company caters to diverse customer needs, from budget-friendly to premium products, and features popular global and domestic brands.</a:t>
            </a:r>
          </a:p>
          <a:p>
            <a:pPr algn="just"/>
            <a:r>
              <a:rPr lang="en-US" dirty="0">
                <a:solidFill>
                  <a:schemeClr val="bg1"/>
                </a:solidFill>
                <a:latin typeface="Segoe UI Variable Text Semibold" pitchFamily="2" charset="0"/>
                <a:ea typeface="Sans Serif Collection" panose="020B0502040504020204" pitchFamily="34" charset="0"/>
                <a:cs typeface="Sans Serif Collection" panose="020B0502040504020204" pitchFamily="34" charset="0"/>
              </a:rPr>
              <a:t>Myntra is known for its customer-centric approach to personalize the shopping experience and improve product offerings.</a:t>
            </a:r>
            <a:endParaRPr lang="en-IN" dirty="0">
              <a:solidFill>
                <a:schemeClr val="bg1"/>
              </a:solidFill>
              <a:latin typeface="Segoe UI Variable Text Semibold" pitchFamily="2"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241505762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EEF08-98DA-1863-F6D4-E0F48B5945F5}"/>
              </a:ext>
            </a:extLst>
          </p:cNvPr>
          <p:cNvSpPr>
            <a:spLocks noGrp="1"/>
          </p:cNvSpPr>
          <p:nvPr>
            <p:ph type="title"/>
          </p:nvPr>
        </p:nvSpPr>
        <p:spPr/>
        <p:txBody>
          <a:bodyPr>
            <a:normAutofit/>
          </a:bodyPr>
          <a:lstStyle/>
          <a:p>
            <a:r>
              <a:rPr lang="en-IN" dirty="0">
                <a:solidFill>
                  <a:schemeClr val="bg1"/>
                </a:solidFill>
              </a:rPr>
              <a:t>Challenges and Objectives</a:t>
            </a:r>
          </a:p>
        </p:txBody>
      </p:sp>
      <p:sp>
        <p:nvSpPr>
          <p:cNvPr id="3" name="Content Placeholder 2">
            <a:extLst>
              <a:ext uri="{FF2B5EF4-FFF2-40B4-BE49-F238E27FC236}">
                <a16:creationId xmlns:a16="http://schemas.microsoft.com/office/drawing/2014/main" id="{4BCBAC84-4EE0-6F79-2170-E9D0ADD3C958}"/>
              </a:ext>
            </a:extLst>
          </p:cNvPr>
          <p:cNvSpPr>
            <a:spLocks noGrp="1"/>
          </p:cNvSpPr>
          <p:nvPr>
            <p:ph sz="half" idx="1"/>
          </p:nvPr>
        </p:nvSpPr>
        <p:spPr/>
        <p:txBody>
          <a:bodyPr>
            <a:noAutofit/>
          </a:bodyPr>
          <a:lstStyle/>
          <a:p>
            <a:pPr marL="0" indent="0">
              <a:buNone/>
            </a:pPr>
            <a:r>
              <a:rPr lang="en-IN" sz="2400" b="1" dirty="0">
                <a:solidFill>
                  <a:schemeClr val="bg1"/>
                </a:solidFill>
                <a:latin typeface="Segoe UI Semibold" panose="020B0702040204020203" pitchFamily="34" charset="0"/>
                <a:cs typeface="Segoe UI Semibold" panose="020B0702040204020203" pitchFamily="34" charset="0"/>
              </a:rPr>
              <a:t>Challenges</a:t>
            </a:r>
          </a:p>
          <a:p>
            <a:r>
              <a:rPr lang="en-US" sz="1400" dirty="0">
                <a:solidFill>
                  <a:schemeClr val="bg1"/>
                </a:solidFill>
                <a:latin typeface="Segoe UI Semibold" panose="020B0702040204020203" pitchFamily="34" charset="0"/>
                <a:cs typeface="Segoe UI Semibold" panose="020B0702040204020203" pitchFamily="34" charset="0"/>
              </a:rPr>
              <a:t>Data Cleaning: Removing duplicates, standardizing the "</a:t>
            </a:r>
            <a:r>
              <a:rPr lang="en-US" sz="1400" dirty="0" err="1">
                <a:solidFill>
                  <a:schemeClr val="bg1"/>
                </a:solidFill>
                <a:latin typeface="Segoe UI Semibold" panose="020B0702040204020203" pitchFamily="34" charset="0"/>
                <a:cs typeface="Segoe UI Semibold" panose="020B0702040204020203" pitchFamily="34" charset="0"/>
              </a:rPr>
              <a:t>DiscountOffer</a:t>
            </a:r>
            <a:r>
              <a:rPr lang="en-US" sz="1400" dirty="0">
                <a:solidFill>
                  <a:schemeClr val="bg1"/>
                </a:solidFill>
                <a:latin typeface="Segoe UI Semibold" panose="020B0702040204020203" pitchFamily="34" charset="0"/>
                <a:cs typeface="Segoe UI Semibold" panose="020B0702040204020203" pitchFamily="34" charset="0"/>
              </a:rPr>
              <a:t>" column, and filling missing values (e.g.,"</a:t>
            </a:r>
            <a:r>
              <a:rPr lang="en-US" sz="1400" dirty="0" err="1">
                <a:solidFill>
                  <a:schemeClr val="bg1"/>
                </a:solidFill>
                <a:latin typeface="Segoe UI Semibold" panose="020B0702040204020203" pitchFamily="34" charset="0"/>
                <a:cs typeface="Segoe UI Semibold" panose="020B0702040204020203" pitchFamily="34" charset="0"/>
              </a:rPr>
              <a:t>DiscountPrice</a:t>
            </a:r>
            <a:r>
              <a:rPr lang="en-US" sz="1400" dirty="0">
                <a:solidFill>
                  <a:schemeClr val="bg1"/>
                </a:solidFill>
                <a:latin typeface="Segoe UI Semibold" panose="020B0702040204020203" pitchFamily="34" charset="0"/>
                <a:cs typeface="Segoe UI Semibold" panose="020B0702040204020203" pitchFamily="34" charset="0"/>
              </a:rPr>
              <a:t>" with category averages, "</a:t>
            </a:r>
            <a:r>
              <a:rPr lang="en-US" sz="1400" dirty="0" err="1">
                <a:solidFill>
                  <a:schemeClr val="bg1"/>
                </a:solidFill>
                <a:latin typeface="Segoe UI Semibold" panose="020B0702040204020203" pitchFamily="34" charset="0"/>
                <a:cs typeface="Segoe UI Semibold" panose="020B0702040204020203" pitchFamily="34" charset="0"/>
              </a:rPr>
              <a:t>SizeOption"with</a:t>
            </a:r>
            <a:r>
              <a:rPr lang="en-US" sz="1400" dirty="0">
                <a:solidFill>
                  <a:schemeClr val="bg1"/>
                </a:solidFill>
                <a:latin typeface="Segoe UI Semibold" panose="020B0702040204020203" pitchFamily="34" charset="0"/>
                <a:cs typeface="Segoe UI Semibold" panose="020B0702040204020203" pitchFamily="34" charset="0"/>
              </a:rPr>
              <a:t> "Not Available")</a:t>
            </a:r>
          </a:p>
          <a:p>
            <a:r>
              <a:rPr lang="en-US" sz="1400" dirty="0">
                <a:solidFill>
                  <a:schemeClr val="bg1"/>
                </a:solidFill>
                <a:latin typeface="Segoe UI Semibold" panose="020B0702040204020203" pitchFamily="34" charset="0"/>
                <a:cs typeface="Segoe UI Semibold" panose="020B0702040204020203" pitchFamily="34" charset="0"/>
              </a:rPr>
              <a:t>Data Analysis: Calculating average prices for high-rated products, counting products with discounts over 50%, and categorizing products as "</a:t>
            </a:r>
            <a:r>
              <a:rPr lang="en-US" sz="1400" dirty="0" err="1">
                <a:solidFill>
                  <a:schemeClr val="bg1"/>
                </a:solidFill>
                <a:latin typeface="Segoe UI Semibold" panose="020B0702040204020203" pitchFamily="34" charset="0"/>
                <a:cs typeface="Segoe UI Semibold" panose="020B0702040204020203" pitchFamily="34" charset="0"/>
              </a:rPr>
              <a:t>HighDiscount</a:t>
            </a:r>
            <a:r>
              <a:rPr lang="en-US" sz="1400" dirty="0">
                <a:solidFill>
                  <a:schemeClr val="bg1"/>
                </a:solidFill>
                <a:latin typeface="Segoe UI Semibold" panose="020B0702040204020203" pitchFamily="34" charset="0"/>
                <a:cs typeface="Segoe UI Semibold" panose="020B0702040204020203" pitchFamily="34" charset="0"/>
              </a:rPr>
              <a:t>" or "</a:t>
            </a:r>
            <a:r>
              <a:rPr lang="en-US" sz="1400" dirty="0" err="1">
                <a:solidFill>
                  <a:schemeClr val="bg1"/>
                </a:solidFill>
                <a:latin typeface="Segoe UI Semibold" panose="020B0702040204020203" pitchFamily="34" charset="0"/>
                <a:cs typeface="Segoe UI Semibold" panose="020B0702040204020203" pitchFamily="34" charset="0"/>
              </a:rPr>
              <a:t>LowDiscount</a:t>
            </a:r>
            <a:r>
              <a:rPr lang="en-US" sz="1400" dirty="0">
                <a:solidFill>
                  <a:schemeClr val="bg1"/>
                </a:solidFill>
                <a:latin typeface="Segoe UI Semibold" panose="020B0702040204020203" pitchFamily="34" charset="0"/>
                <a:cs typeface="Segoe UI Semibold" panose="020B0702040204020203" pitchFamily="34" charset="0"/>
              </a:rPr>
              <a:t>".</a:t>
            </a:r>
          </a:p>
          <a:p>
            <a:r>
              <a:rPr lang="en-US" sz="1400" dirty="0">
                <a:solidFill>
                  <a:schemeClr val="bg1"/>
                </a:solidFill>
                <a:latin typeface="Segoe UI Semibold" panose="020B0702040204020203" pitchFamily="34" charset="0"/>
                <a:cs typeface="Segoe UI Semibold" panose="020B0702040204020203" pitchFamily="34" charset="0"/>
              </a:rPr>
              <a:t>Product Lookup: Using VLOOKUP/XLOOKUP and INDEX/MATCH to retrieve product details (e.g., brand, price, rating) for specific product IDs.</a:t>
            </a:r>
          </a:p>
          <a:p>
            <a:r>
              <a:rPr lang="en-US" sz="1400" dirty="0">
                <a:solidFill>
                  <a:schemeClr val="bg1"/>
                </a:solidFill>
                <a:latin typeface="Segoe UI Semibold" panose="020B0702040204020203" pitchFamily="34" charset="0"/>
                <a:cs typeface="Segoe UI Semibold" panose="020B0702040204020203" pitchFamily="34" charset="0"/>
              </a:rPr>
              <a:t>Size Distribution: Identifying the number of products available in size "M".</a:t>
            </a:r>
            <a:endParaRPr lang="en-IN" sz="1400" dirty="0">
              <a:solidFill>
                <a:schemeClr val="bg1"/>
              </a:solidFill>
              <a:latin typeface="Segoe UI Semibold" panose="020B0702040204020203" pitchFamily="34" charset="0"/>
              <a:cs typeface="Segoe UI Semibold" panose="020B0702040204020203" pitchFamily="34" charset="0"/>
            </a:endParaRPr>
          </a:p>
        </p:txBody>
      </p:sp>
      <p:sp>
        <p:nvSpPr>
          <p:cNvPr id="4" name="Content Placeholder 3">
            <a:extLst>
              <a:ext uri="{FF2B5EF4-FFF2-40B4-BE49-F238E27FC236}">
                <a16:creationId xmlns:a16="http://schemas.microsoft.com/office/drawing/2014/main" id="{5798233F-1022-4512-CC09-B87C0E1EE821}"/>
              </a:ext>
            </a:extLst>
          </p:cNvPr>
          <p:cNvSpPr>
            <a:spLocks noGrp="1"/>
          </p:cNvSpPr>
          <p:nvPr>
            <p:ph sz="half" idx="2"/>
          </p:nvPr>
        </p:nvSpPr>
        <p:spPr/>
        <p:txBody>
          <a:bodyPr>
            <a:normAutofit/>
          </a:bodyPr>
          <a:lstStyle/>
          <a:p>
            <a:pPr marL="0" indent="0">
              <a:buNone/>
            </a:pPr>
            <a:r>
              <a:rPr lang="en-IN" sz="2400" b="1" dirty="0">
                <a:solidFill>
                  <a:schemeClr val="bg1"/>
                </a:solidFill>
                <a:latin typeface="Segoe UI Semibold" panose="020B0702040204020203" pitchFamily="34" charset="0"/>
                <a:cs typeface="Segoe UI Semibold" panose="020B0702040204020203" pitchFamily="34" charset="0"/>
              </a:rPr>
              <a:t>Objectives</a:t>
            </a:r>
          </a:p>
          <a:p>
            <a:r>
              <a:rPr lang="en-US" sz="1800" dirty="0">
                <a:solidFill>
                  <a:schemeClr val="bg1"/>
                </a:solidFill>
                <a:latin typeface="Segoe UI Semibold" panose="020B0702040204020203" pitchFamily="34" charset="0"/>
                <a:cs typeface="Segoe UI Semibold" panose="020B0702040204020203" pitchFamily="34" charset="0"/>
              </a:rPr>
              <a:t>Clean and standardize the dataset, handling missing or inconsistent values.</a:t>
            </a:r>
          </a:p>
          <a:p>
            <a:r>
              <a:rPr lang="en-US" sz="1800" dirty="0">
                <a:solidFill>
                  <a:schemeClr val="bg1"/>
                </a:solidFill>
                <a:latin typeface="Segoe UI Semibold" panose="020B0702040204020203" pitchFamily="34" charset="0"/>
                <a:cs typeface="Segoe UI Semibold" panose="020B0702040204020203" pitchFamily="34" charset="0"/>
              </a:rPr>
              <a:t>Analyze pricing, discounts, and ratings to gain insights into product trends.</a:t>
            </a:r>
          </a:p>
          <a:p>
            <a:r>
              <a:rPr lang="en-US" sz="1800" dirty="0">
                <a:solidFill>
                  <a:schemeClr val="bg1"/>
                </a:solidFill>
                <a:latin typeface="Segoe UI Semibold" panose="020B0702040204020203" pitchFamily="34" charset="0"/>
                <a:cs typeface="Segoe UI Semibold" panose="020B0702040204020203" pitchFamily="34" charset="0"/>
              </a:rPr>
              <a:t>Classify products based on discount offers and count size-specific availability.</a:t>
            </a:r>
          </a:p>
          <a:p>
            <a:r>
              <a:rPr lang="en-US" sz="1800" dirty="0">
                <a:solidFill>
                  <a:schemeClr val="bg1"/>
                </a:solidFill>
                <a:latin typeface="Segoe UI Semibold" panose="020B0702040204020203" pitchFamily="34" charset="0"/>
                <a:cs typeface="Segoe UI Semibold" panose="020B0702040204020203" pitchFamily="34" charset="0"/>
              </a:rPr>
              <a:t>Use lookup functions to retrieve specific product details efficiently</a:t>
            </a:r>
            <a:r>
              <a:rPr lang="en-US" sz="1800" dirty="0">
                <a:latin typeface="Segoe UI Semibold" panose="020B0702040204020203" pitchFamily="34" charset="0"/>
                <a:cs typeface="Segoe UI Semibold" panose="020B0702040204020203" pitchFamily="34" charset="0"/>
              </a:rPr>
              <a:t>.</a:t>
            </a:r>
            <a:endParaRPr lang="en-IN" sz="18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88366776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26E8-20F5-C84A-9088-CCB93DBA6C80}"/>
              </a:ext>
            </a:extLst>
          </p:cNvPr>
          <p:cNvSpPr>
            <a:spLocks noGrp="1"/>
          </p:cNvSpPr>
          <p:nvPr>
            <p:ph type="title"/>
          </p:nvPr>
        </p:nvSpPr>
        <p:spPr/>
        <p:txBody>
          <a:bodyPr/>
          <a:lstStyle/>
          <a:p>
            <a:r>
              <a:rPr lang="en-IN" dirty="0">
                <a:solidFill>
                  <a:schemeClr val="bg1"/>
                </a:solidFill>
                <a:latin typeface="Segoe UI Semibold" panose="020B0702040204020203" pitchFamily="34" charset="0"/>
                <a:cs typeface="Segoe UI Semibold" panose="020B0702040204020203" pitchFamily="34" charset="0"/>
              </a:rPr>
              <a:t>Data Cleaning and Preparation</a:t>
            </a:r>
          </a:p>
        </p:txBody>
      </p:sp>
      <p:sp>
        <p:nvSpPr>
          <p:cNvPr id="3" name="Content Placeholder 2">
            <a:extLst>
              <a:ext uri="{FF2B5EF4-FFF2-40B4-BE49-F238E27FC236}">
                <a16:creationId xmlns:a16="http://schemas.microsoft.com/office/drawing/2014/main" id="{D27B043A-3ADE-7DEB-E0CA-C4BB4E12983C}"/>
              </a:ext>
            </a:extLst>
          </p:cNvPr>
          <p:cNvSpPr>
            <a:spLocks noGrp="1"/>
          </p:cNvSpPr>
          <p:nvPr>
            <p:ph idx="1"/>
          </p:nvPr>
        </p:nvSpPr>
        <p:spPr>
          <a:xfrm>
            <a:off x="457199" y="1417638"/>
            <a:ext cx="8401665" cy="4934001"/>
          </a:xfrm>
        </p:spPr>
        <p:txBody>
          <a:bodyPr>
            <a:normAutofit/>
          </a:bodyPr>
          <a:lstStyle/>
          <a:p>
            <a:pPr marL="0" indent="0">
              <a:buNone/>
            </a:pPr>
            <a:r>
              <a:rPr lang="en-US" sz="2400" dirty="0">
                <a:solidFill>
                  <a:schemeClr val="bg1"/>
                </a:solidFill>
                <a:latin typeface="Segoe UI Semibold" panose="020B0702040204020203" pitchFamily="34" charset="0"/>
                <a:cs typeface="Segoe UI Semibold" panose="020B0702040204020203" pitchFamily="34" charset="0"/>
              </a:rPr>
              <a:t>Checking for duplicate values in dataset and removing them</a:t>
            </a:r>
            <a:r>
              <a:rPr lang="en-US" sz="2400" b="1" dirty="0">
                <a:solidFill>
                  <a:schemeClr val="bg1"/>
                </a:solidFill>
                <a:latin typeface="Segoe UI Semibold" panose="020B0702040204020203" pitchFamily="34" charset="0"/>
                <a:cs typeface="Segoe UI Semibold" panose="020B0702040204020203" pitchFamily="34" charset="0"/>
              </a:rPr>
              <a:t>.</a:t>
            </a:r>
          </a:p>
          <a:p>
            <a:pPr marL="0" indent="0">
              <a:buNone/>
            </a:pPr>
            <a:endParaRPr lang="en-US" sz="2000" b="1" dirty="0">
              <a:solidFill>
                <a:schemeClr val="bg1"/>
              </a:solidFill>
              <a:latin typeface="Segoe UI Semibold" panose="020B0702040204020203" pitchFamily="34" charset="0"/>
              <a:cs typeface="Segoe UI Semibold" panose="020B0702040204020203" pitchFamily="34" charset="0"/>
            </a:endParaRPr>
          </a:p>
          <a:p>
            <a:r>
              <a:rPr lang="en-US" sz="2000" dirty="0">
                <a:solidFill>
                  <a:schemeClr val="bg1"/>
                </a:solidFill>
                <a:latin typeface="Segoe UI Semibold" panose="020B0702040204020203" pitchFamily="34" charset="0"/>
                <a:cs typeface="Segoe UI Semibold" panose="020B0702040204020203" pitchFamily="34" charset="0"/>
              </a:rPr>
              <a:t>To check for duplicates in our dataset,  we can ignore columns like Category, </a:t>
            </a:r>
          </a:p>
          <a:p>
            <a:pPr marL="0" indent="0">
              <a:buNone/>
            </a:pPr>
            <a:r>
              <a:rPr lang="en-US" sz="2000" dirty="0">
                <a:solidFill>
                  <a:schemeClr val="bg1"/>
                </a:solidFill>
                <a:latin typeface="Segoe UI Semibold" panose="020B0702040204020203" pitchFamily="34" charset="0"/>
                <a:cs typeface="Segoe UI Semibold" panose="020B0702040204020203" pitchFamily="34" charset="0"/>
              </a:rPr>
              <a:t>Brand Name, Price, and Discount  Offered, as they naturally repeat.</a:t>
            </a:r>
          </a:p>
          <a:p>
            <a:r>
              <a:rPr lang="en-US" sz="2000" dirty="0">
                <a:solidFill>
                  <a:schemeClr val="bg1"/>
                </a:solidFill>
                <a:latin typeface="Segoe UI Semibold" panose="020B0702040204020203" pitchFamily="34" charset="0"/>
                <a:cs typeface="Segoe UI Semibold" panose="020B0702040204020203" pitchFamily="34" charset="0"/>
              </a:rPr>
              <a:t>Instead, we will focus on the </a:t>
            </a:r>
          </a:p>
          <a:p>
            <a:pPr marL="0" indent="0">
              <a:buNone/>
            </a:pPr>
            <a:r>
              <a:rPr lang="en-US" sz="2000" dirty="0">
                <a:solidFill>
                  <a:schemeClr val="bg1"/>
                </a:solidFill>
                <a:latin typeface="Segoe UI Semibold" panose="020B0702040204020203" pitchFamily="34" charset="0"/>
                <a:cs typeface="Segoe UI Semibold" panose="020B0702040204020203" pitchFamily="34" charset="0"/>
              </a:rPr>
              <a:t>Product ID column and URL, </a:t>
            </a:r>
          </a:p>
          <a:p>
            <a:pPr marL="0" indent="0">
              <a:buNone/>
            </a:pPr>
            <a:r>
              <a:rPr lang="en-US" sz="2000" dirty="0">
                <a:solidFill>
                  <a:schemeClr val="bg1"/>
                </a:solidFill>
                <a:latin typeface="Segoe UI Semibold" panose="020B0702040204020203" pitchFamily="34" charset="0"/>
                <a:cs typeface="Segoe UI Semibold" panose="020B0702040204020203" pitchFamily="34" charset="0"/>
              </a:rPr>
              <a:t>which should be unique, and </a:t>
            </a:r>
          </a:p>
          <a:p>
            <a:pPr marL="0" indent="0">
              <a:buNone/>
            </a:pPr>
            <a:r>
              <a:rPr lang="en-US" sz="2000" dirty="0">
                <a:solidFill>
                  <a:schemeClr val="bg1"/>
                </a:solidFill>
                <a:latin typeface="Segoe UI Semibold" panose="020B0702040204020203" pitchFamily="34" charset="0"/>
                <a:cs typeface="Segoe UI Semibold" panose="020B0702040204020203" pitchFamily="34" charset="0"/>
              </a:rPr>
              <a:t>identify any duplicate entries</a:t>
            </a:r>
            <a:r>
              <a:rPr lang="en-US" sz="2000" dirty="0">
                <a:solidFill>
                  <a:schemeClr val="bg1"/>
                </a:solidFill>
              </a:rPr>
              <a:t>.</a:t>
            </a:r>
            <a:endParaRPr lang="en-IN" sz="2000" dirty="0">
              <a:solidFill>
                <a:schemeClr val="bg1"/>
              </a:solidFill>
            </a:endParaRPr>
          </a:p>
        </p:txBody>
      </p:sp>
      <p:pic>
        <p:nvPicPr>
          <p:cNvPr id="9" name="Picture 8">
            <a:extLst>
              <a:ext uri="{FF2B5EF4-FFF2-40B4-BE49-F238E27FC236}">
                <a16:creationId xmlns:a16="http://schemas.microsoft.com/office/drawing/2014/main" id="{8F8E4545-3A59-67C0-9250-9034D5D851E0}"/>
              </a:ext>
            </a:extLst>
          </p:cNvPr>
          <p:cNvPicPr>
            <a:picLocks noChangeAspect="1"/>
          </p:cNvPicPr>
          <p:nvPr/>
        </p:nvPicPr>
        <p:blipFill>
          <a:blip r:embed="rId3"/>
          <a:stretch>
            <a:fillRect/>
          </a:stretch>
        </p:blipFill>
        <p:spPr>
          <a:xfrm>
            <a:off x="4247535" y="3313471"/>
            <a:ext cx="4527756" cy="3038168"/>
          </a:xfrm>
          <a:prstGeom prst="rect">
            <a:avLst/>
          </a:prstGeom>
        </p:spPr>
      </p:pic>
    </p:spTree>
    <p:extLst>
      <p:ext uri="{BB962C8B-B14F-4D97-AF65-F5344CB8AC3E}">
        <p14:creationId xmlns:p14="http://schemas.microsoft.com/office/powerpoint/2010/main" val="2459988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6B71-4013-4ACC-34A0-A39E3DBE3EFB}"/>
              </a:ext>
            </a:extLst>
          </p:cNvPr>
          <p:cNvSpPr>
            <a:spLocks noGrp="1"/>
          </p:cNvSpPr>
          <p:nvPr>
            <p:ph type="title"/>
          </p:nvPr>
        </p:nvSpPr>
        <p:spPr/>
        <p:txBody>
          <a:bodyPr/>
          <a:lstStyle/>
          <a:p>
            <a:r>
              <a:rPr lang="en-IN" dirty="0">
                <a:solidFill>
                  <a:schemeClr val="bg1"/>
                </a:solidFill>
                <a:latin typeface="Segoe UI Semibold" panose="020B0702040204020203" pitchFamily="34" charset="0"/>
                <a:cs typeface="Segoe UI Semibold" panose="020B0702040204020203" pitchFamily="34" charset="0"/>
              </a:rPr>
              <a:t>Data Cleaning and Preparation</a:t>
            </a:r>
          </a:p>
        </p:txBody>
      </p:sp>
      <p:sp>
        <p:nvSpPr>
          <p:cNvPr id="3" name="Content Placeholder 2">
            <a:extLst>
              <a:ext uri="{FF2B5EF4-FFF2-40B4-BE49-F238E27FC236}">
                <a16:creationId xmlns:a16="http://schemas.microsoft.com/office/drawing/2014/main" id="{E2A3A02F-A05C-B491-F0A0-1B1C136EAE02}"/>
              </a:ext>
            </a:extLst>
          </p:cNvPr>
          <p:cNvSpPr>
            <a:spLocks noGrp="1"/>
          </p:cNvSpPr>
          <p:nvPr>
            <p:ph idx="1"/>
          </p:nvPr>
        </p:nvSpPr>
        <p:spPr/>
        <p:txBody>
          <a:bodyPr numCol="1">
            <a:normAutofit lnSpcReduction="10000"/>
          </a:bodyPr>
          <a:lstStyle/>
          <a:p>
            <a:pPr marL="0" indent="0">
              <a:buNone/>
            </a:pPr>
            <a:r>
              <a:rPr lang="en-US" sz="2400" b="1" dirty="0">
                <a:solidFill>
                  <a:schemeClr val="bg1"/>
                </a:solidFill>
                <a:latin typeface="Segoe UI Variable Text Semibold" pitchFamily="2" charset="0"/>
              </a:rPr>
              <a:t>Standardizing the "Discount Offer" column to single format, ensuring all values are uniform</a:t>
            </a:r>
          </a:p>
          <a:p>
            <a:r>
              <a:rPr lang="en-US" sz="1800" dirty="0">
                <a:solidFill>
                  <a:schemeClr val="bg1"/>
                </a:solidFill>
                <a:latin typeface="Segoe UI Variable Text Semibold" pitchFamily="2" charset="0"/>
              </a:rPr>
              <a:t>Apply Formula Where Discount Offer = Original Price – Discount Price</a:t>
            </a:r>
          </a:p>
          <a:p>
            <a:r>
              <a:rPr lang="en-US" sz="1800" dirty="0">
                <a:solidFill>
                  <a:schemeClr val="bg1"/>
                </a:solidFill>
                <a:latin typeface="Segoe UI Variable Text Semibold" pitchFamily="2" charset="0"/>
              </a:rPr>
              <a:t>We will need Discount % for our further analysis so we need to insert a new column titled “Discount %” and use formula</a:t>
            </a:r>
          </a:p>
          <a:p>
            <a:pPr marL="0" indent="0">
              <a:buNone/>
            </a:pPr>
            <a:r>
              <a:rPr lang="en-US" sz="1800" dirty="0">
                <a:solidFill>
                  <a:schemeClr val="bg1"/>
                </a:solidFill>
                <a:latin typeface="Segoe UI Variable Text Semibold" pitchFamily="2" charset="0"/>
              </a:rPr>
              <a:t>     Discount % = Discount Offer / Original Price. </a:t>
            </a:r>
          </a:p>
          <a:p>
            <a:pPr marL="0" indent="0">
              <a:buNone/>
            </a:pPr>
            <a:r>
              <a:rPr lang="en-US" sz="1800" dirty="0">
                <a:solidFill>
                  <a:schemeClr val="bg1"/>
                </a:solidFill>
                <a:latin typeface="Segoe UI Variable Text Semibold" pitchFamily="2" charset="0"/>
              </a:rPr>
              <a:t>     Make sure to convert it to % format.</a:t>
            </a:r>
          </a:p>
          <a:p>
            <a:pPr marL="0" indent="0">
              <a:buNone/>
            </a:pPr>
            <a:endParaRPr lang="en-US" sz="1800" dirty="0">
              <a:solidFill>
                <a:schemeClr val="bg1"/>
              </a:solidFill>
              <a:latin typeface="Segoe UI Variable Text Semibold" pitchFamily="2" charset="0"/>
            </a:endParaRPr>
          </a:p>
          <a:p>
            <a:pPr marL="0" indent="0">
              <a:buNone/>
            </a:pPr>
            <a:r>
              <a:rPr lang="en-US" sz="1800" dirty="0">
                <a:solidFill>
                  <a:schemeClr val="bg1"/>
                </a:solidFill>
                <a:latin typeface="Segoe UI Variable Text Semibold" pitchFamily="2" charset="0"/>
              </a:rPr>
              <a:t>Note:- Keep in Mind that the data also have </a:t>
            </a:r>
          </a:p>
          <a:p>
            <a:pPr marL="0" indent="0">
              <a:buNone/>
            </a:pPr>
            <a:r>
              <a:rPr lang="en-US" sz="1800" dirty="0">
                <a:solidFill>
                  <a:schemeClr val="bg1"/>
                </a:solidFill>
                <a:latin typeface="Segoe UI Variable Text Semibold" pitchFamily="2" charset="0"/>
              </a:rPr>
              <a:t>blank values in between so currently original </a:t>
            </a:r>
          </a:p>
          <a:p>
            <a:pPr marL="0" indent="0">
              <a:buNone/>
            </a:pPr>
            <a:r>
              <a:rPr lang="en-US" sz="1800" dirty="0">
                <a:solidFill>
                  <a:schemeClr val="bg1"/>
                </a:solidFill>
                <a:latin typeface="Segoe UI Variable Text Semibold" pitchFamily="2" charset="0"/>
              </a:rPr>
              <a:t>price would be reflected in Discount offer </a:t>
            </a:r>
          </a:p>
          <a:p>
            <a:pPr marL="0" indent="0">
              <a:buNone/>
            </a:pPr>
            <a:r>
              <a:rPr lang="en-US" sz="1800" dirty="0">
                <a:solidFill>
                  <a:schemeClr val="bg1"/>
                </a:solidFill>
                <a:latin typeface="Segoe UI Variable Text Semibold" pitchFamily="2" charset="0"/>
              </a:rPr>
              <a:t>column for blank values. Once we deal with </a:t>
            </a:r>
          </a:p>
          <a:p>
            <a:pPr marL="0" indent="0">
              <a:buNone/>
            </a:pPr>
            <a:r>
              <a:rPr lang="en-US" sz="1800" dirty="0">
                <a:solidFill>
                  <a:schemeClr val="bg1"/>
                </a:solidFill>
                <a:latin typeface="Segoe UI Variable Text Semibold" pitchFamily="2" charset="0"/>
              </a:rPr>
              <a:t>Blank values in our next step, they will be </a:t>
            </a:r>
          </a:p>
          <a:p>
            <a:pPr marL="0" indent="0">
              <a:buNone/>
            </a:pPr>
            <a:r>
              <a:rPr lang="en-US" sz="1800" dirty="0">
                <a:solidFill>
                  <a:schemeClr val="bg1"/>
                </a:solidFill>
                <a:latin typeface="Segoe UI Variable Text Semibold" pitchFamily="2" charset="0"/>
              </a:rPr>
              <a:t>replaced with our desired values.</a:t>
            </a:r>
            <a:endParaRPr lang="en-IN" sz="1800" dirty="0">
              <a:solidFill>
                <a:schemeClr val="bg1"/>
              </a:solidFill>
              <a:latin typeface="Segoe UI Variable Text Semibold" pitchFamily="2" charset="0"/>
            </a:endParaRPr>
          </a:p>
        </p:txBody>
      </p:sp>
      <p:pic>
        <p:nvPicPr>
          <p:cNvPr id="5" name="Picture 4">
            <a:extLst>
              <a:ext uri="{FF2B5EF4-FFF2-40B4-BE49-F238E27FC236}">
                <a16:creationId xmlns:a16="http://schemas.microsoft.com/office/drawing/2014/main" id="{BADCFE64-2D15-5EF5-3E28-4966B0263ED5}"/>
              </a:ext>
            </a:extLst>
          </p:cNvPr>
          <p:cNvPicPr>
            <a:picLocks noChangeAspect="1"/>
          </p:cNvPicPr>
          <p:nvPr/>
        </p:nvPicPr>
        <p:blipFill>
          <a:blip r:embed="rId2"/>
          <a:stretch>
            <a:fillRect/>
          </a:stretch>
        </p:blipFill>
        <p:spPr>
          <a:xfrm>
            <a:off x="5472973" y="3284583"/>
            <a:ext cx="3213827" cy="2841580"/>
          </a:xfrm>
          <a:prstGeom prst="rect">
            <a:avLst/>
          </a:prstGeom>
        </p:spPr>
      </p:pic>
    </p:spTree>
    <p:extLst>
      <p:ext uri="{BB962C8B-B14F-4D97-AF65-F5344CB8AC3E}">
        <p14:creationId xmlns:p14="http://schemas.microsoft.com/office/powerpoint/2010/main" val="147643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CC36-76A4-3259-A604-44E7E8E0942A}"/>
              </a:ext>
            </a:extLst>
          </p:cNvPr>
          <p:cNvSpPr>
            <a:spLocks noGrp="1"/>
          </p:cNvSpPr>
          <p:nvPr>
            <p:ph type="title"/>
          </p:nvPr>
        </p:nvSpPr>
        <p:spPr/>
        <p:txBody>
          <a:bodyPr/>
          <a:lstStyle/>
          <a:p>
            <a:r>
              <a:rPr lang="en-IN" dirty="0">
                <a:solidFill>
                  <a:schemeClr val="bg1"/>
                </a:solidFill>
              </a:rPr>
              <a:t>Data Cleaning and </a:t>
            </a:r>
            <a:r>
              <a:rPr lang="en-IN" dirty="0">
                <a:solidFill>
                  <a:schemeClr val="bg1"/>
                </a:solidFill>
                <a:latin typeface="Segoe UI Variable Text Semibold" pitchFamily="2" charset="0"/>
              </a:rPr>
              <a:t>Preparation</a:t>
            </a:r>
          </a:p>
        </p:txBody>
      </p:sp>
      <p:sp>
        <p:nvSpPr>
          <p:cNvPr id="3" name="Content Placeholder 2">
            <a:extLst>
              <a:ext uri="{FF2B5EF4-FFF2-40B4-BE49-F238E27FC236}">
                <a16:creationId xmlns:a16="http://schemas.microsoft.com/office/drawing/2014/main" id="{FBE2E83C-4E5E-4973-DBC5-9AC0922727DF}"/>
              </a:ext>
            </a:extLst>
          </p:cNvPr>
          <p:cNvSpPr>
            <a:spLocks noGrp="1"/>
          </p:cNvSpPr>
          <p:nvPr>
            <p:ph idx="1"/>
          </p:nvPr>
        </p:nvSpPr>
        <p:spPr/>
        <p:txBody>
          <a:bodyPr>
            <a:normAutofit lnSpcReduction="10000"/>
          </a:bodyPr>
          <a:lstStyle/>
          <a:p>
            <a:pPr marL="0" indent="0">
              <a:buNone/>
            </a:pPr>
            <a:r>
              <a:rPr lang="en-US" sz="2400" b="1" dirty="0">
                <a:solidFill>
                  <a:schemeClr val="bg1"/>
                </a:solidFill>
                <a:latin typeface="Segoe UI Semibold" panose="020B0702040204020203" pitchFamily="34" charset="0"/>
                <a:cs typeface="Segoe UI Semibold" panose="020B0702040204020203" pitchFamily="34" charset="0"/>
              </a:rPr>
              <a:t>Identifying rows where both "Discount Price“ and "Discount Offer" are null and fill the "Discount Price" with the average discount price of the respective category.</a:t>
            </a:r>
          </a:p>
          <a:p>
            <a:pPr marL="0" indent="0">
              <a:buNone/>
            </a:pPr>
            <a:endParaRPr lang="en-US" sz="1600" b="1" dirty="0">
              <a:solidFill>
                <a:schemeClr val="bg1"/>
              </a:solidFill>
              <a:latin typeface="Segoe UI Semibold" panose="020B0702040204020203" pitchFamily="34" charset="0"/>
              <a:cs typeface="Segoe UI Semibold" panose="020B0702040204020203" pitchFamily="34" charset="0"/>
            </a:endParaRPr>
          </a:p>
          <a:p>
            <a:r>
              <a:rPr lang="en-US" sz="1600" dirty="0">
                <a:solidFill>
                  <a:schemeClr val="bg1"/>
                </a:solidFill>
                <a:latin typeface="Segoe UI Semibold" panose="020B0702040204020203" pitchFamily="34" charset="0"/>
                <a:cs typeface="Segoe UI Semibold" panose="020B0702040204020203" pitchFamily="34" charset="0"/>
              </a:rPr>
              <a:t>Replace Blank Values with Category Average: Using the AVERAGEIF function to calculate the average discount price for each category based on the Category column.</a:t>
            </a:r>
          </a:p>
          <a:p>
            <a:r>
              <a:rPr lang="en-US" sz="1600" dirty="0">
                <a:solidFill>
                  <a:schemeClr val="bg1"/>
                </a:solidFill>
                <a:latin typeface="Segoe UI Semibold" panose="020B0702040204020203" pitchFamily="34" charset="0"/>
                <a:cs typeface="Segoe UI Semibold" panose="020B0702040204020203" pitchFamily="34" charset="0"/>
              </a:rPr>
              <a:t>Formula Explanation: The AVERAGEIF function uses the Category column for the range, cell D2 for the criteria, and the Discount Price column for the average range to compute the average discount for each category.</a:t>
            </a:r>
          </a:p>
          <a:p>
            <a:r>
              <a:rPr lang="en-US" sz="1600" dirty="0">
                <a:solidFill>
                  <a:schemeClr val="bg1"/>
                </a:solidFill>
                <a:latin typeface="Segoe UI Semibold" panose="020B0702040204020203" pitchFamily="34" charset="0"/>
                <a:cs typeface="Segoe UI Semibold" panose="020B0702040204020203" pitchFamily="34" charset="0"/>
              </a:rPr>
              <a:t>Apply IF and ISBLANK Functions: </a:t>
            </a:r>
          </a:p>
          <a:p>
            <a:pPr marL="0" indent="0" algn="just">
              <a:buNone/>
            </a:pPr>
            <a:r>
              <a:rPr lang="en-US" sz="1600" dirty="0">
                <a:solidFill>
                  <a:schemeClr val="bg1"/>
                </a:solidFill>
                <a:latin typeface="Segoe UI Semibold" panose="020B0702040204020203" pitchFamily="34" charset="0"/>
                <a:cs typeface="Segoe UI Semibold" panose="020B0702040204020203" pitchFamily="34" charset="0"/>
              </a:rPr>
              <a:t>       Use a combination of IF and</a:t>
            </a:r>
          </a:p>
          <a:p>
            <a:pPr marL="0" indent="0" algn="just">
              <a:buNone/>
            </a:pPr>
            <a:r>
              <a:rPr lang="en-US" sz="1600" dirty="0">
                <a:solidFill>
                  <a:schemeClr val="bg1"/>
                </a:solidFill>
                <a:latin typeface="Segoe UI Semibold" panose="020B0702040204020203" pitchFamily="34" charset="0"/>
                <a:cs typeface="Segoe UI Semibold" panose="020B0702040204020203" pitchFamily="34" charset="0"/>
              </a:rPr>
              <a:t>       ISBLANK functions to replace </a:t>
            </a:r>
          </a:p>
          <a:p>
            <a:pPr marL="0" indent="0" algn="just">
              <a:buNone/>
            </a:pPr>
            <a:r>
              <a:rPr lang="en-US" sz="1600" dirty="0">
                <a:solidFill>
                  <a:schemeClr val="bg1"/>
                </a:solidFill>
                <a:latin typeface="Segoe UI Semibold" panose="020B0702040204020203" pitchFamily="34" charset="0"/>
                <a:cs typeface="Segoe UI Semibold" panose="020B0702040204020203" pitchFamily="34" charset="0"/>
              </a:rPr>
              <a:t>       blank values in the Discount </a:t>
            </a:r>
          </a:p>
          <a:p>
            <a:pPr marL="0" indent="0" algn="just">
              <a:buNone/>
            </a:pPr>
            <a:r>
              <a:rPr lang="en-US" sz="1600" dirty="0">
                <a:solidFill>
                  <a:schemeClr val="bg1"/>
                </a:solidFill>
                <a:latin typeface="Segoe UI Semibold" panose="020B0702040204020203" pitchFamily="34" charset="0"/>
                <a:cs typeface="Segoe UI Semibold" panose="020B0702040204020203" pitchFamily="34" charset="0"/>
              </a:rPr>
              <a:t>Price column with the calculated </a:t>
            </a:r>
          </a:p>
          <a:p>
            <a:pPr marL="0" indent="0" algn="just">
              <a:buNone/>
            </a:pPr>
            <a:r>
              <a:rPr lang="en-US" sz="1600" dirty="0">
                <a:solidFill>
                  <a:schemeClr val="bg1"/>
                </a:solidFill>
                <a:latin typeface="Segoe UI Semibold" panose="020B0702040204020203" pitchFamily="34" charset="0"/>
                <a:cs typeface="Segoe UI Semibold" panose="020B0702040204020203" pitchFamily="34" charset="0"/>
              </a:rPr>
              <a:t>Average for the respective category.</a:t>
            </a:r>
            <a:endParaRPr lang="en-IN" sz="1600" dirty="0">
              <a:solidFill>
                <a:schemeClr val="bg1"/>
              </a:solidFill>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51EA5193-838C-13CF-AF4B-762583CD4977}"/>
              </a:ext>
            </a:extLst>
          </p:cNvPr>
          <p:cNvPicPr>
            <a:picLocks noChangeAspect="1"/>
          </p:cNvPicPr>
          <p:nvPr/>
        </p:nvPicPr>
        <p:blipFill>
          <a:blip r:embed="rId2"/>
          <a:stretch>
            <a:fillRect/>
          </a:stretch>
        </p:blipFill>
        <p:spPr>
          <a:xfrm>
            <a:off x="4040006" y="4051771"/>
            <a:ext cx="4568136" cy="2074392"/>
          </a:xfrm>
          <a:prstGeom prst="rect">
            <a:avLst/>
          </a:prstGeom>
        </p:spPr>
      </p:pic>
    </p:spTree>
    <p:extLst>
      <p:ext uri="{BB962C8B-B14F-4D97-AF65-F5344CB8AC3E}">
        <p14:creationId xmlns:p14="http://schemas.microsoft.com/office/powerpoint/2010/main" val="3306412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FDBF-204A-9136-3AC9-CE85D07B381E}"/>
              </a:ext>
            </a:extLst>
          </p:cNvPr>
          <p:cNvSpPr>
            <a:spLocks noGrp="1"/>
          </p:cNvSpPr>
          <p:nvPr>
            <p:ph type="title"/>
          </p:nvPr>
        </p:nvSpPr>
        <p:spPr/>
        <p:txBody>
          <a:bodyPr>
            <a:normAutofit fontScale="90000"/>
          </a:bodyPr>
          <a:lstStyle/>
          <a:p>
            <a:r>
              <a:rPr lang="en-IN" dirty="0">
                <a:solidFill>
                  <a:schemeClr val="bg1"/>
                </a:solidFill>
                <a:latin typeface="Segoe UI Variable Text Semibold" pitchFamily="2" charset="0"/>
              </a:rPr>
              <a:t>Data Cleaning and Preparation</a:t>
            </a:r>
            <a:r>
              <a:rPr lang="en-IN" dirty="0">
                <a:latin typeface="Segoe UI Variable Text Semibold" pitchFamily="2" charset="0"/>
              </a:rPr>
              <a:t>	</a:t>
            </a:r>
          </a:p>
        </p:txBody>
      </p:sp>
      <p:sp>
        <p:nvSpPr>
          <p:cNvPr id="3" name="Content Placeholder 2">
            <a:extLst>
              <a:ext uri="{FF2B5EF4-FFF2-40B4-BE49-F238E27FC236}">
                <a16:creationId xmlns:a16="http://schemas.microsoft.com/office/drawing/2014/main" id="{80A95422-68D6-8ED3-38E7-A9F827CB8895}"/>
              </a:ext>
            </a:extLst>
          </p:cNvPr>
          <p:cNvSpPr>
            <a:spLocks noGrp="1"/>
          </p:cNvSpPr>
          <p:nvPr>
            <p:ph idx="1"/>
          </p:nvPr>
        </p:nvSpPr>
        <p:spPr/>
        <p:txBody>
          <a:bodyPr>
            <a:normAutofit/>
          </a:bodyPr>
          <a:lstStyle/>
          <a:p>
            <a:pPr marL="0" indent="0">
              <a:buNone/>
            </a:pPr>
            <a:r>
              <a:rPr lang="en-US" sz="2400" b="1" dirty="0">
                <a:solidFill>
                  <a:schemeClr val="bg1"/>
                </a:solidFill>
                <a:latin typeface="Segoe UI Semibold" panose="020B0702040204020203" pitchFamily="34" charset="0"/>
                <a:cs typeface="Segoe UI Semibold" panose="020B0702040204020203" pitchFamily="34" charset="0"/>
              </a:rPr>
              <a:t>Replace all null values in the "</a:t>
            </a:r>
            <a:r>
              <a:rPr lang="en-US" sz="2400" b="1" dirty="0" err="1">
                <a:solidFill>
                  <a:schemeClr val="bg1"/>
                </a:solidFill>
                <a:latin typeface="Segoe UI Semibold" panose="020B0702040204020203" pitchFamily="34" charset="0"/>
                <a:cs typeface="Segoe UI Semibold" panose="020B0702040204020203" pitchFamily="34" charset="0"/>
              </a:rPr>
              <a:t>SizeOption</a:t>
            </a:r>
            <a:r>
              <a:rPr lang="en-US" sz="2400" b="1" dirty="0">
                <a:solidFill>
                  <a:schemeClr val="bg1"/>
                </a:solidFill>
                <a:latin typeface="Segoe UI Semibold" panose="020B0702040204020203" pitchFamily="34" charset="0"/>
                <a:cs typeface="Segoe UI Semibold" panose="020B0702040204020203" pitchFamily="34" charset="0"/>
              </a:rPr>
              <a:t>" column with the text "Not Available"</a:t>
            </a:r>
            <a:r>
              <a:rPr lang="en-US" sz="2400" dirty="0">
                <a:solidFill>
                  <a:schemeClr val="bg1"/>
                </a:solidFill>
                <a:latin typeface="Segoe UI Semibold" panose="020B0702040204020203" pitchFamily="34" charset="0"/>
                <a:cs typeface="Segoe UI Semibold" panose="020B0702040204020203" pitchFamily="34" charset="0"/>
              </a:rPr>
              <a:t>.</a:t>
            </a:r>
          </a:p>
          <a:p>
            <a:pPr marL="0" indent="0">
              <a:buNone/>
            </a:pPr>
            <a:endParaRPr lang="en-US" sz="2000" dirty="0">
              <a:solidFill>
                <a:schemeClr val="bg1"/>
              </a:solidFill>
              <a:latin typeface="Segoe UI Semibold" panose="020B0702040204020203" pitchFamily="34" charset="0"/>
              <a:cs typeface="Segoe UI Semibold" panose="020B0702040204020203" pitchFamily="34" charset="0"/>
            </a:endParaRPr>
          </a:p>
          <a:p>
            <a:r>
              <a:rPr lang="en-US" sz="1800" dirty="0">
                <a:solidFill>
                  <a:schemeClr val="bg1"/>
                </a:solidFill>
                <a:latin typeface="Segoe UI Semibold" panose="020B0702040204020203" pitchFamily="34" charset="0"/>
                <a:cs typeface="Segoe UI Semibold" panose="020B0702040204020203" pitchFamily="34" charset="0"/>
              </a:rPr>
              <a:t>Identify Null Values: Press F5, select "Go To,“ then choose "Special" and select "Blanks" to find null values in the "Size Option" column.</a:t>
            </a:r>
          </a:p>
          <a:p>
            <a:r>
              <a:rPr lang="en-US" sz="1800" dirty="0">
                <a:solidFill>
                  <a:schemeClr val="bg1"/>
                </a:solidFill>
                <a:latin typeface="Segoe UI Semibold" panose="020B0702040204020203" pitchFamily="34" charset="0"/>
                <a:cs typeface="Segoe UI Semibold" panose="020B0702040204020203" pitchFamily="34" charset="0"/>
              </a:rPr>
              <a:t>Replace Nulls: Enter "Not Available" and press Ctrl + Enter to replace null values with the intended text.</a:t>
            </a:r>
          </a:p>
          <a:p>
            <a:r>
              <a:rPr lang="en-US" sz="1800" dirty="0">
                <a:solidFill>
                  <a:schemeClr val="bg1"/>
                </a:solidFill>
                <a:latin typeface="Segoe UI Semibold" panose="020B0702040204020203" pitchFamily="34" charset="0"/>
                <a:cs typeface="Segoe UI Semibold" panose="020B0702040204020203" pitchFamily="34" charset="0"/>
              </a:rPr>
              <a:t>Validate: Confirm that no null values were found </a:t>
            </a:r>
          </a:p>
          <a:p>
            <a:pPr marL="0" indent="0">
              <a:buNone/>
            </a:pPr>
            <a:r>
              <a:rPr lang="en-US" sz="1800" dirty="0">
                <a:solidFill>
                  <a:schemeClr val="bg1"/>
                </a:solidFill>
                <a:latin typeface="Segoe UI Semibold" panose="020B0702040204020203" pitchFamily="34" charset="0"/>
                <a:cs typeface="Segoe UI Semibold" panose="020B0702040204020203" pitchFamily="34" charset="0"/>
              </a:rPr>
              <a:t>       and replaced, as needed.</a:t>
            </a:r>
            <a:endParaRPr lang="en-IN" sz="1800" dirty="0">
              <a:solidFill>
                <a:schemeClr val="bg1"/>
              </a:solidFill>
              <a:latin typeface="Segoe UI Semibold" panose="020B0702040204020203" pitchFamily="34" charset="0"/>
              <a:cs typeface="Segoe UI Semibold" panose="020B0702040204020203" pitchFamily="34" charset="0"/>
            </a:endParaRPr>
          </a:p>
        </p:txBody>
      </p:sp>
      <p:pic>
        <p:nvPicPr>
          <p:cNvPr id="5" name="Picture 4">
            <a:extLst>
              <a:ext uri="{FF2B5EF4-FFF2-40B4-BE49-F238E27FC236}">
                <a16:creationId xmlns:a16="http://schemas.microsoft.com/office/drawing/2014/main" id="{69A44677-C5C2-5AD5-C66A-4AEFF43A6C85}"/>
              </a:ext>
            </a:extLst>
          </p:cNvPr>
          <p:cNvPicPr>
            <a:picLocks noChangeAspect="1"/>
          </p:cNvPicPr>
          <p:nvPr/>
        </p:nvPicPr>
        <p:blipFill>
          <a:blip r:embed="rId2"/>
          <a:stretch>
            <a:fillRect/>
          </a:stretch>
        </p:blipFill>
        <p:spPr>
          <a:xfrm>
            <a:off x="6135329" y="3528766"/>
            <a:ext cx="2551471" cy="2597397"/>
          </a:xfrm>
          <a:prstGeom prst="rect">
            <a:avLst/>
          </a:prstGeom>
        </p:spPr>
      </p:pic>
    </p:spTree>
    <p:extLst>
      <p:ext uri="{BB962C8B-B14F-4D97-AF65-F5344CB8AC3E}">
        <p14:creationId xmlns:p14="http://schemas.microsoft.com/office/powerpoint/2010/main" val="73799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968B-F08C-3C4E-0572-2D859E0A6CE4}"/>
              </a:ext>
            </a:extLst>
          </p:cNvPr>
          <p:cNvSpPr>
            <a:spLocks noGrp="1"/>
          </p:cNvSpPr>
          <p:nvPr>
            <p:ph type="ctrTitle"/>
          </p:nvPr>
        </p:nvSpPr>
        <p:spPr>
          <a:xfrm>
            <a:off x="685800" y="304801"/>
            <a:ext cx="7772400" cy="1091380"/>
          </a:xfrm>
        </p:spPr>
        <p:txBody>
          <a:bodyPr/>
          <a:lstStyle/>
          <a:p>
            <a:r>
              <a:rPr lang="en-IN" dirty="0">
                <a:solidFill>
                  <a:schemeClr val="bg1"/>
                </a:solidFill>
                <a:latin typeface="Segoe UI Variable Text Semibold" pitchFamily="2" charset="0"/>
              </a:rPr>
              <a:t>Data Analysis</a:t>
            </a:r>
          </a:p>
        </p:txBody>
      </p:sp>
      <p:sp>
        <p:nvSpPr>
          <p:cNvPr id="3" name="Subtitle 2">
            <a:extLst>
              <a:ext uri="{FF2B5EF4-FFF2-40B4-BE49-F238E27FC236}">
                <a16:creationId xmlns:a16="http://schemas.microsoft.com/office/drawing/2014/main" id="{B28F0DFF-020E-FE53-A91C-577319A34700}"/>
              </a:ext>
            </a:extLst>
          </p:cNvPr>
          <p:cNvSpPr>
            <a:spLocks noGrp="1"/>
          </p:cNvSpPr>
          <p:nvPr>
            <p:ph type="subTitle" idx="1"/>
          </p:nvPr>
        </p:nvSpPr>
        <p:spPr>
          <a:xfrm>
            <a:off x="353961" y="1396181"/>
            <a:ext cx="8377083" cy="4242619"/>
          </a:xfrm>
        </p:spPr>
        <p:txBody>
          <a:bodyPr>
            <a:normAutofit lnSpcReduction="10000"/>
          </a:bodyPr>
          <a:lstStyle/>
          <a:p>
            <a:pPr algn="just"/>
            <a:r>
              <a:rPr lang="en-US" sz="2000" b="1" dirty="0">
                <a:solidFill>
                  <a:schemeClr val="bg1"/>
                </a:solidFill>
                <a:latin typeface="Segoe UI Variable Text Semibold" pitchFamily="2" charset="0"/>
              </a:rPr>
              <a:t>Calculate the overall average original price for products with ratings greater than 4.</a:t>
            </a:r>
          </a:p>
          <a:p>
            <a:pPr algn="just"/>
            <a:endParaRPr lang="en-US" sz="2000" b="1" dirty="0">
              <a:solidFill>
                <a:schemeClr val="bg1"/>
              </a:solidFill>
              <a:latin typeface="Segoe UI Variable Text Semibold" pitchFamily="2" charset="0"/>
            </a:endParaRPr>
          </a:p>
          <a:p>
            <a:pPr marL="457200" indent="-457200" algn="just">
              <a:buFont typeface="Arial" panose="020B0604020202020204" pitchFamily="34" charset="0"/>
              <a:buChar char="•"/>
            </a:pPr>
            <a:r>
              <a:rPr lang="en-US" sz="1800" dirty="0">
                <a:solidFill>
                  <a:schemeClr val="bg1"/>
                </a:solidFill>
                <a:latin typeface="Segoe UI Variable Text Semibold" pitchFamily="2" charset="0"/>
              </a:rPr>
              <a:t>Insert New Column: Add a column titled "Original Price Average for 4+ Ratings."</a:t>
            </a:r>
          </a:p>
          <a:p>
            <a:pPr marL="457200" indent="-457200" algn="just">
              <a:buFont typeface="Arial" panose="020B0604020202020204" pitchFamily="34" charset="0"/>
              <a:buChar char="•"/>
            </a:pPr>
            <a:r>
              <a:rPr lang="en-US" sz="1800" dirty="0">
                <a:solidFill>
                  <a:schemeClr val="bg1"/>
                </a:solidFill>
                <a:latin typeface="Segoe UI Variable Text Semibold" pitchFamily="2" charset="0"/>
              </a:rPr>
              <a:t>Apply Logical Formula: Use an IF </a:t>
            </a:r>
          </a:p>
          <a:p>
            <a:pPr algn="just"/>
            <a:r>
              <a:rPr lang="en-US" sz="1800" dirty="0">
                <a:solidFill>
                  <a:schemeClr val="bg1"/>
                </a:solidFill>
                <a:latin typeface="Segoe UI Variable Text Semibold" pitchFamily="2" charset="0"/>
              </a:rPr>
              <a:t>       function to display the </a:t>
            </a:r>
          </a:p>
          <a:p>
            <a:pPr algn="just"/>
            <a:r>
              <a:rPr lang="en-US" sz="1800" dirty="0">
                <a:solidFill>
                  <a:schemeClr val="bg1"/>
                </a:solidFill>
                <a:latin typeface="Segoe UI Variable Text Semibold" pitchFamily="2" charset="0"/>
              </a:rPr>
              <a:t>      "</a:t>
            </a:r>
            <a:r>
              <a:rPr lang="en-US" sz="1800" dirty="0" err="1">
                <a:solidFill>
                  <a:schemeClr val="bg1"/>
                </a:solidFill>
                <a:latin typeface="Segoe UI Variable Text Semibold" pitchFamily="2" charset="0"/>
              </a:rPr>
              <a:t>OriginalPrice</a:t>
            </a:r>
            <a:r>
              <a:rPr lang="en-US" sz="1800" dirty="0">
                <a:solidFill>
                  <a:schemeClr val="bg1"/>
                </a:solidFill>
                <a:latin typeface="Segoe UI Variable Text Semibold" pitchFamily="2" charset="0"/>
              </a:rPr>
              <a:t>" if ratings are </a:t>
            </a:r>
          </a:p>
          <a:p>
            <a:pPr algn="just"/>
            <a:r>
              <a:rPr lang="en-US" sz="1800" dirty="0">
                <a:solidFill>
                  <a:schemeClr val="bg1"/>
                </a:solidFill>
                <a:latin typeface="Segoe UI Variable Text Semibold" pitchFamily="2" charset="0"/>
              </a:rPr>
              <a:t>       greater than 4, otherwise show 0.</a:t>
            </a:r>
          </a:p>
          <a:p>
            <a:pPr marL="457200" indent="-457200" algn="just">
              <a:buFont typeface="Arial" panose="020B0604020202020204" pitchFamily="34" charset="0"/>
              <a:buChar char="•"/>
            </a:pPr>
            <a:r>
              <a:rPr lang="en-US" sz="1800" dirty="0">
                <a:solidFill>
                  <a:schemeClr val="bg1"/>
                </a:solidFill>
                <a:latin typeface="Segoe UI Variable Text Semibold" pitchFamily="2" charset="0"/>
              </a:rPr>
              <a:t>Calculate Average: Use the </a:t>
            </a:r>
          </a:p>
          <a:p>
            <a:pPr algn="just"/>
            <a:r>
              <a:rPr lang="en-US" sz="1800" dirty="0">
                <a:solidFill>
                  <a:schemeClr val="bg1"/>
                </a:solidFill>
                <a:latin typeface="Segoe UI Variable Text Semibold" pitchFamily="2" charset="0"/>
              </a:rPr>
              <a:t>       AVERAGE function to compute</a:t>
            </a:r>
          </a:p>
          <a:p>
            <a:pPr algn="just"/>
            <a:r>
              <a:rPr lang="en-US" sz="1800" dirty="0">
                <a:solidFill>
                  <a:schemeClr val="bg1"/>
                </a:solidFill>
                <a:latin typeface="Segoe UI Variable Text Semibold" pitchFamily="2" charset="0"/>
              </a:rPr>
              <a:t>       the average of these values, then</a:t>
            </a:r>
          </a:p>
          <a:p>
            <a:pPr algn="just"/>
            <a:r>
              <a:rPr lang="en-US" sz="1800" dirty="0">
                <a:solidFill>
                  <a:schemeClr val="bg1"/>
                </a:solidFill>
                <a:latin typeface="Segoe UI Variable Text Semibold" pitchFamily="2" charset="0"/>
              </a:rPr>
              <a:t>       round it to 2 decimal places.</a:t>
            </a:r>
            <a:endParaRPr lang="en-IN" sz="1800" dirty="0">
              <a:solidFill>
                <a:schemeClr val="bg1"/>
              </a:solidFill>
              <a:latin typeface="Segoe UI Variable Text Semibold" pitchFamily="2" charset="0"/>
            </a:endParaRPr>
          </a:p>
        </p:txBody>
      </p:sp>
      <p:pic>
        <p:nvPicPr>
          <p:cNvPr id="5" name="Picture 4">
            <a:extLst>
              <a:ext uri="{FF2B5EF4-FFF2-40B4-BE49-F238E27FC236}">
                <a16:creationId xmlns:a16="http://schemas.microsoft.com/office/drawing/2014/main" id="{89C362B0-3EC8-D19F-61C0-CD437AF15818}"/>
              </a:ext>
            </a:extLst>
          </p:cNvPr>
          <p:cNvPicPr>
            <a:picLocks noChangeAspect="1"/>
          </p:cNvPicPr>
          <p:nvPr/>
        </p:nvPicPr>
        <p:blipFill>
          <a:blip r:embed="rId2"/>
          <a:stretch>
            <a:fillRect/>
          </a:stretch>
        </p:blipFill>
        <p:spPr>
          <a:xfrm>
            <a:off x="4483156" y="3104536"/>
            <a:ext cx="4191584" cy="1629002"/>
          </a:xfrm>
          <a:prstGeom prst="rect">
            <a:avLst/>
          </a:prstGeom>
        </p:spPr>
      </p:pic>
      <p:pic>
        <p:nvPicPr>
          <p:cNvPr id="7" name="Picture 6">
            <a:extLst>
              <a:ext uri="{FF2B5EF4-FFF2-40B4-BE49-F238E27FC236}">
                <a16:creationId xmlns:a16="http://schemas.microsoft.com/office/drawing/2014/main" id="{AC9A0D56-0C9C-5654-B44A-DDA70ADB0C5F}"/>
              </a:ext>
            </a:extLst>
          </p:cNvPr>
          <p:cNvPicPr>
            <a:picLocks noChangeAspect="1"/>
          </p:cNvPicPr>
          <p:nvPr/>
        </p:nvPicPr>
        <p:blipFill>
          <a:blip r:embed="rId3"/>
          <a:stretch>
            <a:fillRect/>
          </a:stretch>
        </p:blipFill>
        <p:spPr>
          <a:xfrm>
            <a:off x="4483156" y="4982496"/>
            <a:ext cx="4191584" cy="656303"/>
          </a:xfrm>
          <a:prstGeom prst="rect">
            <a:avLst/>
          </a:prstGeom>
        </p:spPr>
      </p:pic>
    </p:spTree>
    <p:extLst>
      <p:ext uri="{BB962C8B-B14F-4D97-AF65-F5344CB8AC3E}">
        <p14:creationId xmlns:p14="http://schemas.microsoft.com/office/powerpoint/2010/main" val="289874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3AB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A000F-DEB9-C59C-C0E7-DD84FB1947C9}"/>
              </a:ext>
            </a:extLst>
          </p:cNvPr>
          <p:cNvSpPr>
            <a:spLocks noGrp="1"/>
          </p:cNvSpPr>
          <p:nvPr>
            <p:ph type="title"/>
          </p:nvPr>
        </p:nvSpPr>
        <p:spPr/>
        <p:txBody>
          <a:bodyPr/>
          <a:lstStyle/>
          <a:p>
            <a:r>
              <a:rPr lang="en-IN" dirty="0">
                <a:solidFill>
                  <a:schemeClr val="bg1"/>
                </a:solidFill>
              </a:rPr>
              <a:t>Data Analysis</a:t>
            </a:r>
          </a:p>
        </p:txBody>
      </p:sp>
      <p:sp>
        <p:nvSpPr>
          <p:cNvPr id="3" name="Content Placeholder 2">
            <a:extLst>
              <a:ext uri="{FF2B5EF4-FFF2-40B4-BE49-F238E27FC236}">
                <a16:creationId xmlns:a16="http://schemas.microsoft.com/office/drawing/2014/main" id="{DCB8E080-08AC-07DE-AD4F-0E9DE4FC09B2}"/>
              </a:ext>
            </a:extLst>
          </p:cNvPr>
          <p:cNvSpPr>
            <a:spLocks noGrp="1"/>
          </p:cNvSpPr>
          <p:nvPr>
            <p:ph idx="1"/>
          </p:nvPr>
        </p:nvSpPr>
        <p:spPr/>
        <p:txBody>
          <a:bodyPr>
            <a:normAutofit/>
          </a:bodyPr>
          <a:lstStyle/>
          <a:p>
            <a:pPr marL="0" indent="0">
              <a:buNone/>
            </a:pPr>
            <a:r>
              <a:rPr lang="en-US" sz="2400" b="1" dirty="0">
                <a:solidFill>
                  <a:schemeClr val="bg1"/>
                </a:solidFill>
              </a:rPr>
              <a:t>Count the number of products with a discount offer greater than 50% OFF.</a:t>
            </a:r>
          </a:p>
          <a:p>
            <a:pPr marL="0" indent="0">
              <a:buNone/>
            </a:pPr>
            <a:endParaRPr lang="en-US" sz="2000" b="1" dirty="0">
              <a:solidFill>
                <a:schemeClr val="bg1"/>
              </a:solidFill>
            </a:endParaRPr>
          </a:p>
          <a:p>
            <a:r>
              <a:rPr lang="en-US" sz="2000" dirty="0">
                <a:solidFill>
                  <a:schemeClr val="bg1"/>
                </a:solidFill>
              </a:rPr>
              <a:t>Count Products with High Discount: Use the COUNTIF function to count products where the discount percentage exceeds 50%.</a:t>
            </a:r>
          </a:p>
          <a:p>
            <a:r>
              <a:rPr lang="en-US" sz="2000" dirty="0">
                <a:solidFill>
                  <a:schemeClr val="bg1"/>
                </a:solidFill>
              </a:rPr>
              <a:t>Apply Formula: Enter the formula=COUNTIF(Table1[Discount% (In Rs)],"&gt;50%") to count products with a discount greater than 50%, ignoring others.</a:t>
            </a:r>
            <a:endParaRPr lang="en-IN" sz="2000" dirty="0">
              <a:solidFill>
                <a:schemeClr val="bg1"/>
              </a:solidFill>
            </a:endParaRPr>
          </a:p>
        </p:txBody>
      </p:sp>
      <p:pic>
        <p:nvPicPr>
          <p:cNvPr id="5" name="Picture 4">
            <a:extLst>
              <a:ext uri="{FF2B5EF4-FFF2-40B4-BE49-F238E27FC236}">
                <a16:creationId xmlns:a16="http://schemas.microsoft.com/office/drawing/2014/main" id="{2EDEE841-FED0-F2F4-E3DC-8DCD131AB9E4}"/>
              </a:ext>
            </a:extLst>
          </p:cNvPr>
          <p:cNvPicPr>
            <a:picLocks noChangeAspect="1"/>
          </p:cNvPicPr>
          <p:nvPr/>
        </p:nvPicPr>
        <p:blipFill>
          <a:blip r:embed="rId2"/>
          <a:stretch>
            <a:fillRect/>
          </a:stretch>
        </p:blipFill>
        <p:spPr>
          <a:xfrm>
            <a:off x="4147503" y="3766149"/>
            <a:ext cx="4539296" cy="933580"/>
          </a:xfrm>
          <a:prstGeom prst="rect">
            <a:avLst/>
          </a:prstGeom>
        </p:spPr>
      </p:pic>
      <p:pic>
        <p:nvPicPr>
          <p:cNvPr id="7" name="Picture 6">
            <a:extLst>
              <a:ext uri="{FF2B5EF4-FFF2-40B4-BE49-F238E27FC236}">
                <a16:creationId xmlns:a16="http://schemas.microsoft.com/office/drawing/2014/main" id="{733A840E-DCE0-919F-24DA-7459FBE239DA}"/>
              </a:ext>
            </a:extLst>
          </p:cNvPr>
          <p:cNvPicPr>
            <a:picLocks noChangeAspect="1"/>
          </p:cNvPicPr>
          <p:nvPr/>
        </p:nvPicPr>
        <p:blipFill>
          <a:blip r:embed="rId3"/>
          <a:stretch>
            <a:fillRect/>
          </a:stretch>
        </p:blipFill>
        <p:spPr>
          <a:xfrm>
            <a:off x="4147503" y="5257800"/>
            <a:ext cx="4539296" cy="596007"/>
          </a:xfrm>
          <a:prstGeom prst="rect">
            <a:avLst/>
          </a:prstGeom>
        </p:spPr>
      </p:pic>
    </p:spTree>
    <p:extLst>
      <p:ext uri="{BB962C8B-B14F-4D97-AF65-F5344CB8AC3E}">
        <p14:creationId xmlns:p14="http://schemas.microsoft.com/office/powerpoint/2010/main" val="514239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121</TotalTime>
  <Words>1511</Words>
  <Application>Microsoft Office PowerPoint</Application>
  <PresentationFormat>On-screen Show (4:3)</PresentationFormat>
  <Paragraphs>151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Segoe UI Semibold</vt:lpstr>
      <vt:lpstr>Segoe UI Variable Text Semibold</vt:lpstr>
      <vt:lpstr>Office Theme</vt:lpstr>
      <vt:lpstr> </vt:lpstr>
      <vt:lpstr>Company Overview</vt:lpstr>
      <vt:lpstr>Challenges and Objectives</vt:lpstr>
      <vt:lpstr>Data Cleaning and Preparation</vt:lpstr>
      <vt:lpstr>Data Cleaning and Preparation</vt:lpstr>
      <vt:lpstr>Data Cleaning and Preparation</vt:lpstr>
      <vt:lpstr>Data Cleaning and Preparation </vt:lpstr>
      <vt:lpstr>Data Analysis</vt:lpstr>
      <vt:lpstr>Data Analysis</vt:lpstr>
      <vt:lpstr>Data Analysis</vt:lpstr>
      <vt:lpstr>Data Analysis</vt:lpstr>
      <vt:lpstr>Data Retrieval and Lookup</vt:lpstr>
      <vt:lpstr>Data Retrieval and Lookup</vt:lpstr>
      <vt:lpstr>Data Retrieval and Lookup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Malini Roychoudhury</cp:lastModifiedBy>
  <cp:revision>6</cp:revision>
  <dcterms:created xsi:type="dcterms:W3CDTF">2013-01-27T09:14:16Z</dcterms:created>
  <dcterms:modified xsi:type="dcterms:W3CDTF">2025-06-27T19:10:23Z</dcterms:modified>
  <cp:category/>
</cp:coreProperties>
</file>