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89"/>
    <a:srgbClr val="F13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AAC7-9F36-34D6-E838-75B71EA7C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dirty="0">
                <a:latin typeface="Segoe UI Variable Text Semibold" pitchFamily="2" charset="0"/>
              </a:rPr>
            </a:b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826DC2-97D0-C8B6-4B14-D216F78C8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2949677"/>
            <a:ext cx="7897761" cy="3244646"/>
          </a:xfrm>
        </p:spPr>
        <p:txBody>
          <a:bodyPr>
            <a:normAutofit fontScale="47500" lnSpcReduction="20000"/>
          </a:bodyPr>
          <a:lstStyle/>
          <a:p>
            <a:endParaRPr lang="en-US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4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r>
              <a:rPr lang="en-US" sz="5800" b="1" dirty="0">
                <a:solidFill>
                  <a:schemeClr val="tx1"/>
                </a:solidFill>
                <a:latin typeface="Segoe UI Variable Text Semibold" pitchFamily="2" charset="0"/>
                <a:cs typeface="Segoe UI Semibold" panose="020B0702040204020203" pitchFamily="34" charset="0"/>
              </a:rPr>
              <a:t>Case Study Analysis of Myntra Apparel</a:t>
            </a: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endParaRPr lang="en-US" sz="1700" b="1" dirty="0">
              <a:solidFill>
                <a:schemeClr val="tx1"/>
              </a:solidFill>
              <a:latin typeface="Segoe UI Variable Text Semibold" pitchFamily="2" charset="0"/>
              <a:cs typeface="Segoe UI Semibold" panose="020B0702040204020203" pitchFamily="34" charset="0"/>
            </a:endParaRPr>
          </a:p>
          <a:p>
            <a:r>
              <a:rPr lang="en-US" sz="2900" b="1" dirty="0">
                <a:solidFill>
                  <a:schemeClr val="tx1"/>
                </a:solidFill>
                <a:latin typeface="Segoe UI Variable Text Semibold" pitchFamily="2" charset="0"/>
                <a:cs typeface="Segoe UI Semibold" panose="020B0702040204020203" pitchFamily="34" charset="0"/>
              </a:rPr>
              <a:t>Presented by </a:t>
            </a:r>
          </a:p>
          <a:p>
            <a:r>
              <a:rPr lang="en-US" sz="2900" b="1" dirty="0">
                <a:solidFill>
                  <a:schemeClr val="tx1"/>
                </a:solidFill>
                <a:latin typeface="Segoe UI Variable Text Semibold" pitchFamily="2" charset="0"/>
                <a:cs typeface="Segoe UI Semibold" panose="020B0702040204020203" pitchFamily="34" charset="0"/>
              </a:rPr>
              <a:t>Malini Roy Choudhury</a:t>
            </a:r>
          </a:p>
          <a:p>
            <a:r>
              <a:rPr lang="en-US" sz="2900" b="1" dirty="0">
                <a:solidFill>
                  <a:schemeClr val="tx1"/>
                </a:solidFill>
                <a:latin typeface="Segoe UI Variable Text Semibold" pitchFamily="2" charset="0"/>
                <a:cs typeface="Segoe UI Semibold" panose="020B0702040204020203" pitchFamily="34" charset="0"/>
              </a:rPr>
              <a:t>Freelance Analyst | Data Enthusiast</a:t>
            </a:r>
            <a:endParaRPr lang="en-IN" sz="29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422BA-F33B-B050-16D6-FAA43292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55869"/>
            <a:ext cx="6143523" cy="3028950"/>
          </a:xfrm>
          <a:prstGeom prst="rect">
            <a:avLst/>
          </a:prstGeom>
          <a:solidFill>
            <a:srgbClr val="FF2F89"/>
          </a:solidFill>
        </p:spPr>
      </p:pic>
    </p:spTree>
    <p:extLst>
      <p:ext uri="{BB962C8B-B14F-4D97-AF65-F5344CB8AC3E}">
        <p14:creationId xmlns:p14="http://schemas.microsoft.com/office/powerpoint/2010/main" val="4017722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EE04-4844-DB79-C1E6-1F1A37A2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Variable Text Semibold" pitchFamily="2" charset="0"/>
              </a:rPr>
              <a:t>Data Analysis</a:t>
            </a:r>
            <a:endParaRPr lang="en-IN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E3C8-320D-F441-5376-30E4138A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Segoe UI Variable Text Semibold" pitchFamily="2" charset="0"/>
              </a:rPr>
              <a:t>Count the number of products available in size "M ".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Segoe UI Variable Text Semibold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Count Products with Specific Character: Use the COUNTIF function to count products that contain the character "M" in their descriptions.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Apply Formula: Enter the formula=COUNTIF(Table1[Size],"*M*") to count cells containing the character "M" anywhere in the text.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Note: The asterisk (*) acts as a wildcard, allowing the COUNTIF function to match "M" even when it’s part of a larger text string.</a:t>
            </a:r>
            <a:endParaRPr lang="en-IN" sz="1800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E7480-66FC-A743-AD7B-BDDABE6C0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522" y="4109884"/>
            <a:ext cx="3994279" cy="202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5A6F-0C0E-EE24-51B2-E764A802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 Variable Text Semibold" pitchFamily="2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7ED1-8E12-575F-8750-4675DB5B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Segoe UI Variable Text Semibold" pitchFamily="2" charset="0"/>
              </a:rPr>
              <a:t>Create a new column to label the products as "High Discount" if the discount offer is greater than 50% OFF, otherwise label them as "Low Discount."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Create New Table: Set up a new table named "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Discount_High_Low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" to categorize discounts as High or Low.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Apply Logical Formula: Use the IF function with the formula =IF([@[Discount % (In Rs)]]&gt;50%,"High 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Discount","Low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Discount") to label discounts based on the percentage.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Formula Explanation: The formula checks if the discount is greater than 50%. If true, it displays "High Discount"; otherwise, it shows "Low Discount".</a:t>
            </a:r>
            <a:endParaRPr lang="en-IN" sz="1600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70D39-1C76-7EC1-E94E-060D829A4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49" y="4471348"/>
            <a:ext cx="3499132" cy="17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5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87F7-E65A-498E-79D4-0A73A96B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Retrieval and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3146-8AA1-06A4-5741-75AD0B4AA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Segoe UI Variable Text Semibold" pitchFamily="2" charset="0"/>
              </a:rPr>
              <a:t>Use VLOOKUP/XLOOKUP to find the product </a:t>
            </a:r>
            <a:r>
              <a:rPr lang="en-US" sz="2000" b="1" dirty="0" err="1">
                <a:solidFill>
                  <a:schemeClr val="bg1"/>
                </a:solidFill>
                <a:latin typeface="Segoe UI Variable Text Semibold" pitchFamily="2" charset="0"/>
              </a:rPr>
              <a:t>brand,price</a:t>
            </a:r>
            <a:r>
              <a:rPr lang="en-US" sz="2000" b="1" dirty="0">
                <a:solidFill>
                  <a:schemeClr val="bg1"/>
                </a:solidFill>
                <a:latin typeface="Segoe UI Variable Text Semibold" pitchFamily="2" charset="0"/>
              </a:rPr>
              <a:t>, and rating of the  Product with </a:t>
            </a:r>
            <a:r>
              <a:rPr lang="en-US" sz="2000" b="1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2000" b="1" dirty="0">
                <a:solidFill>
                  <a:schemeClr val="bg1"/>
                </a:solidFill>
                <a:latin typeface="Segoe UI Variable Text Semibold" pitchFamily="2" charset="0"/>
              </a:rPr>
              <a:t> "11226634".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Apply VLOOKUP: Use =VLOOKUP(11226634,Table1[[#All], [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]:[Description]],2,0) to retrieve the Brand Name for 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11226634 (column index 2).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Modify Column Index: Change the column index (e.g., 10 for price, 13 for rating) to fetch other details for the same 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Formula Function: VLOOKUP searches the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 first column for the 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and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 returns the value from the specified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column in the same row.	</a:t>
            </a:r>
            <a:endParaRPr lang="en-IN" sz="1600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6F1C2-CE89-0995-CBF2-E0D1CDB7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986" y="3827647"/>
            <a:ext cx="3996813" cy="229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6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9DEF-B5F6-B9E1-7802-97AA62B6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 Variable Text Semibold" pitchFamily="2" charset="0"/>
              </a:rPr>
              <a:t>Data Retrieval and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5EFA-0E5C-9691-2E5B-D5FA0731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bg1"/>
                </a:solidFill>
                <a:latin typeface="Segoe UI Variable Text Semibold" pitchFamily="2" charset="0"/>
              </a:rPr>
              <a:t>Find the "</a:t>
            </a:r>
            <a:r>
              <a:rPr lang="en-US" sz="2200" b="1" dirty="0" err="1">
                <a:solidFill>
                  <a:schemeClr val="bg1"/>
                </a:solidFill>
                <a:latin typeface="Segoe UI Variable Text Semibold" pitchFamily="2" charset="0"/>
              </a:rPr>
              <a:t>DiscountPrice</a:t>
            </a:r>
            <a:r>
              <a:rPr lang="en-US" sz="2200" b="1" dirty="0">
                <a:solidFill>
                  <a:schemeClr val="bg1"/>
                </a:solidFill>
                <a:latin typeface="Segoe UI Variable Text Semibold" pitchFamily="2" charset="0"/>
              </a:rPr>
              <a:t>" for the product with the Product ID "6744434" using the INDEX and MATCH functions.</a:t>
            </a:r>
          </a:p>
          <a:p>
            <a:pPr marL="0" indent="0">
              <a:buNone/>
            </a:pPr>
            <a:endParaRPr lang="en-US" sz="2200" b="1" dirty="0">
              <a:solidFill>
                <a:schemeClr val="bg1"/>
              </a:solidFill>
              <a:latin typeface="Segoe UI Variable Text Semibold" pitchFamily="2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Apply INDEX and MATCH: To find the Discount Price for the </a:t>
            </a:r>
            <a:r>
              <a:rPr lang="en-US" sz="18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, use a formula combining INDEX and MATCH.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Formula:=INDEX(Table1[</a:t>
            </a:r>
            <a:r>
              <a:rPr lang="en-US" sz="1800" dirty="0" err="1">
                <a:solidFill>
                  <a:schemeClr val="bg1"/>
                </a:solidFill>
                <a:latin typeface="Segoe UI Variable Text Semibold" pitchFamily="2" charset="0"/>
              </a:rPr>
              <a:t>Discount_Price</a:t>
            </a: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(In Rs.)],MATCH(6744434,Table1[</a:t>
            </a:r>
            <a:r>
              <a:rPr lang="en-US" sz="18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],0)) 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INDEX Function: The INDEX function returns the Discount Price from the specified range based on the row number found by the MATCH function.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MATCH Function: The MATCH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function searches for the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</a:t>
            </a:r>
            <a:r>
              <a:rPr lang="en-US" sz="18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(11226634) within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the </a:t>
            </a:r>
            <a:r>
              <a:rPr lang="en-US" sz="18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range and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returns the row number where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it’s found.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Exact Match: The "0" in the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formula ensures an exact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Match when looking up the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</a:t>
            </a:r>
            <a:r>
              <a:rPr lang="en-US" sz="18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.</a:t>
            </a:r>
            <a:endParaRPr lang="en-IN" sz="1800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2D9F38-D3D3-BE71-615C-E1A81612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1" y="4028867"/>
            <a:ext cx="4597231" cy="8792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B98097-8F4B-7DD4-A757-F5B378A7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61" y="5241040"/>
            <a:ext cx="4597231" cy="71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0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AEBB-0F95-BD80-9885-ED1A7BC1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 Variable Text Semibold" pitchFamily="2" charset="0"/>
              </a:rPr>
              <a:t>Data</a:t>
            </a:r>
            <a:r>
              <a:rPr lang="en-IN" dirty="0">
                <a:solidFill>
                  <a:schemeClr val="bg1"/>
                </a:solidFill>
              </a:rPr>
              <a:t> Retrieval and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D3410-C28E-8D46-AC5D-2D6C2F9A1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Variable Text Semibold" pitchFamily="2" charset="0"/>
              </a:rPr>
              <a:t>Utilize nested </a:t>
            </a:r>
            <a:r>
              <a:rPr lang="en-US" sz="2000" dirty="0" err="1">
                <a:solidFill>
                  <a:schemeClr val="bg1"/>
                </a:solidFill>
                <a:latin typeface="Segoe UI Variable Text Semibold" pitchFamily="2" charset="0"/>
              </a:rPr>
              <a:t>xlookup</a:t>
            </a:r>
            <a:r>
              <a:rPr lang="en-US" sz="2000" dirty="0">
                <a:solidFill>
                  <a:schemeClr val="bg1"/>
                </a:solidFill>
                <a:latin typeface="Segoe UI Variable Text Semibold" pitchFamily="2" charset="0"/>
              </a:rPr>
              <a:t> to find any column’s detail of a product with it’s product id</a:t>
            </a:r>
            <a:r>
              <a:rPr lang="en-US" sz="1600" b="1" dirty="0">
                <a:solidFill>
                  <a:schemeClr val="bg1"/>
                </a:solidFill>
                <a:latin typeface="Segoe UI Variable Text Semibold" pitchFamily="2" charset="0"/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Create Data Validation: Set up data validation for a cell to allow users to choose from column headers (e.g., Brand, Price, Rating) in a dropdown list.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Apply Nested XLOOKUP: Use the formula =XLOOKUP(S27, [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Range], XLOOKUP([Header Choice], [Detail Range], [Result Range])) to retrieve details based on the selected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and column header.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Formula Explanation: The first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 XLOOKUP searches for the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(from cell S27) in the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 </a:t>
            </a:r>
            <a:r>
              <a:rPr lang="en-US" sz="1600" dirty="0" err="1">
                <a:solidFill>
                  <a:schemeClr val="bg1"/>
                </a:solidFill>
                <a:latin typeface="Segoe UI Variable Text Semibold" pitchFamily="2" charset="0"/>
              </a:rPr>
              <a:t>Product_ID</a:t>
            </a: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range.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The second XLOOKUP searches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for the column header choice within the 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details range, returning the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Variable Text Semibold" pitchFamily="2" charset="0"/>
              </a:rPr>
              <a:t>     corresponding value.</a:t>
            </a:r>
            <a:endParaRPr lang="en-IN" sz="1600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33EC0-1B6D-3AB5-C217-4B63835F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26" y="3274962"/>
            <a:ext cx="4611474" cy="1353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468A5-C2A3-B01A-5338-6E4BB03D0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637" y="4719484"/>
            <a:ext cx="3773163" cy="140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7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61208A-C97B-A3A6-3D25-5B430065509C}"/>
              </a:ext>
            </a:extLst>
          </p:cNvPr>
          <p:cNvSpPr txBox="1"/>
          <p:nvPr/>
        </p:nvSpPr>
        <p:spPr>
          <a:xfrm>
            <a:off x="373626" y="366623"/>
            <a:ext cx="840657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       </a:t>
            </a:r>
          </a:p>
          <a:p>
            <a:pPr algn="ctr"/>
            <a:endParaRPr lang="en-IN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👗 </a:t>
            </a:r>
            <a:r>
              <a:rPr lang="en-IN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</a:t>
            </a: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IN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Myntra Apparel Data Analysis</a:t>
            </a:r>
            <a:b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I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IN" sz="2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Presented by</a:t>
            </a:r>
            <a:b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N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Malini Roy Choudhury</a:t>
            </a:r>
            <a:b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Freelance Analyst | Data Enthusiast</a:t>
            </a:r>
            <a:endParaRPr lang="en-IN" sz="20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IN" sz="2000" i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r>
              <a:rPr lang="en-IN" sz="2000" i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Empowering insights through clean data and smart decisions</a:t>
            </a:r>
            <a:r>
              <a:rPr lang="en-IN" sz="2400" i="1" dirty="0"/>
              <a:t>.</a:t>
            </a:r>
            <a:endParaRPr lang="en-IN" sz="2400" dirty="0"/>
          </a:p>
          <a:p>
            <a:pPr algn="ctr"/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4AC51-0281-7CC9-F87C-4BBBFD152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22" y="653534"/>
            <a:ext cx="2292555" cy="1130302"/>
          </a:xfrm>
          <a:prstGeom prst="rect">
            <a:avLst/>
          </a:prstGeom>
          <a:solidFill>
            <a:srgbClr val="FF2F89"/>
          </a:solidFill>
        </p:spPr>
      </p:pic>
    </p:spTree>
    <p:extLst>
      <p:ext uri="{BB962C8B-B14F-4D97-AF65-F5344CB8AC3E}">
        <p14:creationId xmlns:p14="http://schemas.microsoft.com/office/powerpoint/2010/main" val="266781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436B-0D78-01F6-3575-41AF10ADB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12955"/>
            <a:ext cx="7772400" cy="118970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Company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0B55C-6735-3D2A-3D66-92469B96E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42" y="1602658"/>
            <a:ext cx="7622458" cy="403614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Segoe UI Variable Text Semibold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Myntra is a leading Indian online fashion retailer, offering a wide variety of clothing, footwear, accessories, beauty products, and home decor. </a:t>
            </a:r>
            <a:r>
              <a:rPr lang="en-US" dirty="0">
                <a:solidFill>
                  <a:schemeClr val="bg1"/>
                </a:solidFill>
                <a:latin typeface="Segoe UI Variable Text Semibold" pitchFamily="2" charset="0"/>
                <a:ea typeface="Sans Serif Collection" panose="020B0502040504020204" pitchFamily="34" charset="0"/>
                <a:cs typeface="Segoe UI Semibold" panose="020B0702040204020203" pitchFamily="34" charset="0"/>
              </a:rPr>
              <a:t>The</a:t>
            </a:r>
            <a:r>
              <a:rPr lang="en-US" dirty="0">
                <a:solidFill>
                  <a:schemeClr val="bg1"/>
                </a:solidFill>
                <a:latin typeface="Segoe UI Variable Text Semibold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company caters to diverse customer needs, from budget-friendly to premium products, and features popular global and domestic brands.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Segoe UI Variable Text Semibold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Myntra is known for its customer-centric approach to personalize the shopping experience and improve product offerings.</a:t>
            </a:r>
            <a:endParaRPr lang="en-IN" dirty="0">
              <a:solidFill>
                <a:schemeClr val="bg1"/>
              </a:solidFill>
              <a:latin typeface="Segoe UI Variable Text Semibold" pitchFamily="2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57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EF08-98DA-1863-F6D4-E0F48B59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Challenges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84-4EE0-6F79-2170-E9D0ADD3C9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Challenges</a:t>
            </a:r>
          </a:p>
          <a:p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Cleaning: Removing duplicates, standardizing the "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DiscountOffer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" column, and filling missing values (e.g.,"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DiscountPrice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" with category averages, "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SizeOption"with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"Not Available")</a:t>
            </a:r>
          </a:p>
          <a:p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Analysis: Calculating average prices for high-rated products, counting products with discounts over 50%, and categorizing products as "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HighDiscount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" or "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LowDiscount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".</a:t>
            </a:r>
          </a:p>
          <a:p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Lookup: Using VLOOKUP/XLOOKUP and INDEX/MATCH to retrieve product details (e.g., brand, price, rating) for specific product IDs.</a:t>
            </a:r>
          </a:p>
          <a:p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Size Distribution: Identifying the number of products available in size "M".</a:t>
            </a:r>
            <a:endParaRPr lang="en-IN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233F-1022-4512-CC09-B87C0E1EE8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Objectives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Clean and standardize the dataset, handling missing or inconsistent values.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Analyze pricing, discounts, and ratings to gain insights into product trends.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Classify products based on discount offers and count size-specific availability.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lookup functions to retrieve specific product details efficiently</a:t>
            </a:r>
            <a:r>
              <a:rPr lang="en-US" sz="1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  <a:endParaRPr lang="en-IN" sz="1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6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6E8-20F5-C84A-9088-CCB93DBA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043A-3ADE-7DEB-E0CA-C4BB4E129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8"/>
            <a:ext cx="8401665" cy="493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Checking for duplicate values in dataset and removing them</a:t>
            </a:r>
            <a:r>
              <a:rPr lang="en-US" sz="2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 check for duplicates in our dataset,  we can ignore columns like Category,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Brand Name, Price, and Discount  Offered, as they naturally repeat.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Instead, we will focus on the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Product ID column and URL,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which should be unique, and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identify any duplicate entries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8E4545-3A59-67C0-9250-9034D5D85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35" y="3313471"/>
            <a:ext cx="4527756" cy="3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88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6B71-4013-4ACC-34A0-A39E3DBE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A02F-A05C-B491-F0A0-1B1C136E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Segoe UI Variable Text Semibold" pitchFamily="2" charset="0"/>
              </a:rPr>
              <a:t>Standardizing the "Discount Offer" column to single format, ensuring all values are uniform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Apply Formula Where Discount Offer = Original Price – Discount Price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We will need Discount % for our further analysis so we need to insert a new column titled “Discount %” and use formula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Discount % = Discount Offer / Original Price.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Make sure to convert it to % format.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Segoe UI Variable Text Semibold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Note:- Keep in Mind that the data also have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blank values in between so currently original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price would be reflected in Discount offer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column for blank values. Once we deal with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Blank values in our next step, they will be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replaced with our desired values.</a:t>
            </a:r>
            <a:endParaRPr lang="en-IN" sz="1800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CFE64-2D15-5EF5-3E28-4966B0263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73" y="3284583"/>
            <a:ext cx="3213827" cy="28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3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CC36-76A4-3259-A604-44E7E8E0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Cleaning and </a:t>
            </a:r>
            <a:r>
              <a:rPr lang="en-IN" dirty="0">
                <a:solidFill>
                  <a:schemeClr val="bg1"/>
                </a:solidFill>
                <a:latin typeface="Segoe UI Variable Text Semibold" pitchFamily="2" charset="0"/>
              </a:rPr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2E83C-4E5E-4973-DBC5-9AC09227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Identifying rows where both "Discount Price“ and "Discount Offer" are null and fill the "Discount Price" with the average discount price of the respective category.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Replace Blank Values with Category Average: Using the AVERAGEIF function to calculate the average discount price for each category based on the Category column.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Formula Explanation: The AVERAGEIF function uses the Category column for the range, cell D2 for the criteria, and the Discount Price column for the average range to compute the average discount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for each category.</a:t>
            </a:r>
          </a:p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Apply IF and ISBLANK Functions: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Use a combination of IF and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ISBLANK functions to replace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blank values in the Discount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 Price column with the calculated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Average for the respective category.</a:t>
            </a:r>
            <a:endParaRPr lang="en-IN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A5193-838C-13CF-AF4B-762583CD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06" y="4051771"/>
            <a:ext cx="4568136" cy="207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1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FDBF-204A-9136-3AC9-CE85D07B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  <a:latin typeface="Segoe UI Variable Text Semibold" pitchFamily="2" charset="0"/>
              </a:rPr>
              <a:t>Data Cleaning and Preparation</a:t>
            </a:r>
            <a:r>
              <a:rPr lang="en-IN" dirty="0">
                <a:latin typeface="Segoe UI Variable Text Semibold" pitchFamily="2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5422-68D6-8ED3-38E7-A9F827CB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Replace all null values in the "</a:t>
            </a:r>
            <a:r>
              <a:rPr lang="en-US" sz="2400" b="1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SizeOption</a:t>
            </a:r>
            <a:r>
              <a:rPr lang="en-US" sz="2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" column with the text "Not Available"</a:t>
            </a: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Identify Null Values: Press F5, select "Go To,“ then choose "Special" and select "Blanks" to find null values in the "Size Option" column.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Replace Nulls: Enter "Not Available" and press Ctrl + Enter to replace null values with the intended text.</a:t>
            </a:r>
          </a:p>
          <a:p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Validate: Confirm that no null values were found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and replaced, as needed.</a:t>
            </a:r>
            <a:endParaRPr lang="en-IN" sz="1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44677-C5C2-5AD5-C66A-4AEFF43A6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29" y="3528766"/>
            <a:ext cx="2551471" cy="259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9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968B-F08C-3C4E-0572-2D859E0A6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0913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Segoe UI Variable Text Semibold" pitchFamily="2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F0DFF-020E-FE53-A91C-577319A34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61" y="1396181"/>
            <a:ext cx="8377083" cy="42426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  <a:latin typeface="Segoe UI Variable Text Semibold" pitchFamily="2" charset="0"/>
              </a:rPr>
              <a:t>Calculate the overall average original price for products with ratings greater than 4.</a:t>
            </a:r>
          </a:p>
          <a:p>
            <a:pPr algn="just"/>
            <a:endParaRPr lang="en-US" sz="2000" b="1" dirty="0">
              <a:solidFill>
                <a:schemeClr val="bg1"/>
              </a:solidFill>
              <a:latin typeface="Segoe UI Variable Text Semibold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Insert New Column: Add a column titled "Original Price Average for 4+ Ratings."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Apply Logical Formula: Use an IF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function to display the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"</a:t>
            </a:r>
            <a:r>
              <a:rPr lang="en-US" sz="1800" dirty="0" err="1">
                <a:solidFill>
                  <a:schemeClr val="bg1"/>
                </a:solidFill>
                <a:latin typeface="Segoe UI Variable Text Semibold" pitchFamily="2" charset="0"/>
              </a:rPr>
              <a:t>OriginalPrice</a:t>
            </a: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" if ratings are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greater than 4, otherwise show 0.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Calculate Average: Use the 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AVERAGE function to compute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the average of these values, then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  <a:latin typeface="Segoe UI Variable Text Semibold" pitchFamily="2" charset="0"/>
              </a:rPr>
              <a:t>       round it to 2 decimal places.</a:t>
            </a:r>
            <a:endParaRPr lang="en-IN" sz="1800" dirty="0">
              <a:solidFill>
                <a:schemeClr val="bg1"/>
              </a:solidFill>
              <a:latin typeface="Segoe UI Variable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362B0-3EC8-D19F-61C0-CD437AF1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156" y="3104536"/>
            <a:ext cx="4191584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A0D56-0C9C-5654-B44A-DDA70ADB0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56" y="4982496"/>
            <a:ext cx="4191584" cy="6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4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A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000F-DEB9-C59C-C0E7-DD84FB19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8E080-08AC-07DE-AD4F-0E9DE4FC0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Count the number of products with a discount offer greater than 50% OFF.</a:t>
            </a:r>
          </a:p>
          <a:p>
            <a:pPr marL="0" indent="0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Variable Display Semib" pitchFamily="2" charset="0"/>
              </a:rPr>
              <a:t>Count Products with High Discount: Use the COUNTIF function to count products where the discount percentage exceeds 50%.</a:t>
            </a:r>
          </a:p>
          <a:p>
            <a:r>
              <a:rPr lang="en-US" sz="2000" dirty="0">
                <a:solidFill>
                  <a:schemeClr val="bg1"/>
                </a:solidFill>
                <a:latin typeface="Segoe UI Variable Display Semib" pitchFamily="2" charset="0"/>
              </a:rPr>
              <a:t>Apply Formula: Enter the formula=COUNTIF(Table1[Discount% (In Rs)],"&gt;50%") to count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Variable Display Semib" pitchFamily="2" charset="0"/>
              </a:rPr>
              <a:t>      products with a discount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Segoe UI Variable Display Semib" pitchFamily="2" charset="0"/>
              </a:rPr>
              <a:t>      greater than 50%, ignoring 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latin typeface="Segoe UI Variable Display Semib" pitchFamily="2" charset="0"/>
              </a:rPr>
              <a:t>      others</a:t>
            </a:r>
            <a:r>
              <a:rPr lang="en-US" sz="2000" dirty="0">
                <a:solidFill>
                  <a:schemeClr val="bg1"/>
                </a:solidFill>
                <a:latin typeface="Segoe UI Variable Display Semib" pitchFamily="2" charset="0"/>
              </a:rPr>
              <a:t>.</a:t>
            </a:r>
            <a:endParaRPr lang="en-IN" sz="2000" dirty="0">
              <a:solidFill>
                <a:schemeClr val="bg1"/>
              </a:solidFill>
              <a:latin typeface="Segoe UI Variable Display Semib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EE841-FED0-F2F4-E3DC-8DCD131A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503" y="3766149"/>
            <a:ext cx="4539296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A840E-DCE0-919F-24DA-7459FBE2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03" y="5257800"/>
            <a:ext cx="4539296" cy="59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3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1517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 Semibold</vt:lpstr>
      <vt:lpstr>Segoe UI Variable Display Semib</vt:lpstr>
      <vt:lpstr>Segoe UI Variable Text Semibold</vt:lpstr>
      <vt:lpstr>Office Theme</vt:lpstr>
      <vt:lpstr> </vt:lpstr>
      <vt:lpstr>Company Overview</vt:lpstr>
      <vt:lpstr>Challenges and Objectives</vt:lpstr>
      <vt:lpstr>Data Cleaning and Preparation</vt:lpstr>
      <vt:lpstr>Data Cleaning and Preparation</vt:lpstr>
      <vt:lpstr>Data Cleaning and Preparation</vt:lpstr>
      <vt:lpstr>Data Cleaning and Preparation </vt:lpstr>
      <vt:lpstr>Data Analysis</vt:lpstr>
      <vt:lpstr>Data Analysis</vt:lpstr>
      <vt:lpstr>Data Analysis</vt:lpstr>
      <vt:lpstr>Data Analysis</vt:lpstr>
      <vt:lpstr>Data Retrieval and Lookup</vt:lpstr>
      <vt:lpstr>Data Retrieval and Lookup</vt:lpstr>
      <vt:lpstr>Data Retrieval and Lookup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Malini Roychoudhury</cp:lastModifiedBy>
  <cp:revision>7</cp:revision>
  <dcterms:created xsi:type="dcterms:W3CDTF">2013-01-27T09:14:16Z</dcterms:created>
  <dcterms:modified xsi:type="dcterms:W3CDTF">2025-06-27T19:17:28Z</dcterms:modified>
  <cp:category/>
</cp:coreProperties>
</file>