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2" r:id="rId2"/>
    <p:sldId id="259" r:id="rId3"/>
    <p:sldId id="261" r:id="rId4"/>
    <p:sldId id="263" r:id="rId5"/>
    <p:sldId id="264" r:id="rId6"/>
    <p:sldId id="265" r:id="rId7"/>
    <p:sldId id="266" r:id="rId8"/>
    <p:sldId id="267" r:id="rId9"/>
    <p:sldId id="268" r:id="rId10"/>
    <p:sldId id="269" r:id="rId11"/>
    <p:sldId id="270" r:id="rId12"/>
    <p:sldId id="271" r:id="rId13"/>
    <p:sldId id="272" r:id="rId14"/>
    <p:sldId id="273" r:id="rId15"/>
    <p:sldId id="274"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3AB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87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2" Type="http://schemas.openxmlformats.org/officeDocument/2006/relationships/slide" Target="slides/slide1.xml"/><Relationship Id="rId20" Type="http://schemas.openxmlformats.org/officeDocument/2006/relationships/tableStyles" Target="tableStyles.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6/27/2025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6/27/2025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6/27/2025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6/27/2025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6/27/2025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13AB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0AAC7-9F36-34D6-E838-75B71EA7CAFC}"/>
              </a:ext>
            </a:extLst>
          </p:cNvPr>
          <p:cNvSpPr>
            <a:spLocks noGrp="1"/>
          </p:cNvSpPr>
          <p:nvPr>
            <p:ph type="title"/>
          </p:nvPr>
        </p:nvSpPr>
        <p:spPr>
          <a:xfrm>
            <a:off x="457200" y="2084438"/>
            <a:ext cx="8229600" cy="3873909"/>
          </a:xfrm>
        </p:spPr>
        <p:txBody>
          <a:bodyPr/>
          <a:lstStyle/>
          <a:p>
            <a:r>
              <a:rPr lang="en-US" dirty="0" sz="1600">
                <a:solidFill>
                  <a:srgbClr val="FFFFFF"/>
                </a:solidFill>
                <a:latin typeface="Century Gothic"/>
              </a:rPr>
              <a:t>Case Study</a:t>
            </a:r>
            <a:br>
              <a:rPr lang="en-US" dirty="0"/>
            </a:br>
            <a:r>
              <a:rPr lang="en-US" dirty="0" sz="1600">
                <a:solidFill>
                  <a:srgbClr val="FFFFFF"/>
                </a:solidFill>
                <a:latin typeface="Century Gothic"/>
              </a:rPr>
              <a:t>Analysis of Myntra Apparel</a:t>
            </a:r>
            <a:br>
              <a:rPr lang="en-US" dirty="0"/>
            </a:br>
            <a:endParaRPr lang="en-IN" dirty="0"/>
          </a:p>
        </p:txBody>
      </p:sp>
      <p:pic>
        <p:nvPicPr>
          <p:cNvPr id="3" name="Picture 2" descr="image.png"/>
          <p:cNvPicPr>
            <a:picLocks noChangeAspect="1"/>
          </p:cNvPicPr>
          <p:nvPr/>
        </p:nvPicPr>
        <p:blipFill>
          <a:blip r:embed="rId2"/>
          <a:stretch>
            <a:fillRect/>
          </a:stretch>
        </p:blipFill>
        <p:spPr>
          <a:xfrm>
            <a:off x="7772400" y="91440"/>
            <a:ext cx="999641" cy="548640"/>
          </a:xfrm>
          <a:prstGeom prst="rect">
            <a:avLst/>
          </a:prstGeom>
        </p:spPr>
      </p:pic>
    </p:spTree>
    <p:extLst>
      <p:ext uri="{BB962C8B-B14F-4D97-AF65-F5344CB8AC3E}">
        <p14:creationId xmlns:p14="http://schemas.microsoft.com/office/powerpoint/2010/main" val="40177221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3AB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6EE04-4844-DB79-C1E6-1F1A37A2D24E}"/>
              </a:ext>
            </a:extLst>
          </p:cNvPr>
          <p:cNvSpPr>
            <a:spLocks noGrp="1"/>
          </p:cNvSpPr>
          <p:nvPr>
            <p:ph type="title"/>
          </p:nvPr>
        </p:nvSpPr>
        <p:spPr/>
        <p:txBody>
          <a:bodyPr>
            <a:normAutofit/>
          </a:bodyPr>
          <a:lstStyle/>
          <a:p>
            <a:r>
              <a:rPr lang="en-US" dirty="0" sz="1600">
                <a:solidFill>
                  <a:srgbClr val="FFFFFF"/>
                </a:solidFill>
                <a:latin typeface="Century Gothic"/>
              </a:rPr>
              <a:t>Data Analysis</a:t>
            </a:r>
            <a:endParaRPr lang="en-IN" dirty="0"/>
          </a:p>
        </p:txBody>
      </p:sp>
      <p:sp>
        <p:nvSpPr>
          <p:cNvPr id="3" name="Content Placeholder 2">
            <a:extLst>
              <a:ext uri="{FF2B5EF4-FFF2-40B4-BE49-F238E27FC236}">
                <a16:creationId xmlns:a16="http://schemas.microsoft.com/office/drawing/2014/main" id="{F23EE3C8-320D-F441-5376-30E4138AECB3}"/>
              </a:ext>
            </a:extLst>
          </p:cNvPr>
          <p:cNvSpPr>
            <a:spLocks noGrp="1"/>
          </p:cNvSpPr>
          <p:nvPr>
            <p:ph idx="1"/>
          </p:nvPr>
        </p:nvSpPr>
        <p:spPr/>
        <p:txBody>
          <a:bodyPr>
            <a:normAutofit/>
          </a:bodyPr>
          <a:lstStyle/>
          <a:p>
            <a:pPr marL="0" indent="0">
              <a:buNone/>
            </a:pPr>
            <a:r>
              <a:rPr lang="en-US" sz="1600" b="1" dirty="0">
                <a:solidFill>
                  <a:srgbClr val="FFFFFF"/>
                </a:solidFill>
                <a:latin typeface="Century Gothic"/>
              </a:rPr>
              <a:t>Count the number of products available in size "M ".</a:t>
            </a:r>
          </a:p>
          <a:p>
            <a:r>
              <a:rPr lang="en-US" sz="1600" dirty="0">
                <a:solidFill>
                  <a:srgbClr val="FFFFFF"/>
                </a:solidFill>
                <a:latin typeface="Century Gothic"/>
              </a:rPr>
              <a:t>Count Products with Specific Character: Use the COUNTIF function to count products that contain the character "M" in their descriptions.</a:t>
            </a:r>
          </a:p>
          <a:p>
            <a:r>
              <a:rPr lang="en-US" sz="1600" dirty="0">
                <a:solidFill>
                  <a:srgbClr val="FFFFFF"/>
                </a:solidFill>
                <a:latin typeface="Century Gothic"/>
              </a:rPr>
              <a:t>Apply Formula: Enter the formula=COUNTIF(Table1[Size],"*M*") to count cells containing the character "M" anywhere in the text.</a:t>
            </a:r>
          </a:p>
          <a:p>
            <a:r>
              <a:rPr lang="en-US" sz="1600" dirty="0">
                <a:solidFill>
                  <a:srgbClr val="FFFFFF"/>
                </a:solidFill>
                <a:latin typeface="Century Gothic"/>
              </a:rPr>
              <a:t>Note: The asterisk (*) acts as a wildcard, allowing the COUNTIF function to match "M" even when it’s part of a larger text string.</a:t>
            </a:r>
            <a:endParaRPr lang="en-IN" sz="1400" dirty="0"/>
          </a:p>
        </p:txBody>
      </p:sp>
      <p:pic>
        <p:nvPicPr>
          <p:cNvPr id="5" name="Picture 4">
            <a:extLst>
              <a:ext uri="{FF2B5EF4-FFF2-40B4-BE49-F238E27FC236}">
                <a16:creationId xmlns:a16="http://schemas.microsoft.com/office/drawing/2014/main" id="{866E7480-66FC-A743-AD7B-BDDABE6C075A}"/>
              </a:ext>
            </a:extLst>
          </p:cNvPr>
          <p:cNvPicPr>
            <a:picLocks noChangeAspect="1"/>
          </p:cNvPicPr>
          <p:nvPr/>
        </p:nvPicPr>
        <p:blipFill>
          <a:blip r:embed="rId2"/>
          <a:stretch>
            <a:fillRect/>
          </a:stretch>
        </p:blipFill>
        <p:spPr>
          <a:xfrm>
            <a:off x="4692522" y="4109884"/>
            <a:ext cx="3994279" cy="2026058"/>
          </a:xfrm>
          <a:prstGeom prst="rect">
            <a:avLst/>
          </a:prstGeom>
        </p:spPr>
      </p:pic>
      <p:pic>
        <p:nvPicPr>
          <p:cNvPr id="6" name="Picture 5" descr="image.png"/>
          <p:cNvPicPr>
            <a:picLocks noChangeAspect="1"/>
          </p:cNvPicPr>
          <p:nvPr/>
        </p:nvPicPr>
        <p:blipFill>
          <a:blip r:embed="rId3"/>
          <a:stretch>
            <a:fillRect/>
          </a:stretch>
        </p:blipFill>
        <p:spPr>
          <a:xfrm>
            <a:off x="7772400" y="91440"/>
            <a:ext cx="999641" cy="548640"/>
          </a:xfrm>
          <a:prstGeom prst="rect">
            <a:avLst/>
          </a:prstGeom>
        </p:spPr>
      </p:pic>
    </p:spTree>
    <p:extLst>
      <p:ext uri="{BB962C8B-B14F-4D97-AF65-F5344CB8AC3E}">
        <p14:creationId xmlns:p14="http://schemas.microsoft.com/office/powerpoint/2010/main" val="1449086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13AB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05A6F-0C0E-EE24-51B2-E764A8027F17}"/>
              </a:ext>
            </a:extLst>
          </p:cNvPr>
          <p:cNvSpPr>
            <a:spLocks noGrp="1"/>
          </p:cNvSpPr>
          <p:nvPr>
            <p:ph type="title"/>
          </p:nvPr>
        </p:nvSpPr>
        <p:spPr/>
        <p:txBody>
          <a:bodyPr/>
          <a:lstStyle/>
          <a:p>
            <a:r>
              <a:rPr lang="en-IN" dirty="0" sz="1600">
                <a:solidFill>
                  <a:srgbClr val="FFFFFF"/>
                </a:solidFill>
                <a:latin typeface="Century Gothic"/>
              </a:rPr>
              <a:t>Data Analysis</a:t>
            </a:r>
          </a:p>
        </p:txBody>
      </p:sp>
      <p:sp>
        <p:nvSpPr>
          <p:cNvPr id="3" name="Content Placeholder 2">
            <a:extLst>
              <a:ext uri="{FF2B5EF4-FFF2-40B4-BE49-F238E27FC236}">
                <a16:creationId xmlns:a16="http://schemas.microsoft.com/office/drawing/2014/main" id="{BCAD7ED1-8E12-575F-8750-4675DB5B8E2C}"/>
              </a:ext>
            </a:extLst>
          </p:cNvPr>
          <p:cNvSpPr>
            <a:spLocks noGrp="1"/>
          </p:cNvSpPr>
          <p:nvPr>
            <p:ph idx="1"/>
          </p:nvPr>
        </p:nvSpPr>
        <p:spPr/>
        <p:txBody>
          <a:bodyPr>
            <a:normAutofit/>
          </a:bodyPr>
          <a:lstStyle/>
          <a:p>
            <a:pPr marL="0" indent="0">
              <a:buNone/>
            </a:pPr>
            <a:r>
              <a:rPr lang="en-US" sz="1600" b="1" dirty="0">
                <a:solidFill>
                  <a:srgbClr val="FFFFFF"/>
                </a:solidFill>
                <a:latin typeface="Century Gothic"/>
              </a:rPr>
              <a:t>Create a new column to label the products as "High Discount" if the discount offer is greater than 50% OFF, otherwise label them as "Low Discount."</a:t>
            </a:r>
          </a:p>
          <a:p>
            <a:r>
              <a:rPr lang="en-US" sz="1600" dirty="0">
                <a:solidFill>
                  <a:srgbClr val="FFFFFF"/>
                </a:solidFill>
                <a:latin typeface="Century Gothic"/>
              </a:rPr>
              <a:t>Create New Table: Set up a new table named "</a:t>
            </a:r>
            <a:r>
              <a:rPr lang="en-US" sz="1600" dirty="0" err="1">
                <a:solidFill>
                  <a:srgbClr val="FFFFFF"/>
                </a:solidFill>
                <a:latin typeface="Century Gothic"/>
              </a:rPr>
              <a:t>Discount_High_Low</a:t>
            </a:r>
            <a:r>
              <a:rPr lang="en-US" sz="1600" dirty="0">
                <a:solidFill>
                  <a:srgbClr val="FFFFFF"/>
                </a:solidFill>
                <a:latin typeface="Century Gothic"/>
              </a:rPr>
              <a:t>" to categorize discounts as High or Low.</a:t>
            </a:r>
          </a:p>
          <a:p>
            <a:r>
              <a:rPr lang="en-US" sz="1600" dirty="0">
                <a:solidFill>
                  <a:srgbClr val="FFFFFF"/>
                </a:solidFill>
                <a:latin typeface="Century Gothic"/>
              </a:rPr>
              <a:t>Apply Logical Formula: Use the IF function with the formula =IF([@[Discount % (In Rs)]]&gt;50%,"High </a:t>
            </a:r>
            <a:r>
              <a:rPr lang="en-US" sz="1600" dirty="0" err="1">
                <a:solidFill>
                  <a:srgbClr val="FFFFFF"/>
                </a:solidFill>
                <a:latin typeface="Century Gothic"/>
              </a:rPr>
              <a:t>Discount","Low</a:t>
            </a:r>
            <a:r>
              <a:rPr lang="en-US" sz="1600" dirty="0">
                <a:solidFill>
                  <a:srgbClr val="FFFFFF"/>
                </a:solidFill>
                <a:latin typeface="Century Gothic"/>
              </a:rPr>
              <a:t> Discount") to label discounts based on the percentage.</a:t>
            </a:r>
          </a:p>
          <a:p>
            <a:r>
              <a:rPr lang="en-US" sz="1600" dirty="0">
                <a:solidFill>
                  <a:srgbClr val="FFFFFF"/>
                </a:solidFill>
                <a:latin typeface="Century Gothic"/>
              </a:rPr>
              <a:t>Formula Explanation: The formula checks if the discount is greater than 50%. If true, it displays "High Discount"; otherwise, it shows "Low Discount".</a:t>
            </a:r>
            <a:endParaRPr lang="en-IN" sz="1400" dirty="0"/>
          </a:p>
        </p:txBody>
      </p:sp>
      <p:pic>
        <p:nvPicPr>
          <p:cNvPr id="5" name="Picture 4">
            <a:extLst>
              <a:ext uri="{FF2B5EF4-FFF2-40B4-BE49-F238E27FC236}">
                <a16:creationId xmlns:a16="http://schemas.microsoft.com/office/drawing/2014/main" id="{2E370D39-1C76-7EC1-E94E-060D829A4CFF}"/>
              </a:ext>
            </a:extLst>
          </p:cNvPr>
          <p:cNvPicPr>
            <a:picLocks noChangeAspect="1"/>
          </p:cNvPicPr>
          <p:nvPr/>
        </p:nvPicPr>
        <p:blipFill>
          <a:blip r:embed="rId2"/>
          <a:stretch>
            <a:fillRect/>
          </a:stretch>
        </p:blipFill>
        <p:spPr>
          <a:xfrm>
            <a:off x="5043949" y="4471348"/>
            <a:ext cx="3499132" cy="1725836"/>
          </a:xfrm>
          <a:prstGeom prst="rect">
            <a:avLst/>
          </a:prstGeom>
        </p:spPr>
      </p:pic>
      <p:pic>
        <p:nvPicPr>
          <p:cNvPr id="6" name="Picture 5" descr="image.png"/>
          <p:cNvPicPr>
            <a:picLocks noChangeAspect="1"/>
          </p:cNvPicPr>
          <p:nvPr/>
        </p:nvPicPr>
        <p:blipFill>
          <a:blip r:embed="rId3"/>
          <a:stretch>
            <a:fillRect/>
          </a:stretch>
        </p:blipFill>
        <p:spPr>
          <a:xfrm>
            <a:off x="7772400" y="91440"/>
            <a:ext cx="999641" cy="548640"/>
          </a:xfrm>
          <a:prstGeom prst="rect">
            <a:avLst/>
          </a:prstGeom>
        </p:spPr>
      </p:pic>
    </p:spTree>
    <p:extLst>
      <p:ext uri="{BB962C8B-B14F-4D97-AF65-F5344CB8AC3E}">
        <p14:creationId xmlns:p14="http://schemas.microsoft.com/office/powerpoint/2010/main" val="3946258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13AB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187F7-E65A-498E-79D4-0A73A96BD8E9}"/>
              </a:ext>
            </a:extLst>
          </p:cNvPr>
          <p:cNvSpPr>
            <a:spLocks noGrp="1"/>
          </p:cNvSpPr>
          <p:nvPr>
            <p:ph type="title"/>
          </p:nvPr>
        </p:nvSpPr>
        <p:spPr/>
        <p:txBody>
          <a:bodyPr/>
          <a:lstStyle/>
          <a:p>
            <a:r>
              <a:rPr lang="en-IN" dirty="0" sz="1600">
                <a:solidFill>
                  <a:srgbClr val="FFFFFF"/>
                </a:solidFill>
                <a:latin typeface="Century Gothic"/>
              </a:rPr>
              <a:t>Data Retrieval and Lookup</a:t>
            </a:r>
          </a:p>
        </p:txBody>
      </p:sp>
      <p:sp>
        <p:nvSpPr>
          <p:cNvPr id="3" name="Content Placeholder 2">
            <a:extLst>
              <a:ext uri="{FF2B5EF4-FFF2-40B4-BE49-F238E27FC236}">
                <a16:creationId xmlns:a16="http://schemas.microsoft.com/office/drawing/2014/main" id="{0C4D3146-8AA1-06A4-5741-75AD0B4AACD1}"/>
              </a:ext>
            </a:extLst>
          </p:cNvPr>
          <p:cNvSpPr>
            <a:spLocks noGrp="1"/>
          </p:cNvSpPr>
          <p:nvPr>
            <p:ph idx="1"/>
          </p:nvPr>
        </p:nvSpPr>
        <p:spPr/>
        <p:txBody>
          <a:bodyPr>
            <a:normAutofit/>
          </a:bodyPr>
          <a:lstStyle/>
          <a:p>
            <a:pPr marL="0" indent="0">
              <a:buNone/>
            </a:pPr>
            <a:r>
              <a:rPr lang="en-US" sz="1600" b="1" dirty="0">
                <a:solidFill>
                  <a:srgbClr val="FFFFFF"/>
                </a:solidFill>
                <a:latin typeface="Century Gothic"/>
              </a:rPr>
              <a:t>Use VLOOKUP/XLOOKUP to find the product </a:t>
            </a:r>
            <a:r>
              <a:rPr lang="en-US" sz="1600" b="1" dirty="0" err="1">
                <a:solidFill>
                  <a:srgbClr val="FFFFFF"/>
                </a:solidFill>
                <a:latin typeface="Century Gothic"/>
              </a:rPr>
              <a:t>brand,price</a:t>
            </a:r>
            <a:r>
              <a:rPr lang="en-US" sz="1600" b="1" dirty="0">
                <a:solidFill>
                  <a:srgbClr val="FFFFFF"/>
                </a:solidFill>
                <a:latin typeface="Century Gothic"/>
              </a:rPr>
              <a:t>, and rating of the  Product with </a:t>
            </a:r>
            <a:r>
              <a:rPr lang="en-US" sz="1600" b="1" dirty="0" err="1">
                <a:solidFill>
                  <a:srgbClr val="FFFFFF"/>
                </a:solidFill>
                <a:latin typeface="Century Gothic"/>
              </a:rPr>
              <a:t>Product_id</a:t>
            </a:r>
            <a:r>
              <a:rPr lang="en-US" sz="1600" b="1" dirty="0">
                <a:solidFill>
                  <a:srgbClr val="FFFFFF"/>
                </a:solidFill>
                <a:latin typeface="Century Gothic"/>
              </a:rPr>
              <a:t> "11226634".</a:t>
            </a:r>
          </a:p>
          <a:p>
            <a:r>
              <a:rPr lang="en-US" sz="1600" dirty="0">
                <a:solidFill>
                  <a:srgbClr val="FFFFFF"/>
                </a:solidFill>
                <a:latin typeface="Century Gothic"/>
              </a:rPr>
              <a:t>Apply VLOOKUP: Use =VLOOKUP(11226634,Table1[[#All], [</a:t>
            </a:r>
            <a:r>
              <a:rPr lang="en-US" sz="1600" dirty="0" err="1">
                <a:solidFill>
                  <a:srgbClr val="FFFFFF"/>
                </a:solidFill>
                <a:latin typeface="Century Gothic"/>
              </a:rPr>
              <a:t>Product_id</a:t>
            </a:r>
            <a:r>
              <a:rPr lang="en-US" sz="1600" dirty="0">
                <a:solidFill>
                  <a:srgbClr val="FFFFFF"/>
                </a:solidFill>
                <a:latin typeface="Century Gothic"/>
              </a:rPr>
              <a:t>]:[Description]],2,0) to retrieve the Brand Name for </a:t>
            </a:r>
            <a:r>
              <a:rPr lang="en-US" sz="1600" dirty="0" err="1">
                <a:solidFill>
                  <a:srgbClr val="FFFFFF"/>
                </a:solidFill>
                <a:latin typeface="Century Gothic"/>
              </a:rPr>
              <a:t>Product_ID</a:t>
            </a:r>
            <a:r>
              <a:rPr lang="en-US" sz="1600" dirty="0">
                <a:solidFill>
                  <a:srgbClr val="FFFFFF"/>
                </a:solidFill>
                <a:latin typeface="Century Gothic"/>
              </a:rPr>
              <a:t> 11226634 (column index 2).</a:t>
            </a:r>
          </a:p>
          <a:p>
            <a:r>
              <a:rPr lang="en-US" sz="1600" dirty="0">
                <a:solidFill>
                  <a:srgbClr val="FFFFFF"/>
                </a:solidFill>
                <a:latin typeface="Century Gothic"/>
              </a:rPr>
              <a:t>Modify Column Index: Change the column index (e.g., 10 for price, 13 for rating) to fetch other details for the same </a:t>
            </a:r>
            <a:r>
              <a:rPr lang="en-US" sz="1600" dirty="0" err="1">
                <a:solidFill>
                  <a:srgbClr val="FFFFFF"/>
                </a:solidFill>
                <a:latin typeface="Century Gothic"/>
              </a:rPr>
              <a:t>Product_ID</a:t>
            </a:r>
            <a:r>
              <a:rPr lang="en-US" sz="1600" dirty="0">
                <a:solidFill>
                  <a:srgbClr val="FFFFFF"/>
                </a:solidFill>
                <a:latin typeface="Century Gothic"/>
              </a:rPr>
              <a:t>.</a:t>
            </a:r>
          </a:p>
          <a:p>
            <a:r>
              <a:rPr lang="en-US" sz="1600" dirty="0">
                <a:solidFill>
                  <a:srgbClr val="FFFFFF"/>
                </a:solidFill>
                <a:latin typeface="Century Gothic"/>
              </a:rPr>
              <a:t>Formula Function: VLOOKUP searches the first column for the </a:t>
            </a:r>
            <a:r>
              <a:rPr lang="en-US" sz="1600" dirty="0" err="1">
                <a:solidFill>
                  <a:srgbClr val="FFFFFF"/>
                </a:solidFill>
                <a:latin typeface="Century Gothic"/>
              </a:rPr>
              <a:t>Product_ID</a:t>
            </a:r>
            <a:r>
              <a:rPr lang="en-US" sz="1600" dirty="0">
                <a:solidFill>
                  <a:srgbClr val="FFFFFF"/>
                </a:solidFill>
                <a:latin typeface="Century Gothic"/>
              </a:rPr>
              <a:t> and returns the value from the specified column in the same row.	</a:t>
            </a:r>
            <a:endParaRPr lang="en-IN" sz="1400" dirty="0"/>
          </a:p>
        </p:txBody>
      </p:sp>
      <p:pic>
        <p:nvPicPr>
          <p:cNvPr id="5" name="Picture 4">
            <a:extLst>
              <a:ext uri="{FF2B5EF4-FFF2-40B4-BE49-F238E27FC236}">
                <a16:creationId xmlns:a16="http://schemas.microsoft.com/office/drawing/2014/main" id="{6266F1C2-CE89-0995-CBF2-E0D1CDB783AF}"/>
              </a:ext>
            </a:extLst>
          </p:cNvPr>
          <p:cNvPicPr>
            <a:picLocks noChangeAspect="1"/>
          </p:cNvPicPr>
          <p:nvPr/>
        </p:nvPicPr>
        <p:blipFill>
          <a:blip r:embed="rId2"/>
          <a:stretch>
            <a:fillRect/>
          </a:stretch>
        </p:blipFill>
        <p:spPr>
          <a:xfrm>
            <a:off x="4689986" y="3990545"/>
            <a:ext cx="3996813" cy="2298516"/>
          </a:xfrm>
          <a:prstGeom prst="rect">
            <a:avLst/>
          </a:prstGeom>
        </p:spPr>
      </p:pic>
      <p:pic>
        <p:nvPicPr>
          <p:cNvPr id="6" name="Picture 5" descr="image.png"/>
          <p:cNvPicPr>
            <a:picLocks noChangeAspect="1"/>
          </p:cNvPicPr>
          <p:nvPr/>
        </p:nvPicPr>
        <p:blipFill>
          <a:blip r:embed="rId3"/>
          <a:stretch>
            <a:fillRect/>
          </a:stretch>
        </p:blipFill>
        <p:spPr>
          <a:xfrm>
            <a:off x="7772400" y="91440"/>
            <a:ext cx="999641" cy="548640"/>
          </a:xfrm>
          <a:prstGeom prst="rect">
            <a:avLst/>
          </a:prstGeom>
        </p:spPr>
      </p:pic>
    </p:spTree>
    <p:extLst>
      <p:ext uri="{BB962C8B-B14F-4D97-AF65-F5344CB8AC3E}">
        <p14:creationId xmlns:p14="http://schemas.microsoft.com/office/powerpoint/2010/main" val="4064668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13AB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B9DEF-B5F6-B9E1-7802-97AA62B6CC04}"/>
              </a:ext>
            </a:extLst>
          </p:cNvPr>
          <p:cNvSpPr>
            <a:spLocks noGrp="1"/>
          </p:cNvSpPr>
          <p:nvPr>
            <p:ph type="title"/>
          </p:nvPr>
        </p:nvSpPr>
        <p:spPr/>
        <p:txBody>
          <a:bodyPr/>
          <a:lstStyle/>
          <a:p>
            <a:r>
              <a:rPr lang="en-IN" dirty="0" sz="1600">
                <a:solidFill>
                  <a:srgbClr val="FFFFFF"/>
                </a:solidFill>
                <a:latin typeface="Century Gothic"/>
              </a:rPr>
              <a:t>Data Retrieval and Lookup</a:t>
            </a:r>
          </a:p>
        </p:txBody>
      </p:sp>
      <p:sp>
        <p:nvSpPr>
          <p:cNvPr id="3" name="Content Placeholder 2">
            <a:extLst>
              <a:ext uri="{FF2B5EF4-FFF2-40B4-BE49-F238E27FC236}">
                <a16:creationId xmlns:a16="http://schemas.microsoft.com/office/drawing/2014/main" id="{1E9E5EFA-0E5C-9691-2E5B-D5FA0731D63B}"/>
              </a:ext>
            </a:extLst>
          </p:cNvPr>
          <p:cNvSpPr>
            <a:spLocks noGrp="1"/>
          </p:cNvSpPr>
          <p:nvPr>
            <p:ph idx="1"/>
          </p:nvPr>
        </p:nvSpPr>
        <p:spPr/>
        <p:txBody>
          <a:bodyPr>
            <a:normAutofit/>
          </a:bodyPr>
          <a:lstStyle/>
          <a:p>
            <a:pPr marL="0" indent="0">
              <a:buNone/>
            </a:pPr>
            <a:r>
              <a:rPr lang="en-US" sz="1600" b="1" dirty="0">
                <a:solidFill>
                  <a:srgbClr val="FFFFFF"/>
                </a:solidFill>
                <a:latin typeface="Century Gothic"/>
              </a:rPr>
              <a:t>Find the "</a:t>
            </a:r>
            <a:r>
              <a:rPr lang="en-US" sz="1600" b="1" dirty="0" err="1">
                <a:solidFill>
                  <a:srgbClr val="FFFFFF"/>
                </a:solidFill>
                <a:latin typeface="Century Gothic"/>
              </a:rPr>
              <a:t>DiscountPrice</a:t>
            </a:r>
            <a:r>
              <a:rPr lang="en-US" sz="1600" b="1" dirty="0">
                <a:solidFill>
                  <a:srgbClr val="FFFFFF"/>
                </a:solidFill>
                <a:latin typeface="Century Gothic"/>
              </a:rPr>
              <a:t>" for the product with the Product ID "6744434" using the INDEX and MATCH functions.</a:t>
            </a:r>
          </a:p>
          <a:p>
            <a:r>
              <a:rPr lang="en-US" sz="1600" dirty="0">
                <a:solidFill>
                  <a:srgbClr val="FFFFFF"/>
                </a:solidFill>
                <a:latin typeface="Century Gothic"/>
              </a:rPr>
              <a:t>Apply INDEX and MATCH: To find the Discount Price for the </a:t>
            </a:r>
            <a:r>
              <a:rPr lang="en-US" sz="1600" dirty="0" err="1">
                <a:solidFill>
                  <a:srgbClr val="FFFFFF"/>
                </a:solidFill>
                <a:latin typeface="Century Gothic"/>
              </a:rPr>
              <a:t>Product_ID</a:t>
            </a:r>
            <a:r>
              <a:rPr lang="en-US" sz="1600" dirty="0">
                <a:solidFill>
                  <a:srgbClr val="FFFFFF"/>
                </a:solidFill>
                <a:latin typeface="Century Gothic"/>
              </a:rPr>
              <a:t>, use a formula combining INDEX and MATCH.</a:t>
            </a:r>
          </a:p>
          <a:p>
            <a:r>
              <a:rPr lang="en-US" sz="1600" dirty="0">
                <a:solidFill>
                  <a:srgbClr val="FFFFFF"/>
                </a:solidFill>
                <a:latin typeface="Century Gothic"/>
              </a:rPr>
              <a:t>Formula:=INDEX(Table1[</a:t>
            </a:r>
            <a:r>
              <a:rPr lang="en-US" sz="1600" dirty="0" err="1">
                <a:solidFill>
                  <a:srgbClr val="FFFFFF"/>
                </a:solidFill>
                <a:latin typeface="Century Gothic"/>
              </a:rPr>
              <a:t>Discount_Price</a:t>
            </a:r>
            <a:r>
              <a:rPr lang="en-US" sz="1600" dirty="0">
                <a:solidFill>
                  <a:srgbClr val="FFFFFF"/>
                </a:solidFill>
                <a:latin typeface="Century Gothic"/>
              </a:rPr>
              <a:t> (In Rs.)],MATCH(6744434,Table1[</a:t>
            </a:r>
            <a:r>
              <a:rPr lang="en-US" sz="1600" dirty="0" err="1">
                <a:solidFill>
                  <a:srgbClr val="FFFFFF"/>
                </a:solidFill>
                <a:latin typeface="Century Gothic"/>
              </a:rPr>
              <a:t>Product_id</a:t>
            </a:r>
            <a:r>
              <a:rPr lang="en-US" sz="1600" dirty="0">
                <a:solidFill>
                  <a:srgbClr val="FFFFFF"/>
                </a:solidFill>
                <a:latin typeface="Century Gothic"/>
              </a:rPr>
              <a:t>],0)) </a:t>
            </a:r>
          </a:p>
          <a:p>
            <a:r>
              <a:rPr lang="en-US" sz="1600" dirty="0">
                <a:solidFill>
                  <a:srgbClr val="FFFFFF"/>
                </a:solidFill>
                <a:latin typeface="Century Gothic"/>
              </a:rPr>
              <a:t>INDEX Function: The INDEX function returns the Discount Price from the specified range based on the row number found by the MATCH function.</a:t>
            </a:r>
          </a:p>
          <a:p>
            <a:r>
              <a:rPr lang="en-US" sz="1600" dirty="0">
                <a:solidFill>
                  <a:srgbClr val="FFFFFF"/>
                </a:solidFill>
                <a:latin typeface="Century Gothic"/>
              </a:rPr>
              <a:t>MATCH Function: The MATCH function searches for the </a:t>
            </a:r>
            <a:r>
              <a:rPr lang="en-US" sz="1600" dirty="0" err="1">
                <a:solidFill>
                  <a:srgbClr val="FFFFFF"/>
                </a:solidFill>
                <a:latin typeface="Century Gothic"/>
              </a:rPr>
              <a:t>Product_ID</a:t>
            </a:r>
            <a:r>
              <a:rPr lang="en-US" sz="1600" dirty="0">
                <a:solidFill>
                  <a:srgbClr val="FFFFFF"/>
                </a:solidFill>
                <a:latin typeface="Century Gothic"/>
              </a:rPr>
              <a:t> (11226634) within the </a:t>
            </a:r>
            <a:r>
              <a:rPr lang="en-US" sz="1600" dirty="0" err="1">
                <a:solidFill>
                  <a:srgbClr val="FFFFFF"/>
                </a:solidFill>
                <a:latin typeface="Century Gothic"/>
              </a:rPr>
              <a:t>Product_ID</a:t>
            </a:r>
            <a:r>
              <a:rPr lang="en-US" sz="1600" dirty="0">
                <a:solidFill>
                  <a:srgbClr val="FFFFFF"/>
                </a:solidFill>
                <a:latin typeface="Century Gothic"/>
              </a:rPr>
              <a:t> range and returns the row number where it’s found.</a:t>
            </a:r>
          </a:p>
          <a:p>
            <a:r>
              <a:rPr lang="en-US" sz="1600" dirty="0">
                <a:solidFill>
                  <a:srgbClr val="FFFFFF"/>
                </a:solidFill>
                <a:latin typeface="Century Gothic"/>
              </a:rPr>
              <a:t>Exact Match: The "0" in the formula ensures an exact match when looking up the </a:t>
            </a:r>
            <a:r>
              <a:rPr lang="en-US" sz="1600" dirty="0" err="1">
                <a:solidFill>
                  <a:srgbClr val="FFFFFF"/>
                </a:solidFill>
                <a:latin typeface="Century Gothic"/>
              </a:rPr>
              <a:t>Product_ID</a:t>
            </a:r>
            <a:r>
              <a:rPr lang="en-US" sz="1600" dirty="0">
                <a:solidFill>
                  <a:srgbClr val="FFFFFF"/>
                </a:solidFill>
                <a:latin typeface="Century Gothic"/>
              </a:rPr>
              <a:t>.</a:t>
            </a:r>
            <a:endParaRPr lang="en-IN" sz="1400" dirty="0"/>
          </a:p>
        </p:txBody>
      </p:sp>
      <p:pic>
        <p:nvPicPr>
          <p:cNvPr id="9" name="Picture 8">
            <a:extLst>
              <a:ext uri="{FF2B5EF4-FFF2-40B4-BE49-F238E27FC236}">
                <a16:creationId xmlns:a16="http://schemas.microsoft.com/office/drawing/2014/main" id="{FB2D9F38-D3D3-BE71-615C-E1A81612F6A0}"/>
              </a:ext>
            </a:extLst>
          </p:cNvPr>
          <p:cNvPicPr>
            <a:picLocks noChangeAspect="1"/>
          </p:cNvPicPr>
          <p:nvPr/>
        </p:nvPicPr>
        <p:blipFill>
          <a:blip r:embed="rId2"/>
          <a:stretch>
            <a:fillRect/>
          </a:stretch>
        </p:blipFill>
        <p:spPr>
          <a:xfrm>
            <a:off x="4196619" y="4246326"/>
            <a:ext cx="4334167" cy="828912"/>
          </a:xfrm>
          <a:prstGeom prst="rect">
            <a:avLst/>
          </a:prstGeom>
        </p:spPr>
      </p:pic>
      <p:pic>
        <p:nvPicPr>
          <p:cNvPr id="11" name="Picture 10">
            <a:extLst>
              <a:ext uri="{FF2B5EF4-FFF2-40B4-BE49-F238E27FC236}">
                <a16:creationId xmlns:a16="http://schemas.microsoft.com/office/drawing/2014/main" id="{65B98097-8F4B-7DD4-A757-F5B378A78FD8}"/>
              </a:ext>
            </a:extLst>
          </p:cNvPr>
          <p:cNvPicPr>
            <a:picLocks noChangeAspect="1"/>
          </p:cNvPicPr>
          <p:nvPr/>
        </p:nvPicPr>
        <p:blipFill>
          <a:blip r:embed="rId3"/>
          <a:stretch>
            <a:fillRect/>
          </a:stretch>
        </p:blipFill>
        <p:spPr>
          <a:xfrm>
            <a:off x="4118611" y="5257800"/>
            <a:ext cx="4490181" cy="703008"/>
          </a:xfrm>
          <a:prstGeom prst="rect">
            <a:avLst/>
          </a:prstGeom>
        </p:spPr>
      </p:pic>
      <p:pic>
        <p:nvPicPr>
          <p:cNvPr id="12" name="Picture 11" descr="image.png"/>
          <p:cNvPicPr>
            <a:picLocks noChangeAspect="1"/>
          </p:cNvPicPr>
          <p:nvPr/>
        </p:nvPicPr>
        <p:blipFill>
          <a:blip r:embed="rId4"/>
          <a:stretch>
            <a:fillRect/>
          </a:stretch>
        </p:blipFill>
        <p:spPr>
          <a:xfrm>
            <a:off x="7772400" y="91440"/>
            <a:ext cx="999641" cy="548640"/>
          </a:xfrm>
          <a:prstGeom prst="rect">
            <a:avLst/>
          </a:prstGeom>
        </p:spPr>
      </p:pic>
    </p:spTree>
    <p:extLst>
      <p:ext uri="{BB962C8B-B14F-4D97-AF65-F5344CB8AC3E}">
        <p14:creationId xmlns:p14="http://schemas.microsoft.com/office/powerpoint/2010/main" val="1775610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13AB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0AEBB-0F95-BD80-9885-ED1A7BC1AD69}"/>
              </a:ext>
            </a:extLst>
          </p:cNvPr>
          <p:cNvSpPr>
            <a:spLocks noGrp="1"/>
          </p:cNvSpPr>
          <p:nvPr>
            <p:ph type="title"/>
          </p:nvPr>
        </p:nvSpPr>
        <p:spPr/>
        <p:txBody>
          <a:bodyPr/>
          <a:lstStyle/>
          <a:p>
            <a:r>
              <a:rPr lang="en-IN" dirty="0" sz="1600">
                <a:solidFill>
                  <a:srgbClr val="FFFFFF"/>
                </a:solidFill>
                <a:latin typeface="Century Gothic"/>
              </a:rPr>
              <a:t>Data Retrieval and Lookup</a:t>
            </a:r>
          </a:p>
        </p:txBody>
      </p:sp>
      <p:sp>
        <p:nvSpPr>
          <p:cNvPr id="3" name="Content Placeholder 2">
            <a:extLst>
              <a:ext uri="{FF2B5EF4-FFF2-40B4-BE49-F238E27FC236}">
                <a16:creationId xmlns:a16="http://schemas.microsoft.com/office/drawing/2014/main" id="{415D3410-C28E-8D46-AC5D-2D6C2F9A10C8}"/>
              </a:ext>
            </a:extLst>
          </p:cNvPr>
          <p:cNvSpPr>
            <a:spLocks noGrp="1"/>
          </p:cNvSpPr>
          <p:nvPr>
            <p:ph idx="1"/>
          </p:nvPr>
        </p:nvSpPr>
        <p:spPr/>
        <p:txBody>
          <a:bodyPr>
            <a:normAutofit/>
          </a:bodyPr>
          <a:lstStyle/>
          <a:p>
            <a:pPr marL="0" indent="0">
              <a:buNone/>
            </a:pPr>
            <a:r>
              <a:rPr lang="en-US" sz="1600" b="1" dirty="0">
                <a:solidFill>
                  <a:srgbClr val="FFFFFF"/>
                </a:solidFill>
                <a:latin typeface="Century Gothic"/>
              </a:rPr>
              <a:t>Utilize nested </a:t>
            </a:r>
            <a:r>
              <a:rPr lang="en-US" sz="1600" b="1" dirty="0" err="1">
                <a:solidFill>
                  <a:srgbClr val="FFFFFF"/>
                </a:solidFill>
                <a:latin typeface="Century Gothic"/>
              </a:rPr>
              <a:t>xlookup</a:t>
            </a:r>
            <a:r>
              <a:rPr lang="en-US" sz="1600" b="1" dirty="0">
                <a:solidFill>
                  <a:srgbClr val="FFFFFF"/>
                </a:solidFill>
                <a:latin typeface="Century Gothic"/>
              </a:rPr>
              <a:t> to find any column’s detail of a product with it’s product id.</a:t>
            </a:r>
          </a:p>
          <a:p>
            <a:r>
              <a:rPr lang="en-US" sz="1600" dirty="0">
                <a:solidFill>
                  <a:srgbClr val="FFFFFF"/>
                </a:solidFill>
                <a:latin typeface="Century Gothic"/>
              </a:rPr>
              <a:t>Create Data Validation: Set up data validation for a cell to allow users to choose from column headers (e.g., Brand, Price, Rating) in a dropdown list.</a:t>
            </a:r>
          </a:p>
          <a:p>
            <a:r>
              <a:rPr lang="en-US" sz="1600" dirty="0">
                <a:solidFill>
                  <a:srgbClr val="FFFFFF"/>
                </a:solidFill>
                <a:latin typeface="Century Gothic"/>
              </a:rPr>
              <a:t>Apply Nested XLOOKUP: Use the formula =XLOOKUP(S27, [</a:t>
            </a:r>
            <a:r>
              <a:rPr lang="en-US" sz="1600" dirty="0" err="1">
                <a:solidFill>
                  <a:srgbClr val="FFFFFF"/>
                </a:solidFill>
                <a:latin typeface="Century Gothic"/>
              </a:rPr>
              <a:t>Product_ID</a:t>
            </a:r>
            <a:r>
              <a:rPr lang="en-US" sz="1600" dirty="0">
                <a:solidFill>
                  <a:srgbClr val="FFFFFF"/>
                </a:solidFill>
                <a:latin typeface="Century Gothic"/>
              </a:rPr>
              <a:t> Range], XLOOKUP([Header Choice], [Detail Range], [Result Range])) to retrieve details based on the selected </a:t>
            </a:r>
            <a:r>
              <a:rPr lang="en-US" sz="1600" dirty="0" err="1">
                <a:solidFill>
                  <a:srgbClr val="FFFFFF"/>
                </a:solidFill>
                <a:latin typeface="Century Gothic"/>
              </a:rPr>
              <a:t>Product_ID</a:t>
            </a:r>
            <a:r>
              <a:rPr lang="en-US" sz="1600" dirty="0">
                <a:solidFill>
                  <a:srgbClr val="FFFFFF"/>
                </a:solidFill>
                <a:latin typeface="Century Gothic"/>
              </a:rPr>
              <a:t> and column header.</a:t>
            </a:r>
          </a:p>
          <a:p>
            <a:r>
              <a:rPr lang="en-US" sz="1600" dirty="0">
                <a:solidFill>
                  <a:srgbClr val="FFFFFF"/>
                </a:solidFill>
                <a:latin typeface="Century Gothic"/>
              </a:rPr>
              <a:t>Formula Explanation: The first XLOOKUP searches for the </a:t>
            </a:r>
            <a:r>
              <a:rPr lang="en-US" sz="1600" dirty="0" err="1">
                <a:solidFill>
                  <a:srgbClr val="FFFFFF"/>
                </a:solidFill>
                <a:latin typeface="Century Gothic"/>
              </a:rPr>
              <a:t>Product_ID</a:t>
            </a:r>
            <a:r>
              <a:rPr lang="en-US" sz="1600" dirty="0">
                <a:solidFill>
                  <a:srgbClr val="FFFFFF"/>
                </a:solidFill>
                <a:latin typeface="Century Gothic"/>
              </a:rPr>
              <a:t> (from cell S27) in the </a:t>
            </a:r>
            <a:r>
              <a:rPr lang="en-US" sz="1600" dirty="0" err="1">
                <a:solidFill>
                  <a:srgbClr val="FFFFFF"/>
                </a:solidFill>
                <a:latin typeface="Century Gothic"/>
              </a:rPr>
              <a:t>Product_ID</a:t>
            </a:r>
            <a:r>
              <a:rPr lang="en-US" sz="1600" dirty="0">
                <a:solidFill>
                  <a:srgbClr val="FFFFFF"/>
                </a:solidFill>
                <a:latin typeface="Century Gothic"/>
              </a:rPr>
              <a:t> range. The second XLOOKUP searches for the column header choice within the details range, returning the corresponding value.</a:t>
            </a:r>
            <a:endParaRPr lang="en-IN" sz="1400" dirty="0"/>
          </a:p>
        </p:txBody>
      </p:sp>
      <p:pic>
        <p:nvPicPr>
          <p:cNvPr id="5" name="Picture 4">
            <a:extLst>
              <a:ext uri="{FF2B5EF4-FFF2-40B4-BE49-F238E27FC236}">
                <a16:creationId xmlns:a16="http://schemas.microsoft.com/office/drawing/2014/main" id="{6CA33EC0-1B6D-3AB5-C217-4B63835F3AB0}"/>
              </a:ext>
            </a:extLst>
          </p:cNvPr>
          <p:cNvPicPr>
            <a:picLocks noChangeAspect="1"/>
          </p:cNvPicPr>
          <p:nvPr/>
        </p:nvPicPr>
        <p:blipFill>
          <a:blip r:embed="rId2"/>
          <a:stretch>
            <a:fillRect/>
          </a:stretch>
        </p:blipFill>
        <p:spPr>
          <a:xfrm>
            <a:off x="3969527" y="3274962"/>
            <a:ext cx="4611474" cy="1353241"/>
          </a:xfrm>
          <a:prstGeom prst="rect">
            <a:avLst/>
          </a:prstGeom>
        </p:spPr>
      </p:pic>
      <p:pic>
        <p:nvPicPr>
          <p:cNvPr id="7" name="Picture 6">
            <a:extLst>
              <a:ext uri="{FF2B5EF4-FFF2-40B4-BE49-F238E27FC236}">
                <a16:creationId xmlns:a16="http://schemas.microsoft.com/office/drawing/2014/main" id="{4B8468A5-C2A3-B01A-5338-6E4BB03D06AB}"/>
              </a:ext>
            </a:extLst>
          </p:cNvPr>
          <p:cNvPicPr>
            <a:picLocks noChangeAspect="1"/>
          </p:cNvPicPr>
          <p:nvPr/>
        </p:nvPicPr>
        <p:blipFill>
          <a:blip r:embed="rId3"/>
          <a:stretch>
            <a:fillRect/>
          </a:stretch>
        </p:blipFill>
        <p:spPr>
          <a:xfrm>
            <a:off x="4699682" y="4719484"/>
            <a:ext cx="3773163" cy="1406679"/>
          </a:xfrm>
          <a:prstGeom prst="rect">
            <a:avLst/>
          </a:prstGeom>
        </p:spPr>
      </p:pic>
      <p:pic>
        <p:nvPicPr>
          <p:cNvPr id="8" name="Picture 7" descr="image.png"/>
          <p:cNvPicPr>
            <a:picLocks noChangeAspect="1"/>
          </p:cNvPicPr>
          <p:nvPr/>
        </p:nvPicPr>
        <p:blipFill>
          <a:blip r:embed="rId4"/>
          <a:stretch>
            <a:fillRect/>
          </a:stretch>
        </p:blipFill>
        <p:spPr>
          <a:xfrm>
            <a:off x="7772400" y="91440"/>
            <a:ext cx="999641" cy="548640"/>
          </a:xfrm>
          <a:prstGeom prst="rect">
            <a:avLst/>
          </a:prstGeom>
        </p:spPr>
      </p:pic>
    </p:spTree>
    <p:extLst>
      <p:ext uri="{BB962C8B-B14F-4D97-AF65-F5344CB8AC3E}">
        <p14:creationId xmlns:p14="http://schemas.microsoft.com/office/powerpoint/2010/main" val="1082772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13AB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13275-3597-1116-7EB5-0B0625BF739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B26D8E3-1787-2795-424D-8AAA7C628296}"/>
              </a:ext>
            </a:extLst>
          </p:cNvPr>
          <p:cNvSpPr>
            <a:spLocks noGrp="1"/>
          </p:cNvSpPr>
          <p:nvPr>
            <p:ph idx="1"/>
          </p:nvPr>
        </p:nvSpPr>
        <p:spPr/>
        <p:txBody>
          <a:bodyPr/>
          <a:lstStyle/>
          <a:p>
            <a:r>
              <a:rPr lang="en-IN" dirty="0" sz="1600">
                <a:solidFill>
                  <a:srgbClr val="FFFFFF"/>
                </a:solidFill>
                <a:latin typeface="Century Gothic"/>
              </a:rPr>
              <a:t>Thank you for your time </a:t>
            </a:r>
          </a:p>
        </p:txBody>
      </p:sp>
      <p:pic>
        <p:nvPicPr>
          <p:cNvPr id="4" name="Picture 3" descr="image.png"/>
          <p:cNvPicPr>
            <a:picLocks noChangeAspect="1"/>
          </p:cNvPicPr>
          <p:nvPr/>
        </p:nvPicPr>
        <p:blipFill>
          <a:blip r:embed="rId2"/>
          <a:stretch>
            <a:fillRect/>
          </a:stretch>
        </p:blipFill>
        <p:spPr>
          <a:xfrm>
            <a:off x="7772400" y="91440"/>
            <a:ext cx="999641" cy="548640"/>
          </a:xfrm>
          <a:prstGeom prst="rect">
            <a:avLst/>
          </a:prstGeom>
        </p:spPr>
      </p:pic>
    </p:spTree>
    <p:extLst>
      <p:ext uri="{BB962C8B-B14F-4D97-AF65-F5344CB8AC3E}">
        <p14:creationId xmlns:p14="http://schemas.microsoft.com/office/powerpoint/2010/main" val="1720584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13AB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9436B-0D78-01F6-3575-41AF10ADB083}"/>
              </a:ext>
            </a:extLst>
          </p:cNvPr>
          <p:cNvSpPr>
            <a:spLocks noGrp="1"/>
          </p:cNvSpPr>
          <p:nvPr>
            <p:ph type="ctrTitle"/>
          </p:nvPr>
        </p:nvSpPr>
        <p:spPr>
          <a:xfrm>
            <a:off x="685800" y="412955"/>
            <a:ext cx="7772400" cy="1189703"/>
          </a:xfrm>
        </p:spPr>
        <p:txBody>
          <a:bodyPr/>
          <a:lstStyle/>
          <a:p>
            <a:r>
              <a:rPr lang="en-IN" dirty="0" sz="1600">
                <a:solidFill>
                  <a:srgbClr val="FFFFFF"/>
                </a:solidFill>
                <a:latin typeface="Century Gothic"/>
              </a:rPr>
              <a:t>Company Overview</a:t>
            </a:r>
          </a:p>
        </p:txBody>
      </p:sp>
      <p:sp>
        <p:nvSpPr>
          <p:cNvPr id="3" name="Subtitle 2">
            <a:extLst>
              <a:ext uri="{FF2B5EF4-FFF2-40B4-BE49-F238E27FC236}">
                <a16:creationId xmlns:a16="http://schemas.microsoft.com/office/drawing/2014/main" id="{F610B55C-6735-3D2A-3D66-92469B96ED49}"/>
              </a:ext>
            </a:extLst>
          </p:cNvPr>
          <p:cNvSpPr>
            <a:spLocks noGrp="1"/>
          </p:cNvSpPr>
          <p:nvPr>
            <p:ph type="subTitle" idx="1"/>
          </p:nvPr>
        </p:nvSpPr>
        <p:spPr>
          <a:xfrm>
            <a:off x="835742" y="1602658"/>
            <a:ext cx="7622458" cy="4036142"/>
          </a:xfrm>
        </p:spPr>
        <p:txBody>
          <a:bodyPr>
            <a:normAutofit fontScale="92500" lnSpcReduction="20000"/>
          </a:bodyPr>
          <a:lstStyle/>
          <a:p>
            <a:pPr algn="just"/>
            <a:r>
              <a:rPr lang="en-US" dirty="0" sz="1600">
                <a:solidFill>
                  <a:srgbClr val="FFFFFF"/>
                </a:solidFill>
                <a:latin typeface="Century Gothic"/>
              </a:rPr>
              <a:t>Myntra is a leading Indian online fashion retailer, offering a wide variety of clothing, footwear, accessories, beauty products, and home decor. The company caters to diverse customer needs, from budget-friendly to premium products, and features popular global and domestic brands.</a:t>
            </a:r>
          </a:p>
          <a:p>
            <a:pPr algn="just"/>
            <a:r>
              <a:rPr lang="en-US" dirty="0" sz="1600">
                <a:solidFill>
                  <a:srgbClr val="FFFFFF"/>
                </a:solidFill>
                <a:latin typeface="Century Gothic"/>
              </a:rPr>
              <a:t>Myntra is known for its customer-centric approach to personalize the shopping experience and improve product offerings.</a:t>
            </a:r>
            <a:endParaRPr lang="en-IN" dirty="0">
              <a:solidFill>
                <a:schemeClr val="tx1"/>
              </a:solidFill>
            </a:endParaRPr>
          </a:p>
        </p:txBody>
      </p:sp>
      <p:pic>
        <p:nvPicPr>
          <p:cNvPr id="4" name="Picture 3" descr="image.png"/>
          <p:cNvPicPr>
            <a:picLocks noChangeAspect="1"/>
          </p:cNvPicPr>
          <p:nvPr/>
        </p:nvPicPr>
        <p:blipFill>
          <a:blip r:embed="rId2"/>
          <a:stretch>
            <a:fillRect/>
          </a:stretch>
        </p:blipFill>
        <p:spPr>
          <a:xfrm>
            <a:off x="7772400" y="91440"/>
            <a:ext cx="999641" cy="548640"/>
          </a:xfrm>
          <a:prstGeom prst="rect">
            <a:avLst/>
          </a:prstGeom>
        </p:spPr>
      </p:pic>
    </p:spTree>
    <p:extLst>
      <p:ext uri="{BB962C8B-B14F-4D97-AF65-F5344CB8AC3E}">
        <p14:creationId xmlns:p14="http://schemas.microsoft.com/office/powerpoint/2010/main" val="2415057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3AB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EEF08-98DA-1863-F6D4-E0F48B5945F5}"/>
              </a:ext>
            </a:extLst>
          </p:cNvPr>
          <p:cNvSpPr>
            <a:spLocks noGrp="1"/>
          </p:cNvSpPr>
          <p:nvPr>
            <p:ph type="title"/>
          </p:nvPr>
        </p:nvSpPr>
        <p:spPr/>
        <p:txBody>
          <a:bodyPr>
            <a:normAutofit/>
          </a:bodyPr>
          <a:lstStyle/>
          <a:p>
            <a:r>
              <a:rPr lang="en-IN" dirty="0" sz="1600">
                <a:solidFill>
                  <a:srgbClr val="FFFFFF"/>
                </a:solidFill>
                <a:latin typeface="Century Gothic"/>
              </a:rPr>
              <a:t>Challenges and Objectives</a:t>
            </a:r>
          </a:p>
        </p:txBody>
      </p:sp>
      <p:sp>
        <p:nvSpPr>
          <p:cNvPr id="3" name="Content Placeholder 2">
            <a:extLst>
              <a:ext uri="{FF2B5EF4-FFF2-40B4-BE49-F238E27FC236}">
                <a16:creationId xmlns:a16="http://schemas.microsoft.com/office/drawing/2014/main" id="{4BCBAC84-4EE0-6F79-2170-E9D0ADD3C958}"/>
              </a:ext>
            </a:extLst>
          </p:cNvPr>
          <p:cNvSpPr>
            <a:spLocks noGrp="1"/>
          </p:cNvSpPr>
          <p:nvPr>
            <p:ph sz="half" idx="1"/>
          </p:nvPr>
        </p:nvSpPr>
        <p:spPr/>
        <p:txBody>
          <a:bodyPr>
            <a:noAutofit/>
          </a:bodyPr>
          <a:lstStyle/>
          <a:p>
            <a:pPr marL="0" indent="0">
              <a:buNone/>
            </a:pPr>
            <a:r>
              <a:rPr lang="en-IN" sz="1600" b="1" dirty="0">
                <a:solidFill>
                  <a:srgbClr val="FFFFFF"/>
                </a:solidFill>
                <a:latin typeface="Century Gothic"/>
              </a:rPr>
              <a:t>Challenges</a:t>
            </a:r>
          </a:p>
          <a:p>
            <a:r>
              <a:rPr lang="en-US" sz="1600" dirty="0">
                <a:solidFill>
                  <a:srgbClr val="FFFFFF"/>
                </a:solidFill>
                <a:latin typeface="Century Gothic"/>
              </a:rPr>
              <a:t>Data Cleaning: Removing duplicates, standardizing the "</a:t>
            </a:r>
            <a:r>
              <a:rPr lang="en-US" sz="1600" dirty="0" err="1">
                <a:solidFill>
                  <a:srgbClr val="FFFFFF"/>
                </a:solidFill>
                <a:latin typeface="Century Gothic"/>
              </a:rPr>
              <a:t>DiscountOffer</a:t>
            </a:r>
            <a:r>
              <a:rPr lang="en-US" sz="1600" dirty="0">
                <a:solidFill>
                  <a:srgbClr val="FFFFFF"/>
                </a:solidFill>
                <a:latin typeface="Century Gothic"/>
              </a:rPr>
              <a:t>" column, and filling missing values (e.g.,"</a:t>
            </a:r>
            <a:r>
              <a:rPr lang="en-US" sz="1600" dirty="0" err="1">
                <a:solidFill>
                  <a:srgbClr val="FFFFFF"/>
                </a:solidFill>
                <a:latin typeface="Century Gothic"/>
              </a:rPr>
              <a:t>DiscountPrice</a:t>
            </a:r>
            <a:r>
              <a:rPr lang="en-US" sz="1600" dirty="0">
                <a:solidFill>
                  <a:srgbClr val="FFFFFF"/>
                </a:solidFill>
                <a:latin typeface="Century Gothic"/>
              </a:rPr>
              <a:t>" with category averages, "</a:t>
            </a:r>
            <a:r>
              <a:rPr lang="en-US" sz="1600" dirty="0" err="1">
                <a:solidFill>
                  <a:srgbClr val="FFFFFF"/>
                </a:solidFill>
                <a:latin typeface="Century Gothic"/>
              </a:rPr>
              <a:t>SizeOption"with</a:t>
            </a:r>
            <a:r>
              <a:rPr lang="en-US" sz="1600" dirty="0">
                <a:solidFill>
                  <a:srgbClr val="FFFFFF"/>
                </a:solidFill>
                <a:latin typeface="Century Gothic"/>
              </a:rPr>
              <a:t> "Not Available")</a:t>
            </a:r>
          </a:p>
          <a:p>
            <a:r>
              <a:rPr lang="en-US" sz="1600" dirty="0">
                <a:solidFill>
                  <a:srgbClr val="FFFFFF"/>
                </a:solidFill>
                <a:latin typeface="Century Gothic"/>
              </a:rPr>
              <a:t>Data Analysis: Calculating average prices for high-rated products, counting products with discounts over 50%, and categorizing products as "</a:t>
            </a:r>
            <a:r>
              <a:rPr lang="en-US" sz="1600" dirty="0" err="1">
                <a:solidFill>
                  <a:srgbClr val="FFFFFF"/>
                </a:solidFill>
                <a:latin typeface="Century Gothic"/>
              </a:rPr>
              <a:t>HighDiscount</a:t>
            </a:r>
            <a:r>
              <a:rPr lang="en-US" sz="1600" dirty="0">
                <a:solidFill>
                  <a:srgbClr val="FFFFFF"/>
                </a:solidFill>
                <a:latin typeface="Century Gothic"/>
              </a:rPr>
              <a:t>" or "</a:t>
            </a:r>
            <a:r>
              <a:rPr lang="en-US" sz="1600" dirty="0" err="1">
                <a:solidFill>
                  <a:srgbClr val="FFFFFF"/>
                </a:solidFill>
                <a:latin typeface="Century Gothic"/>
              </a:rPr>
              <a:t>LowDiscount</a:t>
            </a:r>
            <a:r>
              <a:rPr lang="en-US" sz="1600" dirty="0">
                <a:solidFill>
                  <a:srgbClr val="FFFFFF"/>
                </a:solidFill>
                <a:latin typeface="Century Gothic"/>
              </a:rPr>
              <a:t>".</a:t>
            </a:r>
          </a:p>
          <a:p>
            <a:r>
              <a:rPr lang="en-US" sz="1600" dirty="0">
                <a:solidFill>
                  <a:srgbClr val="FFFFFF"/>
                </a:solidFill>
                <a:latin typeface="Century Gothic"/>
              </a:rPr>
              <a:t>Product Lookup: Using VLOOKUP/XLOOKUP and INDEX/MATCH to retrieve product details (e.g., brand, price, rating) for specific product IDs.</a:t>
            </a:r>
          </a:p>
          <a:p>
            <a:r>
              <a:rPr lang="en-US" sz="1600" dirty="0">
                <a:solidFill>
                  <a:srgbClr val="FFFFFF"/>
                </a:solidFill>
                <a:latin typeface="Century Gothic"/>
              </a:rPr>
              <a:t>Size Distribution: Identifying the number of products available in size "M".</a:t>
            </a:r>
            <a:endParaRPr lang="en-IN" sz="1600" dirty="0"/>
          </a:p>
        </p:txBody>
      </p:sp>
      <p:sp>
        <p:nvSpPr>
          <p:cNvPr id="4" name="Content Placeholder 3">
            <a:extLst>
              <a:ext uri="{FF2B5EF4-FFF2-40B4-BE49-F238E27FC236}">
                <a16:creationId xmlns:a16="http://schemas.microsoft.com/office/drawing/2014/main" id="{5798233F-1022-4512-CC09-B87C0E1EE821}"/>
              </a:ext>
            </a:extLst>
          </p:cNvPr>
          <p:cNvSpPr>
            <a:spLocks noGrp="1"/>
          </p:cNvSpPr>
          <p:nvPr>
            <p:ph sz="half" idx="2"/>
          </p:nvPr>
        </p:nvSpPr>
        <p:spPr/>
        <p:txBody>
          <a:bodyPr>
            <a:normAutofit/>
          </a:bodyPr>
          <a:lstStyle/>
          <a:p>
            <a:pPr marL="0" indent="0">
              <a:buNone/>
            </a:pPr>
            <a:r>
              <a:rPr lang="en-IN" sz="1600" b="1" dirty="0">
                <a:solidFill>
                  <a:srgbClr val="FFFFFF"/>
                </a:solidFill>
                <a:latin typeface="Century Gothic"/>
              </a:rPr>
              <a:t>Objectives</a:t>
            </a:r>
          </a:p>
          <a:p>
            <a:r>
              <a:rPr lang="en-US" sz="1600" dirty="0">
                <a:solidFill>
                  <a:srgbClr val="FFFFFF"/>
                </a:solidFill>
                <a:latin typeface="Century Gothic"/>
              </a:rPr>
              <a:t>Clean and standardize the dataset, handling missing or inconsistent values.</a:t>
            </a:r>
          </a:p>
          <a:p>
            <a:r>
              <a:rPr lang="en-US" sz="1600" dirty="0">
                <a:solidFill>
                  <a:srgbClr val="FFFFFF"/>
                </a:solidFill>
                <a:latin typeface="Century Gothic"/>
              </a:rPr>
              <a:t>Analyze pricing, discounts, and ratings to gain insights into product trends.</a:t>
            </a:r>
          </a:p>
          <a:p>
            <a:r>
              <a:rPr lang="en-US" sz="1600" dirty="0">
                <a:solidFill>
                  <a:srgbClr val="FFFFFF"/>
                </a:solidFill>
                <a:latin typeface="Century Gothic"/>
              </a:rPr>
              <a:t>Classify products based on discount offers and count size-specific availability.</a:t>
            </a:r>
          </a:p>
          <a:p>
            <a:r>
              <a:rPr lang="en-US" sz="1600" dirty="0">
                <a:solidFill>
                  <a:srgbClr val="FFFFFF"/>
                </a:solidFill>
                <a:latin typeface="Century Gothic"/>
              </a:rPr>
              <a:t>Use lookup functions to retrieve specific product details efficiently.</a:t>
            </a:r>
            <a:endParaRPr lang="en-IN" sz="2000" dirty="0"/>
          </a:p>
        </p:txBody>
      </p:sp>
      <p:pic>
        <p:nvPicPr>
          <p:cNvPr id="5" name="Picture 4" descr="image.png"/>
          <p:cNvPicPr>
            <a:picLocks noChangeAspect="1"/>
          </p:cNvPicPr>
          <p:nvPr/>
        </p:nvPicPr>
        <p:blipFill>
          <a:blip r:embed="rId2"/>
          <a:stretch>
            <a:fillRect/>
          </a:stretch>
        </p:blipFill>
        <p:spPr>
          <a:xfrm>
            <a:off x="7772400" y="91440"/>
            <a:ext cx="999641" cy="548640"/>
          </a:xfrm>
          <a:prstGeom prst="rect">
            <a:avLst/>
          </a:prstGeom>
        </p:spPr>
      </p:pic>
    </p:spTree>
    <p:extLst>
      <p:ext uri="{BB962C8B-B14F-4D97-AF65-F5344CB8AC3E}">
        <p14:creationId xmlns:p14="http://schemas.microsoft.com/office/powerpoint/2010/main" val="2883667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3AB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926E8-20F5-C84A-9088-CCB93DBA6C80}"/>
              </a:ext>
            </a:extLst>
          </p:cNvPr>
          <p:cNvSpPr>
            <a:spLocks noGrp="1"/>
          </p:cNvSpPr>
          <p:nvPr>
            <p:ph type="title"/>
          </p:nvPr>
        </p:nvSpPr>
        <p:spPr/>
        <p:txBody>
          <a:bodyPr/>
          <a:lstStyle/>
          <a:p>
            <a:r>
              <a:rPr lang="en-IN" dirty="0" sz="1600">
                <a:solidFill>
                  <a:srgbClr val="FFFFFF"/>
                </a:solidFill>
                <a:latin typeface="Century Gothic"/>
              </a:rPr>
              <a:t>Data Cleaning and Preparation</a:t>
            </a:r>
          </a:p>
        </p:txBody>
      </p:sp>
      <p:sp>
        <p:nvSpPr>
          <p:cNvPr id="3" name="Content Placeholder 2">
            <a:extLst>
              <a:ext uri="{FF2B5EF4-FFF2-40B4-BE49-F238E27FC236}">
                <a16:creationId xmlns:a16="http://schemas.microsoft.com/office/drawing/2014/main" id="{D27B043A-3ADE-7DEB-E0CA-C4BB4E12983C}"/>
              </a:ext>
            </a:extLst>
          </p:cNvPr>
          <p:cNvSpPr>
            <a:spLocks noGrp="1"/>
          </p:cNvSpPr>
          <p:nvPr>
            <p:ph idx="1"/>
          </p:nvPr>
        </p:nvSpPr>
        <p:spPr>
          <a:xfrm>
            <a:off x="457199" y="1417638"/>
            <a:ext cx="8401665" cy="4934001"/>
          </a:xfrm>
        </p:spPr>
        <p:txBody>
          <a:bodyPr>
            <a:normAutofit/>
          </a:bodyPr>
          <a:lstStyle/>
          <a:p>
            <a:pPr marL="0" indent="0">
              <a:buNone/>
            </a:pPr>
            <a:r>
              <a:rPr lang="en-US" b="1" dirty="0" sz="1600">
                <a:solidFill>
                  <a:srgbClr val="FFFFFF"/>
                </a:solidFill>
                <a:latin typeface="Century Gothic"/>
              </a:rPr>
              <a:t>Checking for duplicate values in dataset and removing them.</a:t>
            </a:r>
          </a:p>
          <a:p>
            <a:r>
              <a:rPr lang="en-US" sz="1600" dirty="0">
                <a:solidFill>
                  <a:srgbClr val="FFFFFF"/>
                </a:solidFill>
                <a:latin typeface="Century Gothic"/>
              </a:rPr>
              <a:t>To check for duplicates in our dataset,  we can ignore columns like Category, </a:t>
            </a:r>
          </a:p>
          <a:p>
            <a:pPr marL="0" indent="0">
              <a:buNone/>
            </a:pPr>
            <a:r>
              <a:rPr lang="en-US" sz="1600" dirty="0">
                <a:solidFill>
                  <a:srgbClr val="FFFFFF"/>
                </a:solidFill>
                <a:latin typeface="Century Gothic"/>
              </a:rPr>
              <a:t>Brand Name, Price, and Discount  Offered, as they naturally repeat.</a:t>
            </a:r>
          </a:p>
          <a:p>
            <a:r>
              <a:rPr lang="en-US" sz="1600" dirty="0">
                <a:solidFill>
                  <a:srgbClr val="FFFFFF"/>
                </a:solidFill>
                <a:latin typeface="Century Gothic"/>
              </a:rPr>
              <a:t>Instead, we will focus on the </a:t>
            </a:r>
          </a:p>
          <a:p>
            <a:pPr marL="0" indent="0">
              <a:buNone/>
            </a:pPr>
            <a:r>
              <a:rPr lang="en-US" sz="1600" dirty="0">
                <a:solidFill>
                  <a:srgbClr val="FFFFFF"/>
                </a:solidFill>
                <a:latin typeface="Century Gothic"/>
              </a:rPr>
              <a:t>Product ID column and URL, </a:t>
            </a:r>
          </a:p>
          <a:p>
            <a:pPr marL="0" indent="0">
              <a:buNone/>
            </a:pPr>
            <a:r>
              <a:rPr lang="en-US" sz="1600" dirty="0">
                <a:solidFill>
                  <a:srgbClr val="FFFFFF"/>
                </a:solidFill>
                <a:latin typeface="Century Gothic"/>
              </a:rPr>
              <a:t>which should be unique, and </a:t>
            </a:r>
          </a:p>
          <a:p>
            <a:pPr marL="0" indent="0">
              <a:buNone/>
            </a:pPr>
            <a:r>
              <a:rPr lang="en-US" sz="1600" dirty="0">
                <a:solidFill>
                  <a:srgbClr val="FFFFFF"/>
                </a:solidFill>
                <a:latin typeface="Century Gothic"/>
              </a:rPr>
              <a:t>identify any duplicate entries.</a:t>
            </a:r>
            <a:endParaRPr lang="en-IN" sz="2000" dirty="0"/>
          </a:p>
        </p:txBody>
      </p:sp>
      <p:pic>
        <p:nvPicPr>
          <p:cNvPr id="9" name="Picture 8">
            <a:extLst>
              <a:ext uri="{FF2B5EF4-FFF2-40B4-BE49-F238E27FC236}">
                <a16:creationId xmlns:a16="http://schemas.microsoft.com/office/drawing/2014/main" id="{8F8E4545-3A59-67C0-9250-9034D5D851E0}"/>
              </a:ext>
            </a:extLst>
          </p:cNvPr>
          <p:cNvPicPr>
            <a:picLocks noChangeAspect="1"/>
          </p:cNvPicPr>
          <p:nvPr/>
        </p:nvPicPr>
        <p:blipFill>
          <a:blip r:embed="rId2"/>
          <a:stretch>
            <a:fillRect/>
          </a:stretch>
        </p:blipFill>
        <p:spPr>
          <a:xfrm>
            <a:off x="4247535" y="3313471"/>
            <a:ext cx="4527756" cy="3038168"/>
          </a:xfrm>
          <a:prstGeom prst="rect">
            <a:avLst/>
          </a:prstGeom>
        </p:spPr>
      </p:pic>
      <p:pic>
        <p:nvPicPr>
          <p:cNvPr id="10" name="Picture 9" descr="image.png"/>
          <p:cNvPicPr>
            <a:picLocks noChangeAspect="1"/>
          </p:cNvPicPr>
          <p:nvPr/>
        </p:nvPicPr>
        <p:blipFill>
          <a:blip r:embed="rId3"/>
          <a:stretch>
            <a:fillRect/>
          </a:stretch>
        </p:blipFill>
        <p:spPr>
          <a:xfrm>
            <a:off x="7772400" y="91440"/>
            <a:ext cx="999641" cy="548640"/>
          </a:xfrm>
          <a:prstGeom prst="rect">
            <a:avLst/>
          </a:prstGeom>
        </p:spPr>
      </p:pic>
    </p:spTree>
    <p:extLst>
      <p:ext uri="{BB962C8B-B14F-4D97-AF65-F5344CB8AC3E}">
        <p14:creationId xmlns:p14="http://schemas.microsoft.com/office/powerpoint/2010/main" val="2459988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13AB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46B71-4013-4ACC-34A0-A39E3DBE3EFB}"/>
              </a:ext>
            </a:extLst>
          </p:cNvPr>
          <p:cNvSpPr>
            <a:spLocks noGrp="1"/>
          </p:cNvSpPr>
          <p:nvPr>
            <p:ph type="title"/>
          </p:nvPr>
        </p:nvSpPr>
        <p:spPr/>
        <p:txBody>
          <a:bodyPr/>
          <a:lstStyle/>
          <a:p>
            <a:r>
              <a:rPr lang="en-IN" dirty="0" sz="1600">
                <a:solidFill>
                  <a:srgbClr val="FFFFFF"/>
                </a:solidFill>
                <a:latin typeface="Century Gothic"/>
              </a:rPr>
              <a:t>Data Cleaning and Preparation</a:t>
            </a:r>
          </a:p>
        </p:txBody>
      </p:sp>
      <p:sp>
        <p:nvSpPr>
          <p:cNvPr id="3" name="Content Placeholder 2">
            <a:extLst>
              <a:ext uri="{FF2B5EF4-FFF2-40B4-BE49-F238E27FC236}">
                <a16:creationId xmlns:a16="http://schemas.microsoft.com/office/drawing/2014/main" id="{E2A3A02F-A05C-B491-F0A0-1B1C136EAE02}"/>
              </a:ext>
            </a:extLst>
          </p:cNvPr>
          <p:cNvSpPr>
            <a:spLocks noGrp="1"/>
          </p:cNvSpPr>
          <p:nvPr>
            <p:ph idx="1"/>
          </p:nvPr>
        </p:nvSpPr>
        <p:spPr/>
        <p:txBody>
          <a:bodyPr numCol="1">
            <a:normAutofit lnSpcReduction="10000"/>
          </a:bodyPr>
          <a:lstStyle/>
          <a:p>
            <a:pPr marL="0" indent="0">
              <a:buNone/>
            </a:pPr>
            <a:r>
              <a:rPr lang="en-US" sz="1600" b="1" dirty="0">
                <a:solidFill>
                  <a:srgbClr val="FFFFFF"/>
                </a:solidFill>
                <a:latin typeface="Century Gothic"/>
              </a:rPr>
              <a:t>Standardizing the "Discount Offer" column to single format, ensuring all values are uniform</a:t>
            </a:r>
            <a:endParaRPr lang="en-US" b="1" dirty="0"/>
          </a:p>
          <a:p>
            <a:r>
              <a:rPr lang="en-US" sz="1600" dirty="0">
                <a:solidFill>
                  <a:srgbClr val="FFFFFF"/>
                </a:solidFill>
                <a:latin typeface="Century Gothic"/>
              </a:rPr>
              <a:t>Apply Formula Where Discount Offer = Original Price – Discount Price</a:t>
            </a:r>
          </a:p>
          <a:p>
            <a:r>
              <a:rPr lang="en-US" sz="1600" dirty="0">
                <a:solidFill>
                  <a:srgbClr val="FFFFFF"/>
                </a:solidFill>
                <a:latin typeface="Century Gothic"/>
              </a:rPr>
              <a:t>We will need Discount % for our further analysis so we need to insert a new column titled “Discount %” and use formula</a:t>
            </a:r>
          </a:p>
          <a:p>
            <a:pPr marL="0" indent="0">
              <a:buNone/>
            </a:pPr>
            <a:r>
              <a:rPr lang="en-US" sz="1600" dirty="0">
                <a:solidFill>
                  <a:srgbClr val="FFFFFF"/>
                </a:solidFill>
                <a:latin typeface="Century Gothic"/>
              </a:rPr>
              <a:t> Discount % = Discount Offer / Original Price. </a:t>
            </a:r>
          </a:p>
          <a:p>
            <a:pPr marL="0" indent="0">
              <a:buNone/>
            </a:pPr>
            <a:r>
              <a:rPr lang="en-US" sz="1600" dirty="0">
                <a:solidFill>
                  <a:srgbClr val="FFFFFF"/>
                </a:solidFill>
                <a:latin typeface="Century Gothic"/>
              </a:rPr>
              <a:t>Make sure to convert it to % format.</a:t>
            </a:r>
          </a:p>
          <a:p>
            <a:pPr marL="0" indent="0">
              <a:buNone/>
            </a:pPr>
            <a:endParaRPr lang="en-US" sz="1800" dirty="0"/>
          </a:p>
          <a:p>
            <a:pPr marL="0" indent="0">
              <a:buNone/>
            </a:pPr>
            <a:r>
              <a:rPr lang="en-US" sz="1600" dirty="0">
                <a:solidFill>
                  <a:srgbClr val="FFFFFF"/>
                </a:solidFill>
                <a:latin typeface="Century Gothic"/>
              </a:rPr>
              <a:t>Note:- Keep in Mind that the data also have blank </a:t>
            </a:r>
          </a:p>
          <a:p>
            <a:pPr marL="0" indent="0">
              <a:buNone/>
            </a:pPr>
            <a:r>
              <a:rPr lang="en-US" sz="1600" dirty="0">
                <a:solidFill>
                  <a:srgbClr val="FFFFFF"/>
                </a:solidFill>
                <a:latin typeface="Century Gothic"/>
              </a:rPr>
              <a:t>values in between so currently original price </a:t>
            </a:r>
          </a:p>
          <a:p>
            <a:pPr marL="0" indent="0">
              <a:buNone/>
            </a:pPr>
            <a:r>
              <a:rPr lang="en-US" sz="1600" dirty="0">
                <a:solidFill>
                  <a:srgbClr val="FFFFFF"/>
                </a:solidFill>
                <a:latin typeface="Century Gothic"/>
              </a:rPr>
              <a:t>would be reflected in Discount offer column for </a:t>
            </a:r>
          </a:p>
          <a:p>
            <a:pPr marL="0" indent="0">
              <a:buNone/>
            </a:pPr>
            <a:r>
              <a:rPr lang="en-US" sz="1600" dirty="0">
                <a:solidFill>
                  <a:srgbClr val="FFFFFF"/>
                </a:solidFill>
                <a:latin typeface="Century Gothic"/>
              </a:rPr>
              <a:t>blank values. Once we deal with Blank values in </a:t>
            </a:r>
          </a:p>
          <a:p>
            <a:pPr marL="0" indent="0">
              <a:buNone/>
            </a:pPr>
            <a:r>
              <a:rPr lang="en-US" sz="1600" dirty="0">
                <a:solidFill>
                  <a:srgbClr val="FFFFFF"/>
                </a:solidFill>
                <a:latin typeface="Century Gothic"/>
              </a:rPr>
              <a:t>our next step, they will be replaced with our </a:t>
            </a:r>
          </a:p>
          <a:p>
            <a:pPr marL="0" indent="0">
              <a:buNone/>
            </a:pPr>
            <a:r>
              <a:rPr lang="en-US" sz="1600" dirty="0">
                <a:solidFill>
                  <a:srgbClr val="FFFFFF"/>
                </a:solidFill>
                <a:latin typeface="Century Gothic"/>
              </a:rPr>
              <a:t>desired values.</a:t>
            </a:r>
            <a:endParaRPr lang="en-IN" sz="1800" dirty="0"/>
          </a:p>
        </p:txBody>
      </p:sp>
      <p:pic>
        <p:nvPicPr>
          <p:cNvPr id="5" name="Picture 4">
            <a:extLst>
              <a:ext uri="{FF2B5EF4-FFF2-40B4-BE49-F238E27FC236}">
                <a16:creationId xmlns:a16="http://schemas.microsoft.com/office/drawing/2014/main" id="{BADCFE64-2D15-5EF5-3E28-4966B0263ED5}"/>
              </a:ext>
            </a:extLst>
          </p:cNvPr>
          <p:cNvPicPr>
            <a:picLocks noChangeAspect="1"/>
          </p:cNvPicPr>
          <p:nvPr/>
        </p:nvPicPr>
        <p:blipFill>
          <a:blip r:embed="rId2"/>
          <a:stretch>
            <a:fillRect/>
          </a:stretch>
        </p:blipFill>
        <p:spPr>
          <a:xfrm>
            <a:off x="5472973" y="3284583"/>
            <a:ext cx="3213827" cy="2841580"/>
          </a:xfrm>
          <a:prstGeom prst="rect">
            <a:avLst/>
          </a:prstGeom>
        </p:spPr>
      </p:pic>
      <p:pic>
        <p:nvPicPr>
          <p:cNvPr id="6" name="Picture 5" descr="image.png"/>
          <p:cNvPicPr>
            <a:picLocks noChangeAspect="1"/>
          </p:cNvPicPr>
          <p:nvPr/>
        </p:nvPicPr>
        <p:blipFill>
          <a:blip r:embed="rId3"/>
          <a:stretch>
            <a:fillRect/>
          </a:stretch>
        </p:blipFill>
        <p:spPr>
          <a:xfrm>
            <a:off x="7772400" y="91440"/>
            <a:ext cx="999641" cy="548640"/>
          </a:xfrm>
          <a:prstGeom prst="rect">
            <a:avLst/>
          </a:prstGeom>
        </p:spPr>
      </p:pic>
    </p:spTree>
    <p:extLst>
      <p:ext uri="{BB962C8B-B14F-4D97-AF65-F5344CB8AC3E}">
        <p14:creationId xmlns:p14="http://schemas.microsoft.com/office/powerpoint/2010/main" val="1476435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3AB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5CC36-76A4-3259-A604-44E7E8E0942A}"/>
              </a:ext>
            </a:extLst>
          </p:cNvPr>
          <p:cNvSpPr>
            <a:spLocks noGrp="1"/>
          </p:cNvSpPr>
          <p:nvPr>
            <p:ph type="title"/>
          </p:nvPr>
        </p:nvSpPr>
        <p:spPr/>
        <p:txBody>
          <a:bodyPr/>
          <a:lstStyle/>
          <a:p>
            <a:r>
              <a:rPr lang="en-IN" dirty="0" sz="1600">
                <a:solidFill>
                  <a:srgbClr val="FFFFFF"/>
                </a:solidFill>
                <a:latin typeface="Century Gothic"/>
              </a:rPr>
              <a:t>Data Cleaning and Preparation</a:t>
            </a:r>
          </a:p>
        </p:txBody>
      </p:sp>
      <p:sp>
        <p:nvSpPr>
          <p:cNvPr id="3" name="Content Placeholder 2">
            <a:extLst>
              <a:ext uri="{FF2B5EF4-FFF2-40B4-BE49-F238E27FC236}">
                <a16:creationId xmlns:a16="http://schemas.microsoft.com/office/drawing/2014/main" id="{FBE2E83C-4E5E-4973-DBC5-9AC0922727DF}"/>
              </a:ext>
            </a:extLst>
          </p:cNvPr>
          <p:cNvSpPr>
            <a:spLocks noGrp="1"/>
          </p:cNvSpPr>
          <p:nvPr>
            <p:ph idx="1"/>
          </p:nvPr>
        </p:nvSpPr>
        <p:spPr/>
        <p:txBody>
          <a:bodyPr>
            <a:normAutofit/>
          </a:bodyPr>
          <a:lstStyle/>
          <a:p>
            <a:pPr marL="0" indent="0">
              <a:buNone/>
            </a:pPr>
            <a:r>
              <a:rPr lang="en-US" sz="1600" b="1" dirty="0">
                <a:solidFill>
                  <a:srgbClr val="FFFFFF"/>
                </a:solidFill>
                <a:latin typeface="Century Gothic"/>
              </a:rPr>
              <a:t>Identifying rows where both "Discount Price“ and "Discount Offer" are null and fill the "Discount Price" with the average discount price of the respective category.</a:t>
            </a:r>
          </a:p>
          <a:p>
            <a:pPr marL="0" indent="0">
              <a:buNone/>
            </a:pPr>
            <a:endParaRPr lang="en-US" b="1" dirty="0"/>
          </a:p>
          <a:p>
            <a:r>
              <a:rPr lang="en-US" sz="1600" dirty="0">
                <a:solidFill>
                  <a:srgbClr val="FFFFFF"/>
                </a:solidFill>
                <a:latin typeface="Century Gothic"/>
              </a:rPr>
              <a:t>Replace Blank Values with Category Average: Using the AVERAGEIF function to calculate the average discount price for each category based on the Category column.</a:t>
            </a:r>
          </a:p>
          <a:p>
            <a:r>
              <a:rPr lang="en-US" sz="1600" dirty="0">
                <a:solidFill>
                  <a:srgbClr val="FFFFFF"/>
                </a:solidFill>
                <a:latin typeface="Century Gothic"/>
              </a:rPr>
              <a:t>Formula Explanation: The AVERAGEIF function uses the Category column for the range, cell D2 for the criteria, and the Discount Price column for the average range to compute the average discount for each category.</a:t>
            </a:r>
          </a:p>
          <a:p>
            <a:r>
              <a:rPr lang="en-US" sz="1600" dirty="0">
                <a:solidFill>
                  <a:srgbClr val="FFFFFF"/>
                </a:solidFill>
                <a:latin typeface="Century Gothic"/>
              </a:rPr>
              <a:t>Apply IF and ISBLANK Functions: </a:t>
            </a:r>
          </a:p>
          <a:p>
            <a:pPr marL="0" indent="0" algn="just">
              <a:buNone/>
            </a:pPr>
            <a:r>
              <a:rPr lang="en-US" sz="1600" dirty="0">
                <a:solidFill>
                  <a:srgbClr val="FFFFFF"/>
                </a:solidFill>
                <a:latin typeface="Century Gothic"/>
              </a:rPr>
              <a:t>Use a combination of IF and</a:t>
            </a:r>
          </a:p>
          <a:p>
            <a:pPr marL="0" indent="0" algn="just">
              <a:buNone/>
            </a:pPr>
            <a:r>
              <a:rPr lang="en-US" sz="1600" dirty="0">
                <a:solidFill>
                  <a:srgbClr val="FFFFFF"/>
                </a:solidFill>
                <a:latin typeface="Century Gothic"/>
              </a:rPr>
              <a:t> ISBLANK functions to replace </a:t>
            </a:r>
          </a:p>
          <a:p>
            <a:pPr marL="0" indent="0" algn="just">
              <a:buNone/>
            </a:pPr>
            <a:r>
              <a:rPr lang="en-US" sz="1600" dirty="0">
                <a:solidFill>
                  <a:srgbClr val="FFFFFF"/>
                </a:solidFill>
                <a:latin typeface="Century Gothic"/>
              </a:rPr>
              <a:t>blank values in the Discount Price </a:t>
            </a:r>
          </a:p>
          <a:p>
            <a:pPr marL="0" indent="0" algn="just">
              <a:buNone/>
            </a:pPr>
            <a:r>
              <a:rPr lang="en-US" sz="1600" dirty="0">
                <a:solidFill>
                  <a:srgbClr val="FFFFFF"/>
                </a:solidFill>
                <a:latin typeface="Century Gothic"/>
              </a:rPr>
              <a:t>column with the calculated average</a:t>
            </a:r>
          </a:p>
          <a:p>
            <a:pPr marL="0" indent="0" algn="just">
              <a:buNone/>
            </a:pPr>
            <a:r>
              <a:rPr lang="en-US" sz="1600" dirty="0">
                <a:solidFill>
                  <a:srgbClr val="FFFFFF"/>
                </a:solidFill>
                <a:latin typeface="Century Gothic"/>
              </a:rPr>
              <a:t> for the respective category.</a:t>
            </a:r>
            <a:endParaRPr lang="en-IN" sz="1600" dirty="0"/>
          </a:p>
        </p:txBody>
      </p:sp>
      <p:pic>
        <p:nvPicPr>
          <p:cNvPr id="5" name="Picture 4">
            <a:extLst>
              <a:ext uri="{FF2B5EF4-FFF2-40B4-BE49-F238E27FC236}">
                <a16:creationId xmlns:a16="http://schemas.microsoft.com/office/drawing/2014/main" id="{51EA5193-838C-13CF-AF4B-762583CD4977}"/>
              </a:ext>
            </a:extLst>
          </p:cNvPr>
          <p:cNvPicPr>
            <a:picLocks noChangeAspect="1"/>
          </p:cNvPicPr>
          <p:nvPr/>
        </p:nvPicPr>
        <p:blipFill>
          <a:blip r:embed="rId2"/>
          <a:stretch>
            <a:fillRect/>
          </a:stretch>
        </p:blipFill>
        <p:spPr>
          <a:xfrm>
            <a:off x="4040006" y="4051771"/>
            <a:ext cx="4568136" cy="2074392"/>
          </a:xfrm>
          <a:prstGeom prst="rect">
            <a:avLst/>
          </a:prstGeom>
        </p:spPr>
      </p:pic>
      <p:pic>
        <p:nvPicPr>
          <p:cNvPr id="6" name="Picture 5" descr="image.png"/>
          <p:cNvPicPr>
            <a:picLocks noChangeAspect="1"/>
          </p:cNvPicPr>
          <p:nvPr/>
        </p:nvPicPr>
        <p:blipFill>
          <a:blip r:embed="rId3"/>
          <a:stretch>
            <a:fillRect/>
          </a:stretch>
        </p:blipFill>
        <p:spPr>
          <a:xfrm>
            <a:off x="7772400" y="91440"/>
            <a:ext cx="999641" cy="548640"/>
          </a:xfrm>
          <a:prstGeom prst="rect">
            <a:avLst/>
          </a:prstGeom>
        </p:spPr>
      </p:pic>
    </p:spTree>
    <p:extLst>
      <p:ext uri="{BB962C8B-B14F-4D97-AF65-F5344CB8AC3E}">
        <p14:creationId xmlns:p14="http://schemas.microsoft.com/office/powerpoint/2010/main" val="3306412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3AB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FFDBF-204A-9136-3AC9-CE85D07B381E}"/>
              </a:ext>
            </a:extLst>
          </p:cNvPr>
          <p:cNvSpPr>
            <a:spLocks noGrp="1"/>
          </p:cNvSpPr>
          <p:nvPr>
            <p:ph type="title"/>
          </p:nvPr>
        </p:nvSpPr>
        <p:spPr/>
        <p:txBody>
          <a:bodyPr>
            <a:normAutofit/>
          </a:bodyPr>
          <a:lstStyle/>
          <a:p>
            <a:r>
              <a:rPr lang="en-IN" dirty="0" sz="1600">
                <a:solidFill>
                  <a:srgbClr val="FFFFFF"/>
                </a:solidFill>
                <a:latin typeface="Century Gothic"/>
              </a:rPr>
              <a:t>Data Cleaning and Preparation	</a:t>
            </a:r>
          </a:p>
        </p:txBody>
      </p:sp>
      <p:sp>
        <p:nvSpPr>
          <p:cNvPr id="3" name="Content Placeholder 2">
            <a:extLst>
              <a:ext uri="{FF2B5EF4-FFF2-40B4-BE49-F238E27FC236}">
                <a16:creationId xmlns:a16="http://schemas.microsoft.com/office/drawing/2014/main" id="{80A95422-68D6-8ED3-38E7-A9F827CB8895}"/>
              </a:ext>
            </a:extLst>
          </p:cNvPr>
          <p:cNvSpPr>
            <a:spLocks noGrp="1"/>
          </p:cNvSpPr>
          <p:nvPr>
            <p:ph idx="1"/>
          </p:nvPr>
        </p:nvSpPr>
        <p:spPr/>
        <p:txBody>
          <a:bodyPr>
            <a:normAutofit/>
          </a:bodyPr>
          <a:lstStyle/>
          <a:p>
            <a:pPr marL="0" indent="0">
              <a:buNone/>
            </a:pPr>
            <a:r>
              <a:rPr lang="en-US" sz="1600" b="1" dirty="0">
                <a:solidFill>
                  <a:srgbClr val="FFFFFF"/>
                </a:solidFill>
                <a:latin typeface="Century Gothic"/>
              </a:rPr>
              <a:t>Replace all null values in the "</a:t>
            </a:r>
            <a:r>
              <a:rPr lang="en-US" sz="1600" b="1" dirty="0" err="1">
                <a:solidFill>
                  <a:srgbClr val="FFFFFF"/>
                </a:solidFill>
                <a:latin typeface="Century Gothic"/>
              </a:rPr>
              <a:t>SizeOption</a:t>
            </a:r>
            <a:r>
              <a:rPr lang="en-US" sz="1600" b="1" dirty="0">
                <a:solidFill>
                  <a:srgbClr val="FFFFFF"/>
                </a:solidFill>
                <a:latin typeface="Century Gothic"/>
              </a:rPr>
              <a:t>" column with the text "Not Available"</a:t>
            </a:r>
            <a:r>
              <a:rPr lang="en-US" sz="1600" dirty="0">
                <a:solidFill>
                  <a:srgbClr val="FFFFFF"/>
                </a:solidFill>
                <a:latin typeface="Century Gothic"/>
              </a:rPr>
              <a:t>.</a:t>
            </a:r>
          </a:p>
          <a:p>
            <a:r>
              <a:rPr lang="en-US" sz="1600" dirty="0">
                <a:solidFill>
                  <a:srgbClr val="FFFFFF"/>
                </a:solidFill>
                <a:latin typeface="Century Gothic"/>
              </a:rPr>
              <a:t>Identify Null Values: Press F5, select "Go To,“ then choose "Special" and select "Blanks" to find null values in the "Size Option" column.</a:t>
            </a:r>
          </a:p>
          <a:p>
            <a:r>
              <a:rPr lang="en-US" sz="1600" dirty="0">
                <a:solidFill>
                  <a:srgbClr val="FFFFFF"/>
                </a:solidFill>
                <a:latin typeface="Century Gothic"/>
              </a:rPr>
              <a:t>Replace Nulls: Enter "Not Available" and press Ctrl + Enter to replace null values with the intended text.</a:t>
            </a:r>
          </a:p>
          <a:p>
            <a:r>
              <a:rPr lang="en-US" sz="1600" dirty="0">
                <a:solidFill>
                  <a:srgbClr val="FFFFFF"/>
                </a:solidFill>
                <a:latin typeface="Century Gothic"/>
              </a:rPr>
              <a:t>Validate: Confirm that no null values were found and replaced, as needed.</a:t>
            </a:r>
            <a:endParaRPr lang="en-IN" sz="1400" dirty="0"/>
          </a:p>
        </p:txBody>
      </p:sp>
      <p:pic>
        <p:nvPicPr>
          <p:cNvPr id="5" name="Picture 4">
            <a:extLst>
              <a:ext uri="{FF2B5EF4-FFF2-40B4-BE49-F238E27FC236}">
                <a16:creationId xmlns:a16="http://schemas.microsoft.com/office/drawing/2014/main" id="{69A44677-C5C2-5AD5-C66A-4AEFF43A6C85}"/>
              </a:ext>
            </a:extLst>
          </p:cNvPr>
          <p:cNvPicPr>
            <a:picLocks noChangeAspect="1"/>
          </p:cNvPicPr>
          <p:nvPr/>
        </p:nvPicPr>
        <p:blipFill>
          <a:blip r:embed="rId2"/>
          <a:stretch>
            <a:fillRect/>
          </a:stretch>
        </p:blipFill>
        <p:spPr>
          <a:xfrm>
            <a:off x="6135329" y="3528766"/>
            <a:ext cx="2551471" cy="2597397"/>
          </a:xfrm>
          <a:prstGeom prst="rect">
            <a:avLst/>
          </a:prstGeom>
        </p:spPr>
      </p:pic>
      <p:pic>
        <p:nvPicPr>
          <p:cNvPr id="6" name="Picture 5" descr="image.png"/>
          <p:cNvPicPr>
            <a:picLocks noChangeAspect="1"/>
          </p:cNvPicPr>
          <p:nvPr/>
        </p:nvPicPr>
        <p:blipFill>
          <a:blip r:embed="rId3"/>
          <a:stretch>
            <a:fillRect/>
          </a:stretch>
        </p:blipFill>
        <p:spPr>
          <a:xfrm>
            <a:off x="7772400" y="91440"/>
            <a:ext cx="999641" cy="548640"/>
          </a:xfrm>
          <a:prstGeom prst="rect">
            <a:avLst/>
          </a:prstGeom>
        </p:spPr>
      </p:pic>
    </p:spTree>
    <p:extLst>
      <p:ext uri="{BB962C8B-B14F-4D97-AF65-F5344CB8AC3E}">
        <p14:creationId xmlns:p14="http://schemas.microsoft.com/office/powerpoint/2010/main" val="737997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13AB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8968B-F08C-3C4E-0572-2D859E0A6CE4}"/>
              </a:ext>
            </a:extLst>
          </p:cNvPr>
          <p:cNvSpPr>
            <a:spLocks noGrp="1"/>
          </p:cNvSpPr>
          <p:nvPr>
            <p:ph type="ctrTitle"/>
          </p:nvPr>
        </p:nvSpPr>
        <p:spPr>
          <a:xfrm>
            <a:off x="685800" y="304801"/>
            <a:ext cx="7772400" cy="1091380"/>
          </a:xfrm>
        </p:spPr>
        <p:txBody>
          <a:bodyPr/>
          <a:lstStyle/>
          <a:p>
            <a:r>
              <a:rPr lang="en-IN" dirty="0" sz="1600">
                <a:solidFill>
                  <a:srgbClr val="FFFFFF"/>
                </a:solidFill>
                <a:latin typeface="Century Gothic"/>
              </a:rPr>
              <a:t>Data Analysis</a:t>
            </a:r>
          </a:p>
        </p:txBody>
      </p:sp>
      <p:sp>
        <p:nvSpPr>
          <p:cNvPr id="3" name="Subtitle 2">
            <a:extLst>
              <a:ext uri="{FF2B5EF4-FFF2-40B4-BE49-F238E27FC236}">
                <a16:creationId xmlns:a16="http://schemas.microsoft.com/office/drawing/2014/main" id="{B28F0DFF-020E-FE53-A91C-577319A34700}"/>
              </a:ext>
            </a:extLst>
          </p:cNvPr>
          <p:cNvSpPr>
            <a:spLocks noGrp="1"/>
          </p:cNvSpPr>
          <p:nvPr>
            <p:ph type="subTitle" idx="1"/>
          </p:nvPr>
        </p:nvSpPr>
        <p:spPr>
          <a:xfrm>
            <a:off x="353961" y="1396181"/>
            <a:ext cx="8377083" cy="4242619"/>
          </a:xfrm>
        </p:spPr>
        <p:txBody>
          <a:bodyPr>
            <a:normAutofit/>
          </a:bodyPr>
          <a:lstStyle/>
          <a:p>
            <a:pPr algn="just"/>
            <a:r>
              <a:rPr lang="en-US" sz="1600" b="1" dirty="0">
                <a:solidFill>
                  <a:srgbClr val="FFFFFF"/>
                </a:solidFill>
                <a:latin typeface="Century Gothic"/>
              </a:rPr>
              <a:t>Calculate the overall average original price for products with ratings greater than 4.</a:t>
            </a:r>
          </a:p>
          <a:p>
            <a:pPr marL="457200" indent="-457200" algn="just">
              <a:buFont typeface="Arial" panose="020B0604020202020204" pitchFamily="34" charset="0"/>
              <a:buChar char="•"/>
            </a:pPr>
            <a:r>
              <a:rPr lang="en-US" sz="1600" dirty="0">
                <a:solidFill>
                  <a:srgbClr val="FFFFFF"/>
                </a:solidFill>
                <a:latin typeface="Century Gothic"/>
              </a:rPr>
              <a:t>Insert New Column: Add a column titled "Original Price Average for 4+ Ratings."</a:t>
            </a:r>
          </a:p>
          <a:p>
            <a:pPr marL="457200" indent="-457200" algn="just">
              <a:buFont typeface="Arial" panose="020B0604020202020204" pitchFamily="34" charset="0"/>
              <a:buChar char="•"/>
            </a:pPr>
            <a:r>
              <a:rPr lang="en-US" sz="1600" dirty="0">
                <a:solidFill>
                  <a:srgbClr val="FFFFFF"/>
                </a:solidFill>
                <a:latin typeface="Century Gothic"/>
              </a:rPr>
              <a:t>Apply Logical Formula: Use an IF function to display the "</a:t>
            </a:r>
            <a:r>
              <a:rPr lang="en-US" sz="1600" dirty="0" err="1">
                <a:solidFill>
                  <a:srgbClr val="FFFFFF"/>
                </a:solidFill>
                <a:latin typeface="Century Gothic"/>
              </a:rPr>
              <a:t>OriginalPrice</a:t>
            </a:r>
            <a:r>
              <a:rPr lang="en-US" sz="1600" dirty="0">
                <a:solidFill>
                  <a:srgbClr val="FFFFFF"/>
                </a:solidFill>
                <a:latin typeface="Century Gothic"/>
              </a:rPr>
              <a:t>" if ratings are greater than 4, otherwise show 0.</a:t>
            </a:r>
          </a:p>
          <a:p>
            <a:pPr marL="457200" indent="-457200" algn="just">
              <a:buFont typeface="Arial" panose="020B0604020202020204" pitchFamily="34" charset="0"/>
              <a:buChar char="•"/>
            </a:pPr>
            <a:r>
              <a:rPr lang="en-US" sz="1600" dirty="0">
                <a:solidFill>
                  <a:srgbClr val="FFFFFF"/>
                </a:solidFill>
                <a:latin typeface="Century Gothic"/>
              </a:rPr>
              <a:t>Calculate Average: Use the AVERAGE function to compute the average of these values, then round it to 2 decimal places</a:t>
            </a:r>
            <a:r>
              <a:rPr lang="en-US" dirty="0" sz="1600">
                <a:solidFill>
                  <a:srgbClr val="FFFFFF"/>
                </a:solidFill>
                <a:latin typeface="Century Gothic"/>
              </a:rPr>
              <a:t>.</a:t>
            </a:r>
            <a:endParaRPr lang="en-IN" dirty="0">
              <a:solidFill>
                <a:schemeClr val="tx1"/>
              </a:solidFill>
            </a:endParaRPr>
          </a:p>
        </p:txBody>
      </p:sp>
      <p:pic>
        <p:nvPicPr>
          <p:cNvPr id="5" name="Picture 4">
            <a:extLst>
              <a:ext uri="{FF2B5EF4-FFF2-40B4-BE49-F238E27FC236}">
                <a16:creationId xmlns:a16="http://schemas.microsoft.com/office/drawing/2014/main" id="{89C362B0-3EC8-D19F-61C0-CD437AF15818}"/>
              </a:ext>
            </a:extLst>
          </p:cNvPr>
          <p:cNvPicPr>
            <a:picLocks noChangeAspect="1"/>
          </p:cNvPicPr>
          <p:nvPr/>
        </p:nvPicPr>
        <p:blipFill>
          <a:blip r:embed="rId2"/>
          <a:stretch>
            <a:fillRect/>
          </a:stretch>
        </p:blipFill>
        <p:spPr>
          <a:xfrm>
            <a:off x="4483156" y="3104536"/>
            <a:ext cx="4191584" cy="1629002"/>
          </a:xfrm>
          <a:prstGeom prst="rect">
            <a:avLst/>
          </a:prstGeom>
        </p:spPr>
      </p:pic>
      <p:pic>
        <p:nvPicPr>
          <p:cNvPr id="7" name="Picture 6">
            <a:extLst>
              <a:ext uri="{FF2B5EF4-FFF2-40B4-BE49-F238E27FC236}">
                <a16:creationId xmlns:a16="http://schemas.microsoft.com/office/drawing/2014/main" id="{AC9A0D56-0C9C-5654-B44A-DDA70ADB0C5F}"/>
              </a:ext>
            </a:extLst>
          </p:cNvPr>
          <p:cNvPicPr>
            <a:picLocks noChangeAspect="1"/>
          </p:cNvPicPr>
          <p:nvPr/>
        </p:nvPicPr>
        <p:blipFill>
          <a:blip r:embed="rId3"/>
          <a:stretch>
            <a:fillRect/>
          </a:stretch>
        </p:blipFill>
        <p:spPr>
          <a:xfrm>
            <a:off x="4483156" y="5310648"/>
            <a:ext cx="4306883" cy="656303"/>
          </a:xfrm>
          <a:prstGeom prst="rect">
            <a:avLst/>
          </a:prstGeom>
        </p:spPr>
      </p:pic>
      <p:pic>
        <p:nvPicPr>
          <p:cNvPr id="8" name="Picture 7" descr="image.png"/>
          <p:cNvPicPr>
            <a:picLocks noChangeAspect="1"/>
          </p:cNvPicPr>
          <p:nvPr/>
        </p:nvPicPr>
        <p:blipFill>
          <a:blip r:embed="rId4"/>
          <a:stretch>
            <a:fillRect/>
          </a:stretch>
        </p:blipFill>
        <p:spPr>
          <a:xfrm>
            <a:off x="7772400" y="91440"/>
            <a:ext cx="999641" cy="548640"/>
          </a:xfrm>
          <a:prstGeom prst="rect">
            <a:avLst/>
          </a:prstGeom>
        </p:spPr>
      </p:pic>
    </p:spTree>
    <p:extLst>
      <p:ext uri="{BB962C8B-B14F-4D97-AF65-F5344CB8AC3E}">
        <p14:creationId xmlns:p14="http://schemas.microsoft.com/office/powerpoint/2010/main" val="2898741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13AB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A000F-DEB9-C59C-C0E7-DD84FB1947C9}"/>
              </a:ext>
            </a:extLst>
          </p:cNvPr>
          <p:cNvSpPr>
            <a:spLocks noGrp="1"/>
          </p:cNvSpPr>
          <p:nvPr>
            <p:ph type="title"/>
          </p:nvPr>
        </p:nvSpPr>
        <p:spPr/>
        <p:txBody>
          <a:bodyPr/>
          <a:lstStyle/>
          <a:p>
            <a:r>
              <a:rPr lang="en-IN" dirty="0" sz="1600">
                <a:solidFill>
                  <a:srgbClr val="FFFFFF"/>
                </a:solidFill>
                <a:latin typeface="Century Gothic"/>
              </a:rPr>
              <a:t>Data Analysis</a:t>
            </a:r>
          </a:p>
        </p:txBody>
      </p:sp>
      <p:sp>
        <p:nvSpPr>
          <p:cNvPr id="3" name="Content Placeholder 2">
            <a:extLst>
              <a:ext uri="{FF2B5EF4-FFF2-40B4-BE49-F238E27FC236}">
                <a16:creationId xmlns:a16="http://schemas.microsoft.com/office/drawing/2014/main" id="{DCB8E080-08AC-07DE-AD4F-0E9DE4FC09B2}"/>
              </a:ext>
            </a:extLst>
          </p:cNvPr>
          <p:cNvSpPr>
            <a:spLocks noGrp="1"/>
          </p:cNvSpPr>
          <p:nvPr>
            <p:ph idx="1"/>
          </p:nvPr>
        </p:nvSpPr>
        <p:spPr/>
        <p:txBody>
          <a:bodyPr>
            <a:normAutofit/>
          </a:bodyPr>
          <a:lstStyle/>
          <a:p>
            <a:pPr marL="0" indent="0">
              <a:buNone/>
            </a:pPr>
            <a:r>
              <a:rPr lang="en-US" sz="1600" b="1" dirty="0">
                <a:solidFill>
                  <a:srgbClr val="FFFFFF"/>
                </a:solidFill>
                <a:latin typeface="Century Gothic"/>
              </a:rPr>
              <a:t>Count the number of products with a discount offer greater than 50% OFF.</a:t>
            </a:r>
          </a:p>
          <a:p>
            <a:r>
              <a:rPr lang="en-US" sz="1600" dirty="0">
                <a:solidFill>
                  <a:srgbClr val="FFFFFF"/>
                </a:solidFill>
                <a:latin typeface="Century Gothic"/>
              </a:rPr>
              <a:t>Count Products with High Discount: Use the COUNTIF function to count products where the discount percentage exceeds 50%.</a:t>
            </a:r>
          </a:p>
          <a:p>
            <a:r>
              <a:rPr lang="en-US" sz="1600" dirty="0">
                <a:solidFill>
                  <a:srgbClr val="FFFFFF"/>
                </a:solidFill>
                <a:latin typeface="Century Gothic"/>
              </a:rPr>
              <a:t>Apply Formula: Enter the formula=COUNTIF(Table1[Discount% (In Rs)],"&gt;50%") to count products with a discount greater than 50%, ignoring others.</a:t>
            </a:r>
            <a:endParaRPr lang="en-IN" sz="1400" dirty="0"/>
          </a:p>
        </p:txBody>
      </p:sp>
      <p:pic>
        <p:nvPicPr>
          <p:cNvPr id="5" name="Picture 4">
            <a:extLst>
              <a:ext uri="{FF2B5EF4-FFF2-40B4-BE49-F238E27FC236}">
                <a16:creationId xmlns:a16="http://schemas.microsoft.com/office/drawing/2014/main" id="{2EDEE841-FED0-F2F4-E3DC-8DCD131AB9E4}"/>
              </a:ext>
            </a:extLst>
          </p:cNvPr>
          <p:cNvPicPr>
            <a:picLocks noChangeAspect="1"/>
          </p:cNvPicPr>
          <p:nvPr/>
        </p:nvPicPr>
        <p:blipFill>
          <a:blip r:embed="rId2"/>
          <a:stretch>
            <a:fillRect/>
          </a:stretch>
        </p:blipFill>
        <p:spPr>
          <a:xfrm>
            <a:off x="4147503" y="3766149"/>
            <a:ext cx="4539296" cy="933580"/>
          </a:xfrm>
          <a:prstGeom prst="rect">
            <a:avLst/>
          </a:prstGeom>
        </p:spPr>
      </p:pic>
      <p:pic>
        <p:nvPicPr>
          <p:cNvPr id="7" name="Picture 6">
            <a:extLst>
              <a:ext uri="{FF2B5EF4-FFF2-40B4-BE49-F238E27FC236}">
                <a16:creationId xmlns:a16="http://schemas.microsoft.com/office/drawing/2014/main" id="{733A840E-DCE0-919F-24DA-7459FBE239DA}"/>
              </a:ext>
            </a:extLst>
          </p:cNvPr>
          <p:cNvPicPr>
            <a:picLocks noChangeAspect="1"/>
          </p:cNvPicPr>
          <p:nvPr/>
        </p:nvPicPr>
        <p:blipFill>
          <a:blip r:embed="rId3"/>
          <a:stretch>
            <a:fillRect/>
          </a:stretch>
        </p:blipFill>
        <p:spPr>
          <a:xfrm>
            <a:off x="4147503" y="5257800"/>
            <a:ext cx="4539296" cy="596007"/>
          </a:xfrm>
          <a:prstGeom prst="rect">
            <a:avLst/>
          </a:prstGeom>
        </p:spPr>
      </p:pic>
      <p:pic>
        <p:nvPicPr>
          <p:cNvPr id="8" name="Picture 7" descr="image.png"/>
          <p:cNvPicPr>
            <a:picLocks noChangeAspect="1"/>
          </p:cNvPicPr>
          <p:nvPr/>
        </p:nvPicPr>
        <p:blipFill>
          <a:blip r:embed="rId4"/>
          <a:stretch>
            <a:fillRect/>
          </a:stretch>
        </p:blipFill>
        <p:spPr>
          <a:xfrm>
            <a:off x="7772400" y="91440"/>
            <a:ext cx="999641" cy="548640"/>
          </a:xfrm>
          <a:prstGeom prst="rect">
            <a:avLst/>
          </a:prstGeom>
        </p:spPr>
      </p:pic>
    </p:spTree>
    <p:extLst>
      <p:ext uri="{BB962C8B-B14F-4D97-AF65-F5344CB8AC3E}">
        <p14:creationId xmlns:p14="http://schemas.microsoft.com/office/powerpoint/2010/main" val="5142390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57</TotalTime>
  <Words>1449</Words>
  <Application>Microsoft Office PowerPoint</Application>
  <PresentationFormat>On-screen Show (4:3)</PresentationFormat>
  <Paragraphs>89</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Case Study Analysis of Myntra Apparel </vt:lpstr>
      <vt:lpstr>Company Overview</vt:lpstr>
      <vt:lpstr>Challenges and Objectives</vt:lpstr>
      <vt:lpstr>Data Cleaning and Preparation</vt:lpstr>
      <vt:lpstr>Data Cleaning and Preparation</vt:lpstr>
      <vt:lpstr>Data Cleaning and Preparation</vt:lpstr>
      <vt:lpstr>Data Cleaning and Preparation </vt:lpstr>
      <vt:lpstr>Data Analysis</vt:lpstr>
      <vt:lpstr>Data Analysis</vt:lpstr>
      <vt:lpstr>Data Analysis</vt:lpstr>
      <vt:lpstr>Data Analysis</vt:lpstr>
      <vt:lpstr>Data Retrieval and Lookup</vt:lpstr>
      <vt:lpstr>Data Retrieval and Lookup</vt:lpstr>
      <vt:lpstr>Data Retrieval and Lookup</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Malini Roychoudhury</cp:lastModifiedBy>
  <cp:revision>3</cp:revision>
  <dcterms:created xsi:type="dcterms:W3CDTF">2013-01-27T09:14:16Z</dcterms:created>
  <dcterms:modified xsi:type="dcterms:W3CDTF">2025-06-27T18:05:53Z</dcterms:modified>
  <cp:category/>
</cp:coreProperties>
</file>