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44"/>
  </p:notesMasterIdLst>
  <p:handoutMasterIdLst>
    <p:handoutMasterId r:id="rId45"/>
  </p:handoutMasterIdLst>
  <p:sldIdLst>
    <p:sldId id="256" r:id="rId5"/>
    <p:sldId id="258" r:id="rId6"/>
    <p:sldId id="284" r:id="rId7"/>
    <p:sldId id="291" r:id="rId8"/>
    <p:sldId id="292" r:id="rId9"/>
    <p:sldId id="259" r:id="rId10"/>
    <p:sldId id="289" r:id="rId11"/>
    <p:sldId id="318" r:id="rId12"/>
    <p:sldId id="285" r:id="rId13"/>
    <p:sldId id="293" r:id="rId14"/>
    <p:sldId id="294" r:id="rId15"/>
    <p:sldId id="299" r:id="rId16"/>
    <p:sldId id="300" r:id="rId17"/>
    <p:sldId id="301" r:id="rId18"/>
    <p:sldId id="302" r:id="rId19"/>
    <p:sldId id="296" r:id="rId20"/>
    <p:sldId id="297" r:id="rId21"/>
    <p:sldId id="298" r:id="rId22"/>
    <p:sldId id="276" r:id="rId23"/>
    <p:sldId id="305" r:id="rId24"/>
    <p:sldId id="304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290" r:id="rId35"/>
    <p:sldId id="263" r:id="rId36"/>
    <p:sldId id="267" r:id="rId37"/>
    <p:sldId id="271" r:id="rId38"/>
    <p:sldId id="269" r:id="rId39"/>
    <p:sldId id="315" r:id="rId40"/>
    <p:sldId id="303" r:id="rId41"/>
    <p:sldId id="317" r:id="rId42"/>
    <p:sldId id="277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151"/>
    <a:srgbClr val="B53164"/>
    <a:srgbClr val="225B5F"/>
    <a:srgbClr val="E6E6E6"/>
    <a:srgbClr val="0F1722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6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302" y="53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11-Mar-21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11-Mar-21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=""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=""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=""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=""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=""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=""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=""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=""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=""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=""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=""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=""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=""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=""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=""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=""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=""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=""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=""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=""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=""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=""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=""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3" name="Text Placeholder 7">
            <a:extLst>
              <a:ext uri="{FF2B5EF4-FFF2-40B4-BE49-F238E27FC236}">
                <a16:creationId xmlns=""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=""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=""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=""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=""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=""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=""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=""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=""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=""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=""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=""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=""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=""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=""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=""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=""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=""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=""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=""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=""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=""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=""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=""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=""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=""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=""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=""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=""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=""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=""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=""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=""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=""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=""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=""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=""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=""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=""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=""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=""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=""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=""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=""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=""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=""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=""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=""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=""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=""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=""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=""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=""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=""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8" name="Picture Placeholder 9">
            <a:extLst>
              <a:ext uri="{FF2B5EF4-FFF2-40B4-BE49-F238E27FC236}">
                <a16:creationId xmlns=""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=""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=""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=""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=""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=""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=""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=""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=""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=""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=""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=""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=""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=""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=""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=""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=""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=""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=""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=""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=""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=""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=""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=""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=""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=""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=""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=""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=""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=""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=""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=""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=""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=""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=""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=""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=""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=""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=""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=""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=""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=""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=""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=""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=""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=""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=""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=""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=""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=""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=""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=""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=""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=""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=""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=""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=""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=""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=""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=""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=""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=""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=""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=""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=""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Content Placeholder 3">
            <a:extLst>
              <a:ext uri="{FF2B5EF4-FFF2-40B4-BE49-F238E27FC236}">
                <a16:creationId xmlns=""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=""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=""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=""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=""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=""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=""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=""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=""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=""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=""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=""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=""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=""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=""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=""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=""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=""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=""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7" Type="http://schemas.openxmlformats.org/officeDocument/2006/relationships/image" Target="../media/image15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84726800_Food_donation_An_initiative_to_mitigate_hunger_in_the_world" TargetMode="External"/><Relationship Id="rId2" Type="http://schemas.openxmlformats.org/officeDocument/2006/relationships/hyperlink" Target="https://www.globalhungerindex.org/pdf/en/2019/India.pdf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www.indiafoodbanking.org/hunger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ctionagainsthunger.org/" TargetMode="External"/><Relationship Id="rId3" Type="http://schemas.openxmlformats.org/officeDocument/2006/relationships/hyperlink" Target="https://www.chintan-india.org/sites/default/files/2019-09/Food%20waste%20in%20India.pdf" TargetMode="External"/><Relationship Id="rId7" Type="http://schemas.openxmlformats.org/officeDocument/2006/relationships/hyperlink" Target="https://foodtank.com/" TargetMode="External"/><Relationship Id="rId2" Type="http://schemas.openxmlformats.org/officeDocument/2006/relationships/hyperlink" Target="https://www.newindianexpress.com/business/2019/oct/20/we--thought-hunger-is-a-problem-of-the-past-2050159.html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www.riseagainsthungerindia.org/" TargetMode="External"/><Relationship Id="rId5" Type="http://schemas.openxmlformats.org/officeDocument/2006/relationships/hyperlink" Target="https://www.intechopen.com/books/perspective-of-recent-advances-in-acute-diarrhea/childhood-malnutrition-in-india#:~:text=India%20is%20home%20to%2046.6,addressing%20the%20issue%20of%20malnutrition" TargetMode="External"/><Relationship Id="rId4" Type="http://schemas.openxmlformats.org/officeDocument/2006/relationships/hyperlink" Target="https://www.sciencedirect.com/science/article/pii/S0308521X16302384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image15.svg"/><Relationship Id="rId12" Type="http://schemas.openxmlformats.org/officeDocument/2006/relationships/image" Target="../media/image19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5" Type="http://schemas.openxmlformats.org/officeDocument/2006/relationships/image" Target="../media/image13.svg"/><Relationship Id="rId10" Type="http://schemas.openxmlformats.org/officeDocument/2006/relationships/image" Target="../media/image17.sv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2302" y="286870"/>
            <a:ext cx="9144000" cy="156863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FOOD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>RE-DISTRIBUTION</a:t>
            </a:r>
            <a:endParaRPr lang="ru-RU" sz="4800" dirty="0"/>
          </a:p>
        </p:txBody>
      </p:sp>
      <p:pic>
        <p:nvPicPr>
          <p:cNvPr id="6" name="Picture Placeholder 22">
            <a:extLst>
              <a:ext uri="{FF2B5EF4-FFF2-40B4-BE49-F238E27FC236}">
                <a16:creationId xmlns="" xmlns:a16="http://schemas.microsoft.com/office/drawing/2014/main" id="{BCDA0AB9-D2F0-43F7-8A11-F5E9906191F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9" t="12587" r="10370" b="12587"/>
          <a:stretch/>
        </p:blipFill>
        <p:spPr>
          <a:xfrm>
            <a:off x="1013012" y="3043312"/>
            <a:ext cx="1346686" cy="1328277"/>
          </a:xfrm>
          <a:prstGeom prst="ellipse">
            <a:avLst/>
          </a:prstGeom>
        </p:spPr>
      </p:pic>
      <p:sp>
        <p:nvSpPr>
          <p:cNvPr id="7" name="Text Placeholder 9">
            <a:extLst>
              <a:ext uri="{FF2B5EF4-FFF2-40B4-BE49-F238E27FC236}">
                <a16:creationId xmlns="" xmlns:a16="http://schemas.microsoft.com/office/drawing/2014/main" id="{78F98AF3-5CC0-4C1C-95C8-7080E8F227A0}"/>
              </a:ext>
            </a:extLst>
          </p:cNvPr>
          <p:cNvSpPr txBox="1">
            <a:spLocks/>
          </p:cNvSpPr>
          <p:nvPr/>
        </p:nvSpPr>
        <p:spPr>
          <a:xfrm>
            <a:off x="850039" y="4498333"/>
            <a:ext cx="1749722" cy="3406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bg2"/>
                </a:solidFill>
              </a:rPr>
              <a:t>C.M.NALAYINI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="" xmlns:a16="http://schemas.microsoft.com/office/drawing/2014/main" id="{925DB19C-E7A8-45AA-8650-827149D84F25}"/>
              </a:ext>
            </a:extLst>
          </p:cNvPr>
          <p:cNvSpPr txBox="1">
            <a:spLocks/>
          </p:cNvSpPr>
          <p:nvPr/>
        </p:nvSpPr>
        <p:spPr>
          <a:xfrm>
            <a:off x="778324" y="4902721"/>
            <a:ext cx="2066544" cy="2829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chemeClr val="bg2"/>
                </a:solidFill>
              </a:rPr>
              <a:t>Assistant Professor III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9" name="Text Placeholder 14">
            <a:extLst>
              <a:ext uri="{FF2B5EF4-FFF2-40B4-BE49-F238E27FC236}">
                <a16:creationId xmlns="" xmlns:a16="http://schemas.microsoft.com/office/drawing/2014/main" id="{EA6A43FA-5FFA-484D-8D0E-4C7A54F256A7}"/>
              </a:ext>
            </a:extLst>
          </p:cNvPr>
          <p:cNvSpPr txBox="1">
            <a:spLocks/>
          </p:cNvSpPr>
          <p:nvPr/>
        </p:nvSpPr>
        <p:spPr>
          <a:xfrm>
            <a:off x="4249269" y="4534193"/>
            <a:ext cx="1332402" cy="2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smtClean="0">
                <a:solidFill>
                  <a:schemeClr val="bg2"/>
                </a:solidFill>
              </a:rPr>
              <a:t>J.V.SANJAY</a:t>
            </a:r>
            <a:endParaRPr lang="en-US" sz="2000" b="1" dirty="0">
              <a:solidFill>
                <a:schemeClr val="bg2"/>
              </a:solidFill>
            </a:endParaRPr>
          </a:p>
        </p:txBody>
      </p:sp>
      <p:pic>
        <p:nvPicPr>
          <p:cNvPr id="11" name="Picture Placeholder 32">
            <a:extLst>
              <a:ext uri="{FF2B5EF4-FFF2-40B4-BE49-F238E27FC236}">
                <a16:creationId xmlns="" xmlns:a16="http://schemas.microsoft.com/office/drawing/2014/main" id="{F95B48C7-C603-448B-812B-C71705CF1B7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806" y="3052814"/>
            <a:ext cx="1244865" cy="1244865"/>
          </a:xfrm>
          <a:prstGeom prst="ellipse">
            <a:avLst/>
          </a:prstGeom>
        </p:spPr>
      </p:pic>
      <p:pic>
        <p:nvPicPr>
          <p:cNvPr id="12" name="Picture Placeholder 32">
            <a:extLst>
              <a:ext uri="{FF2B5EF4-FFF2-40B4-BE49-F238E27FC236}">
                <a16:creationId xmlns="" xmlns:a16="http://schemas.microsoft.com/office/drawing/2014/main" id="{F95B48C7-C603-448B-812B-C71705CF1B7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72" y="3029642"/>
            <a:ext cx="1256451" cy="1256451"/>
          </a:xfrm>
          <a:prstGeom prst="ellipse">
            <a:avLst/>
          </a:prstGeom>
        </p:spPr>
      </p:pic>
      <p:pic>
        <p:nvPicPr>
          <p:cNvPr id="13" name="Picture Placeholder 34">
            <a:extLst>
              <a:ext uri="{FF2B5EF4-FFF2-40B4-BE49-F238E27FC236}">
                <a16:creationId xmlns="" xmlns:a16="http://schemas.microsoft.com/office/drawing/2014/main" id="{15B06B14-F8EB-4DD3-935C-A919FA6B579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596" y="3041626"/>
            <a:ext cx="1256053" cy="1256053"/>
          </a:xfrm>
          <a:prstGeom prst="ellipse">
            <a:avLst/>
          </a:prstGeom>
        </p:spPr>
      </p:pic>
      <p:sp>
        <p:nvSpPr>
          <p:cNvPr id="14" name="Text Placeholder 17">
            <a:extLst>
              <a:ext uri="{FF2B5EF4-FFF2-40B4-BE49-F238E27FC236}">
                <a16:creationId xmlns="" xmlns:a16="http://schemas.microsoft.com/office/drawing/2014/main" id="{69CBA094-5068-4A31-8608-0B82623441B0}"/>
              </a:ext>
            </a:extLst>
          </p:cNvPr>
          <p:cNvSpPr txBox="1">
            <a:spLocks/>
          </p:cNvSpPr>
          <p:nvPr/>
        </p:nvSpPr>
        <p:spPr>
          <a:xfrm>
            <a:off x="10586302" y="4525906"/>
            <a:ext cx="1663252" cy="328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bg2"/>
                </a:solidFill>
              </a:rPr>
              <a:t>S.SANTHOSH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16" name="Text Placeholder 14">
            <a:extLst>
              <a:ext uri="{FF2B5EF4-FFF2-40B4-BE49-F238E27FC236}">
                <a16:creationId xmlns="" xmlns:a16="http://schemas.microsoft.com/office/drawing/2014/main" id="{EA6A43FA-5FFA-484D-8D0E-4C7A54F256A7}"/>
              </a:ext>
            </a:extLst>
          </p:cNvPr>
          <p:cNvSpPr txBox="1">
            <a:spLocks/>
          </p:cNvSpPr>
          <p:nvPr/>
        </p:nvSpPr>
        <p:spPr>
          <a:xfrm>
            <a:off x="7590338" y="4525905"/>
            <a:ext cx="1313629" cy="357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bg2"/>
                </a:solidFill>
              </a:rPr>
              <a:t>R.RAKESH</a:t>
            </a:r>
            <a:endParaRPr lang="en-US" sz="2000" b="1" dirty="0">
              <a:solidFill>
                <a:schemeClr val="bg2"/>
              </a:solidFill>
            </a:endParaRPr>
          </a:p>
        </p:txBody>
      </p:sp>
      <p:pic>
        <p:nvPicPr>
          <p:cNvPr id="18" name="Picture Placeholder 36">
            <a:extLst>
              <a:ext uri="{FF2B5EF4-FFF2-40B4-BE49-F238E27FC236}">
                <a16:creationId xmlns="" xmlns:a16="http://schemas.microsoft.com/office/drawing/2014/main" id="{F1002F14-48E2-4C6C-8D4B-E53C0E3ACF27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789" y="3041228"/>
            <a:ext cx="1244865" cy="1244865"/>
          </a:xfrm>
          <a:prstGeom prst="ellipse">
            <a:avLst/>
          </a:prstGeom>
        </p:spPr>
      </p:pic>
      <p:pic>
        <p:nvPicPr>
          <p:cNvPr id="19" name="Picture Placeholder 38">
            <a:extLst>
              <a:ext uri="{FF2B5EF4-FFF2-40B4-BE49-F238E27FC236}">
                <a16:creationId xmlns="" xmlns:a16="http://schemas.microsoft.com/office/drawing/2014/main" id="{17AC82E1-4FC1-4FDD-95AF-9A92CEFFC144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908" y="3052814"/>
            <a:ext cx="1244865" cy="1244865"/>
          </a:xfrm>
          <a:prstGeom prst="ellipse">
            <a:avLst/>
          </a:prstGeom>
        </p:spPr>
      </p:pic>
      <p:sp>
        <p:nvSpPr>
          <p:cNvPr id="20" name="Text Placeholder 20">
            <a:extLst>
              <a:ext uri="{FF2B5EF4-FFF2-40B4-BE49-F238E27FC236}">
                <a16:creationId xmlns="" xmlns:a16="http://schemas.microsoft.com/office/drawing/2014/main" id="{147D9385-B136-49E1-B50C-69B506A798B8}"/>
              </a:ext>
            </a:extLst>
          </p:cNvPr>
          <p:cNvSpPr txBox="1">
            <a:spLocks/>
          </p:cNvSpPr>
          <p:nvPr/>
        </p:nvSpPr>
        <p:spPr>
          <a:xfrm>
            <a:off x="5614991" y="4525905"/>
            <a:ext cx="1930328" cy="32834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bg2"/>
                </a:solidFill>
              </a:rPr>
              <a:t>L.S.KIRRUTHIGA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23" name="Text Placeholder 23">
            <a:extLst>
              <a:ext uri="{FF2B5EF4-FFF2-40B4-BE49-F238E27FC236}">
                <a16:creationId xmlns="" xmlns:a16="http://schemas.microsoft.com/office/drawing/2014/main" id="{3E78F880-37A0-44ED-9FE3-072A94BE41C0}"/>
              </a:ext>
            </a:extLst>
          </p:cNvPr>
          <p:cNvSpPr txBox="1">
            <a:spLocks/>
          </p:cNvSpPr>
          <p:nvPr/>
        </p:nvSpPr>
        <p:spPr>
          <a:xfrm>
            <a:off x="8948986" y="4522068"/>
            <a:ext cx="1592489" cy="328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bg2"/>
                </a:solidFill>
              </a:rPr>
              <a:t>R.MALINI SRI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13012" y="5559398"/>
            <a:ext cx="158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GUIDE</a:t>
            </a:r>
            <a:endParaRPr lang="en-US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379245" y="5559397"/>
            <a:ext cx="4207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TEAM MEMBERS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i="1" dirty="0"/>
              <a:t>Simple to use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858871" y="1443318"/>
            <a:ext cx="496644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/>
              <a:t>Mail </a:t>
            </a:r>
            <a:r>
              <a:rPr lang="en-US" sz="2800" b="1" dirty="0" smtClean="0"/>
              <a:t>feature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Security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/>
              <a:t>Error Message </a:t>
            </a:r>
            <a:r>
              <a:rPr lang="en-US" sz="2800" b="1" dirty="0" smtClean="0"/>
              <a:t>Displaying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/>
              <a:t>Page </a:t>
            </a:r>
            <a:r>
              <a:rPr lang="en-US" sz="2800" b="1" dirty="0" smtClean="0"/>
              <a:t>Updation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/>
              <a:t>Database </a:t>
            </a:r>
            <a:r>
              <a:rPr lang="en-US" sz="2800" b="1" dirty="0" smtClean="0"/>
              <a:t>Updation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Responsiveness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/>
              <a:t>Easy </a:t>
            </a:r>
            <a:r>
              <a:rPr lang="en-US" sz="2800" b="1" dirty="0" smtClean="0"/>
              <a:t>Navigation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/>
              <a:t>Visual </a:t>
            </a:r>
            <a:r>
              <a:rPr lang="en-US" sz="2800" b="1" dirty="0" smtClean="0"/>
              <a:t>Guide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3276" y="3863788"/>
            <a:ext cx="3282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Enhanced user experience by using multiple modules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8945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 FEATURE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4"/>
          </p:nvPr>
        </p:nvSpPr>
        <p:spPr>
          <a:xfrm>
            <a:off x="778644" y="3263153"/>
            <a:ext cx="4252278" cy="193452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We will receive mail On feedback submission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We will receive mail Once you confirm your orders (after getting the food that you want from the list of food available in receiver homepage), you will get a confirmatory mail stating that your orders has been confirmed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24918" y="1444692"/>
            <a:ext cx="511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A</a:t>
            </a:r>
            <a:r>
              <a:rPr lang="en-US" sz="3600" b="1" i="1" dirty="0" smtClean="0"/>
              <a:t>lgorithms (or) Technique</a:t>
            </a:r>
            <a:endParaRPr lang="en-US" sz="3600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24918" y="2801488"/>
            <a:ext cx="2223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Node mailer</a:t>
            </a:r>
            <a:endParaRPr lang="en-US" sz="2400" b="1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idx="14"/>
          </p:nvPr>
        </p:nvSpPr>
        <p:spPr>
          <a:xfrm>
            <a:off x="6910503" y="3460376"/>
            <a:ext cx="4252278" cy="193452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It uses SMTP protocol for mail transfers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Incorporated with node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Customized message sending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Send mail to multiple persons at a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7935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idx="14"/>
          </p:nvPr>
        </p:nvSpPr>
        <p:spPr>
          <a:xfrm>
            <a:off x="778644" y="3101783"/>
            <a:ext cx="4252278" cy="193452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donors homepage receivers homepage and my orders </a:t>
            </a:r>
            <a:r>
              <a:rPr lang="en-US" sz="1500" dirty="0" smtClean="0"/>
              <a:t>page can </a:t>
            </a:r>
            <a:r>
              <a:rPr lang="en-US" sz="1500" dirty="0"/>
              <a:t>be accessed only after logging in(only the registered </a:t>
            </a:r>
            <a:r>
              <a:rPr lang="en-US" sz="1500" dirty="0" smtClean="0"/>
              <a:t>user can </a:t>
            </a:r>
            <a:r>
              <a:rPr lang="en-US" sz="1500" dirty="0"/>
              <a:t>visit these pages).If a non-registered user tries to access </a:t>
            </a:r>
            <a:r>
              <a:rPr lang="en-US" sz="1500" dirty="0" smtClean="0"/>
              <a:t>this pages </a:t>
            </a:r>
            <a:r>
              <a:rPr lang="en-US" sz="1500" dirty="0"/>
              <a:t>an error message will be displayed for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While </a:t>
            </a:r>
            <a:r>
              <a:rPr lang="en-US" sz="1500" dirty="0"/>
              <a:t>storing the user details password they entered is </a:t>
            </a:r>
            <a:r>
              <a:rPr lang="en-US" sz="1500" dirty="0" smtClean="0"/>
              <a:t>hashed and </a:t>
            </a:r>
            <a:r>
              <a:rPr lang="en-US" sz="1500" dirty="0"/>
              <a:t>salted 10 times and stored in database which is 5th </a:t>
            </a:r>
            <a:r>
              <a:rPr lang="en-US" sz="1500" dirty="0" smtClean="0"/>
              <a:t>level security </a:t>
            </a:r>
            <a:r>
              <a:rPr lang="en-US" sz="1500" dirty="0"/>
              <a:t>on the scale of 6 available in the market. </a:t>
            </a:r>
            <a:r>
              <a:rPr lang="en-US" sz="1500" dirty="0" smtClean="0"/>
              <a:t>Even if a hacker </a:t>
            </a:r>
            <a:r>
              <a:rPr lang="en-US" sz="1500" dirty="0"/>
              <a:t>manages to crack into our database hacker can see </a:t>
            </a:r>
            <a:r>
              <a:rPr lang="en-US" sz="1500" dirty="0" smtClean="0"/>
              <a:t>only the </a:t>
            </a:r>
            <a:r>
              <a:rPr lang="en-US" sz="1500" dirty="0"/>
              <a:t>hashed password.</a:t>
            </a:r>
            <a:endParaRPr lang="en-US" sz="15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24918" y="1444692"/>
            <a:ext cx="511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A</a:t>
            </a:r>
            <a:r>
              <a:rPr lang="en-US" sz="3600" b="1" i="1" dirty="0" smtClean="0"/>
              <a:t>lgorithms (or) Technique</a:t>
            </a:r>
            <a:endParaRPr lang="en-US" sz="3600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24918" y="2801488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Hashing – 4/6 level of security 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24917" y="3537735"/>
            <a:ext cx="390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Salting – 5/6 level of security  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24918" y="5197312"/>
            <a:ext cx="3908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Main page access only to registered users (post &amp; get)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624918" y="4205312"/>
            <a:ext cx="3908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Top 10-12% companies </a:t>
            </a:r>
            <a:r>
              <a:rPr lang="en-US" sz="2400" b="1" dirty="0" smtClean="0"/>
              <a:t>have </a:t>
            </a:r>
            <a:r>
              <a:rPr lang="en-US" sz="2400" b="1" dirty="0" smtClean="0"/>
              <a:t>this level of security 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222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idx="14"/>
          </p:nvPr>
        </p:nvSpPr>
        <p:spPr>
          <a:xfrm>
            <a:off x="778643" y="3200400"/>
            <a:ext cx="4252278" cy="193452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While signing up a new account if the user tries to sign </a:t>
            </a:r>
            <a:r>
              <a:rPr lang="en-US" sz="1500" dirty="0" smtClean="0"/>
              <a:t>up with </a:t>
            </a:r>
            <a:r>
              <a:rPr lang="en-US" sz="1500" dirty="0"/>
              <a:t>already registered username a message will be </a:t>
            </a:r>
            <a:r>
              <a:rPr lang="en-US" sz="1500" dirty="0" smtClean="0"/>
              <a:t>displayed in </a:t>
            </a:r>
            <a:r>
              <a:rPr lang="en-US" sz="1500" dirty="0"/>
              <a:t>the </a:t>
            </a:r>
            <a:r>
              <a:rPr lang="en-US" sz="1500" dirty="0" smtClean="0"/>
              <a:t>screen </a:t>
            </a:r>
            <a:r>
              <a:rPr lang="en-US" sz="1500" dirty="0"/>
              <a:t>stating that the user already exists.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While </a:t>
            </a:r>
            <a:r>
              <a:rPr lang="en-US" sz="1500" dirty="0"/>
              <a:t>logging in if user wrongly enters password or </a:t>
            </a:r>
            <a:r>
              <a:rPr lang="en-US" sz="1500" dirty="0" smtClean="0"/>
              <a:t>username a </a:t>
            </a:r>
            <a:r>
              <a:rPr lang="en-US" sz="1500" dirty="0"/>
              <a:t>message will be displayed in the screen stating </a:t>
            </a:r>
            <a:r>
              <a:rPr lang="en-US" sz="1500" dirty="0" smtClean="0"/>
              <a:t>invalid username </a:t>
            </a:r>
            <a:r>
              <a:rPr lang="en-US" sz="1500" dirty="0"/>
              <a:t>or </a:t>
            </a:r>
            <a:r>
              <a:rPr lang="en-US" sz="1500" dirty="0" smtClean="0"/>
              <a:t>password</a:t>
            </a: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If </a:t>
            </a:r>
            <a:r>
              <a:rPr lang="en-US" sz="1500" dirty="0"/>
              <a:t>a receiver tries to buy the food which was already </a:t>
            </a:r>
            <a:r>
              <a:rPr lang="en-US" sz="1500" dirty="0" smtClean="0"/>
              <a:t>brought by </a:t>
            </a:r>
            <a:r>
              <a:rPr lang="en-US" sz="1500" dirty="0"/>
              <a:t>another receiver username a message will be displayed </a:t>
            </a:r>
            <a:r>
              <a:rPr lang="en-US" sz="1500" dirty="0" smtClean="0"/>
              <a:t>in the </a:t>
            </a:r>
            <a:r>
              <a:rPr lang="en-US" sz="1500" dirty="0"/>
              <a:t>screen stating this food has already been ordered</a:t>
            </a:r>
            <a:endParaRPr 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24918" y="2801488"/>
            <a:ext cx="2223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EJS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961094" y="3387553"/>
            <a:ext cx="4199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Update information dynamically base on the message passed in post methods of node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4918" y="1444692"/>
            <a:ext cx="511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A</a:t>
            </a:r>
            <a:r>
              <a:rPr lang="en-US" sz="3600" b="1" i="1" dirty="0" smtClean="0"/>
              <a:t>lgorithms (or) Technique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282846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UPDATION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idx="14"/>
          </p:nvPr>
        </p:nvSpPr>
        <p:spPr>
          <a:xfrm>
            <a:off x="778644" y="3263153"/>
            <a:ext cx="4252278" cy="193452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dirty="0"/>
              <a:t>The receiver’s home page automatically refreshes for every </a:t>
            </a:r>
            <a:r>
              <a:rPr lang="en-US" sz="1500" dirty="0" smtClean="0"/>
              <a:t>2 minutes </a:t>
            </a:r>
            <a:r>
              <a:rPr lang="en-US" sz="1500" dirty="0"/>
              <a:t>in order to remove the expired food and ordered </a:t>
            </a:r>
            <a:r>
              <a:rPr lang="en-US" sz="1500" dirty="0" smtClean="0"/>
              <a:t>food, and </a:t>
            </a:r>
            <a:r>
              <a:rPr lang="en-US" sz="1500" dirty="0"/>
              <a:t>to display the list of newly donated food, so the user </a:t>
            </a:r>
            <a:r>
              <a:rPr lang="en-US" sz="1500" dirty="0" smtClean="0"/>
              <a:t>always see </a:t>
            </a:r>
            <a:r>
              <a:rPr lang="en-US" sz="1500" dirty="0"/>
              <a:t>a list of available and new foods that are </a:t>
            </a:r>
            <a:r>
              <a:rPr lang="en-US" sz="1500" dirty="0" smtClean="0"/>
              <a:t>getting donated immediately</a:t>
            </a:r>
            <a:endParaRPr lang="en-US" sz="1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dirty="0" smtClean="0"/>
              <a:t>The </a:t>
            </a:r>
            <a:r>
              <a:rPr lang="en-US" sz="1500" dirty="0"/>
              <a:t>my orders page is also refreshed for every 5 minutes so </a:t>
            </a:r>
            <a:r>
              <a:rPr lang="en-US" sz="1500" dirty="0" smtClean="0"/>
              <a:t>that the </a:t>
            </a:r>
            <a:r>
              <a:rPr lang="en-US" sz="1500" dirty="0"/>
              <a:t>receiver can always see only the food that are edible and </a:t>
            </a:r>
            <a:r>
              <a:rPr lang="en-US" sz="1500" dirty="0" smtClean="0"/>
              <a:t>the expired </a:t>
            </a:r>
            <a:r>
              <a:rPr lang="en-US" sz="1500" dirty="0"/>
              <a:t>food are automatically removed</a:t>
            </a:r>
            <a:endParaRPr 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32494" y="3124217"/>
            <a:ext cx="369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JS EVENT HANDDLERS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624918" y="1444692"/>
            <a:ext cx="511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A</a:t>
            </a:r>
            <a:r>
              <a:rPr lang="en-US" sz="3600" b="1" i="1" dirty="0" smtClean="0"/>
              <a:t>lgorithms (or) Technique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86168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 UPDATION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idx="14"/>
          </p:nvPr>
        </p:nvSpPr>
        <p:spPr>
          <a:xfrm>
            <a:off x="778644" y="3263153"/>
            <a:ext cx="4252278" cy="193452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For </a:t>
            </a:r>
            <a:r>
              <a:rPr lang="en-US" sz="1500" dirty="0"/>
              <a:t>every 24 hours the all the expired food data gets </a:t>
            </a:r>
            <a:r>
              <a:rPr lang="en-US" sz="1500" dirty="0" smtClean="0"/>
              <a:t>deleted from the </a:t>
            </a:r>
            <a:r>
              <a:rPr lang="en-US" sz="1500" dirty="0"/>
              <a:t>database such that the database remains </a:t>
            </a:r>
            <a:r>
              <a:rPr lang="en-US" sz="1500" dirty="0" smtClean="0"/>
              <a:t>clean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For </a:t>
            </a:r>
            <a:r>
              <a:rPr lang="en-US" sz="1500" dirty="0"/>
              <a:t>every 1 minute the food that are added to the cart </a:t>
            </a:r>
            <a:r>
              <a:rPr lang="en-US" sz="1500" dirty="0" smtClean="0"/>
              <a:t>are checked </a:t>
            </a:r>
            <a:r>
              <a:rPr lang="en-US" sz="1500" dirty="0"/>
              <a:t>if it has exceeded 20 minutes time interval if </a:t>
            </a:r>
            <a:r>
              <a:rPr lang="en-US" sz="1500" dirty="0" smtClean="0"/>
              <a:t>exceeded it </a:t>
            </a:r>
            <a:r>
              <a:rPr lang="en-US" sz="1500" dirty="0"/>
              <a:t>is removed from cart and added to general available </a:t>
            </a:r>
            <a:r>
              <a:rPr lang="en-US" sz="1500" dirty="0" smtClean="0"/>
              <a:t>list database</a:t>
            </a:r>
            <a:r>
              <a:rPr lang="en-US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For </a:t>
            </a:r>
            <a:r>
              <a:rPr lang="en-US" sz="1500" dirty="0"/>
              <a:t>every 5 minutes my orders data are checked in database </a:t>
            </a:r>
            <a:r>
              <a:rPr lang="en-US" sz="1500" dirty="0" smtClean="0"/>
              <a:t>and expired </a:t>
            </a:r>
            <a:r>
              <a:rPr lang="en-US" sz="1500" dirty="0"/>
              <a:t>foods are deleted from the database</a:t>
            </a:r>
            <a:endParaRPr 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24917" y="2953568"/>
            <a:ext cx="3711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JAVASCRIPT TIMER METHODS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24917" y="4185178"/>
            <a:ext cx="3576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</a:t>
            </a:r>
            <a:r>
              <a:rPr lang="en-US" sz="2400" b="1" dirty="0" smtClean="0"/>
              <a:t>ongoose queries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24918" y="1444692"/>
            <a:ext cx="511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A</a:t>
            </a:r>
            <a:r>
              <a:rPr lang="en-US" sz="3600" b="1" i="1" dirty="0" smtClean="0"/>
              <a:t>lgorithms (or) Technique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119307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RESPONSIVENESS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16</a:t>
            </a:fld>
            <a:endParaRPr lang="en-US" noProof="0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778644" y="3263153"/>
            <a:ext cx="4252278" cy="19345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Our web application is built in such a way that it </a:t>
            </a:r>
            <a:r>
              <a:rPr lang="en-US" sz="1600" dirty="0" smtClean="0"/>
              <a:t>automatically detects </a:t>
            </a:r>
            <a:r>
              <a:rPr lang="en-US" sz="1600" dirty="0"/>
              <a:t>screen sizes and adjust the contents </a:t>
            </a:r>
            <a:r>
              <a:rPr lang="en-US" sz="1600" dirty="0" smtClean="0"/>
              <a:t>accordingly ensuring </a:t>
            </a:r>
            <a:r>
              <a:rPr lang="en-US" sz="1600" dirty="0"/>
              <a:t>the user a great visual experience in </a:t>
            </a:r>
            <a:r>
              <a:rPr lang="en-US" sz="1600" dirty="0" smtClean="0"/>
              <a:t>mobile sized screen</a:t>
            </a:r>
            <a:r>
              <a:rPr lang="en-US" sz="1600" dirty="0"/>
              <a:t>, tab sized screen and pc or laptop sized screens.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24917" y="3097324"/>
            <a:ext cx="3971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BOOTSTRAP(containers)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24917" y="3847183"/>
            <a:ext cx="4159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CSS  (media max width property-to adapt with the screen size)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24918" y="1444692"/>
            <a:ext cx="511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A</a:t>
            </a:r>
            <a:r>
              <a:rPr lang="en-US" sz="3600" b="1" i="1" dirty="0" smtClean="0"/>
              <a:t>lgorithms (or) Technique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22750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NAVIGATION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idx="14"/>
          </p:nvPr>
        </p:nvSpPr>
        <p:spPr>
          <a:xfrm>
            <a:off x="778644" y="3263153"/>
            <a:ext cx="4252278" cy="193452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give the user an easy to use experience when you open </a:t>
            </a:r>
            <a:r>
              <a:rPr lang="en-US" sz="1600" dirty="0" smtClean="0"/>
              <a:t>the page </a:t>
            </a:r>
            <a:r>
              <a:rPr lang="en-US" sz="1600" dirty="0"/>
              <a:t>login buttons are given high weightage so user can </a:t>
            </a:r>
            <a:r>
              <a:rPr lang="en-US" sz="1600" dirty="0" smtClean="0"/>
              <a:t>easy login </a:t>
            </a:r>
            <a:r>
              <a:rPr lang="en-US" sz="1600" dirty="0"/>
              <a:t>immediately without scrolling or searching for </a:t>
            </a:r>
            <a:r>
              <a:rPr lang="en-US" sz="1600" dirty="0" smtClean="0"/>
              <a:t>login buttons(login </a:t>
            </a:r>
            <a:r>
              <a:rPr lang="en-US" sz="1600" dirty="0"/>
              <a:t>function is the major function </a:t>
            </a:r>
            <a:r>
              <a:rPr lang="en-US" sz="1600" dirty="0" err="1"/>
              <a:t>i.e</a:t>
            </a:r>
            <a:r>
              <a:rPr lang="en-US" sz="1600" dirty="0"/>
              <a:t> user very </a:t>
            </a:r>
            <a:r>
              <a:rPr lang="en-US" sz="1600" dirty="0" smtClean="0"/>
              <a:t>rapidly than </a:t>
            </a:r>
            <a:r>
              <a:rPr lang="en-US" sz="1600" dirty="0"/>
              <a:t>any other functionalities)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To </a:t>
            </a:r>
            <a:r>
              <a:rPr lang="en-US" sz="1600" dirty="0"/>
              <a:t>guide a new user to register we have provided a link </a:t>
            </a:r>
            <a:r>
              <a:rPr lang="en-US" sz="1600" dirty="0" smtClean="0"/>
              <a:t>to register </a:t>
            </a:r>
            <a:r>
              <a:rPr lang="en-US" sz="1600" dirty="0"/>
              <a:t>which will take them to the signup section where </a:t>
            </a:r>
            <a:r>
              <a:rPr lang="en-US" sz="1600" dirty="0" smtClean="0"/>
              <a:t>they can </a:t>
            </a:r>
            <a:r>
              <a:rPr lang="en-US" sz="1600" dirty="0"/>
              <a:t>signup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24918" y="2918029"/>
            <a:ext cx="4285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QUICK LINKS TO JUMP TO THE DESIRED LOCATION OF THE PAGE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624918" y="1444692"/>
            <a:ext cx="511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A</a:t>
            </a:r>
            <a:r>
              <a:rPr lang="en-US" sz="3600" b="1" i="1" dirty="0" smtClean="0"/>
              <a:t>lgorithms (or) Technique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304708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GUIDE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18</a:t>
            </a:fld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idx="14"/>
          </p:nvPr>
        </p:nvSpPr>
        <p:spPr>
          <a:xfrm>
            <a:off x="778644" y="3263153"/>
            <a:ext cx="4252278" cy="193452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every page of our website we arranged the </a:t>
            </a:r>
            <a:r>
              <a:rPr lang="en-US" sz="1600" dirty="0" smtClean="0"/>
              <a:t>components based </a:t>
            </a:r>
            <a:r>
              <a:rPr lang="en-US" sz="1600" dirty="0"/>
              <a:t>on their usage , </a:t>
            </a:r>
            <a:r>
              <a:rPr lang="en-US" sz="1600" dirty="0" smtClean="0"/>
              <a:t>i.e. </a:t>
            </a:r>
            <a:r>
              <a:rPr lang="en-US" sz="1600" dirty="0"/>
              <a:t>most used components are placed </a:t>
            </a:r>
            <a:r>
              <a:rPr lang="en-US" sz="1600" dirty="0" smtClean="0"/>
              <a:t>in the </a:t>
            </a:r>
            <a:r>
              <a:rPr lang="en-US" sz="1600" dirty="0"/>
              <a:t>beginning so that the user no need to scroll over and search.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24918" y="2801488"/>
            <a:ext cx="4428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MAJORLY USED COMPONENTS AT THE TOP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24918" y="3733818"/>
            <a:ext cx="4428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LEAST USED COMPONENTS AT THE BOTTOM 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24918" y="4666148"/>
            <a:ext cx="4428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FAQ SECTION WHEREVER NECESSARY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624918" y="1444692"/>
            <a:ext cx="511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A</a:t>
            </a:r>
            <a:r>
              <a:rPr lang="en-US" sz="3600" b="1" i="1" dirty="0" smtClean="0"/>
              <a:t>lgorithms (or) Technique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237531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BETTER LOGISTICS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3221DE2-465E-4B89-BDBB-17EC72793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LOGISTICS PLAYS A MAJOR ROLE IN FOOD DISTRIBUTION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7F9E6494-1485-4A3D-8CD3-31B5FAC1689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905728" y="3596025"/>
            <a:ext cx="4482996" cy="149897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our system we are going to cut the cost spend on logistics </a:t>
            </a:r>
            <a:endParaRPr lang="en-US" dirty="0"/>
          </a:p>
          <a:p>
            <a:r>
              <a:rPr lang="en-US" dirty="0" smtClean="0"/>
              <a:t>The orphanages can directly communicate with the donors and no need of an middle man.</a:t>
            </a:r>
          </a:p>
          <a:p>
            <a:r>
              <a:rPr lang="en-US" dirty="0" smtClean="0"/>
              <a:t>Since they directly communicate we no need to spend money on logistics &amp; storage of food</a:t>
            </a:r>
          </a:p>
          <a:p>
            <a:r>
              <a:rPr lang="en-US" dirty="0"/>
              <a:t>D</a:t>
            </a:r>
            <a:r>
              <a:rPr lang="en-US" dirty="0" smtClean="0"/>
              <a:t>etails of the food ordered are displayed in their individual logins for convenience</a:t>
            </a:r>
          </a:p>
          <a:p>
            <a:endParaRPr lang="en-US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6" name="Picture 2" descr="https://foodshareorg.herokuapp.com/signUp/image/mee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671" y="1610599"/>
            <a:ext cx="4147738" cy="414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275" y="3244567"/>
            <a:ext cx="5301689" cy="780586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 main objective of this project is to avoid food wastage and serve those who are suffering severely from hunger , lack of food ,poor orphanages etc.</a:t>
            </a:r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78643" y="4141098"/>
            <a:ext cx="5550439" cy="1604682"/>
          </a:xfrm>
        </p:spPr>
        <p:txBody>
          <a:bodyPr>
            <a:no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know that many food items </a:t>
            </a:r>
            <a:r>
              <a:rPr lang="en-US" dirty="0" smtClean="0"/>
              <a:t>are wasted </a:t>
            </a:r>
            <a:r>
              <a:rPr lang="en-US" dirty="0"/>
              <a:t>during many events conducted around us, It may be </a:t>
            </a:r>
            <a:r>
              <a:rPr lang="en-US" dirty="0" smtClean="0"/>
              <a:t>a small </a:t>
            </a:r>
            <a:r>
              <a:rPr lang="en-US" dirty="0"/>
              <a:t>event like birthday parties or a large function </a:t>
            </a:r>
            <a:r>
              <a:rPr lang="en-US" dirty="0" smtClean="0"/>
              <a:t>like marriage</a:t>
            </a:r>
            <a:r>
              <a:rPr lang="en-US" dirty="0"/>
              <a:t>, etc. ,in large organizations like office , college </a:t>
            </a:r>
            <a:r>
              <a:rPr lang="en-US" dirty="0" smtClean="0"/>
              <a:t>, hotels </a:t>
            </a:r>
            <a:r>
              <a:rPr lang="en-US" dirty="0"/>
              <a:t>etc. and on the other hand people are dying </a:t>
            </a:r>
            <a:r>
              <a:rPr lang="en-US" dirty="0" smtClean="0"/>
              <a:t>without getting </a:t>
            </a:r>
            <a:r>
              <a:rPr lang="en-US" dirty="0"/>
              <a:t>food, we act as a platform between donors and </a:t>
            </a:r>
            <a:r>
              <a:rPr lang="en-US" dirty="0" smtClean="0"/>
              <a:t>poor recipients</a:t>
            </a:r>
            <a:r>
              <a:rPr lang="en-US" dirty="0"/>
              <a:t>, unlike before methodologies in our project the </a:t>
            </a:r>
            <a:r>
              <a:rPr lang="en-US" dirty="0" smtClean="0"/>
              <a:t>work or </a:t>
            </a:r>
            <a:r>
              <a:rPr lang="en-US" dirty="0"/>
              <a:t>donor is minimalized and food availability in each area </a:t>
            </a:r>
            <a:r>
              <a:rPr lang="en-US" dirty="0" smtClean="0"/>
              <a:t>is increased </a:t>
            </a:r>
            <a:r>
              <a:rPr lang="en-US" dirty="0"/>
              <a:t>such that no people suffer from hunger.</a:t>
            </a:r>
          </a:p>
        </p:txBody>
      </p:sp>
      <p:pic>
        <p:nvPicPr>
          <p:cNvPr id="20" name="Picture Placeholder 19" descr="Abstract background">
            <a:extLst>
              <a:ext uri="{FF2B5EF4-FFF2-40B4-BE49-F238E27FC236}">
                <a16:creationId xmlns=""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08521" y="3244567"/>
            <a:ext cx="5283479" cy="2247519"/>
          </a:xfrm>
        </p:spPr>
      </p:pic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8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4545106" y="345830"/>
            <a:ext cx="3612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Main </a:t>
            </a:r>
            <a:r>
              <a:rPr lang="en-US" sz="3600" b="1" dirty="0">
                <a:solidFill>
                  <a:schemeClr val="bg2"/>
                </a:solidFill>
                <a:latin typeface="Calibri" panose="020F0502020204030204" pitchFamily="34" charset="0"/>
              </a:rPr>
              <a:t>homepage</a:t>
            </a:r>
            <a:endParaRPr lang="en-US" sz="3600" b="1" dirty="0">
              <a:solidFill>
                <a:schemeClr val="bg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075" y="1287629"/>
            <a:ext cx="8746201" cy="488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1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999" y="971466"/>
            <a:ext cx="8772001" cy="491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3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99" y="1061533"/>
            <a:ext cx="8462401" cy="473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1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Rectangle 1"/>
          <p:cNvSpPr/>
          <p:nvPr/>
        </p:nvSpPr>
        <p:spPr>
          <a:xfrm>
            <a:off x="4949213" y="456310"/>
            <a:ext cx="22753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alibri" panose="020F0502020204030204" pitchFamily="34" charset="0"/>
              </a:rPr>
              <a:t>Signup-page</a:t>
            </a:r>
            <a:endParaRPr lang="en-US" sz="3200" b="1" dirty="0">
              <a:solidFill>
                <a:schemeClr val="bg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417" y="1410052"/>
            <a:ext cx="8797801" cy="493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8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Rectangle 1"/>
          <p:cNvSpPr/>
          <p:nvPr/>
        </p:nvSpPr>
        <p:spPr>
          <a:xfrm>
            <a:off x="4942416" y="393557"/>
            <a:ext cx="2036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alibri" panose="020F0502020204030204" pitchFamily="34" charset="0"/>
              </a:rPr>
              <a:t>Login-page</a:t>
            </a:r>
            <a:endParaRPr lang="en-US" sz="3200" b="1" dirty="0">
              <a:solidFill>
                <a:schemeClr val="bg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775" y="1384129"/>
            <a:ext cx="8539801" cy="479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9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Rectangle 1"/>
          <p:cNvSpPr/>
          <p:nvPr/>
        </p:nvSpPr>
        <p:spPr>
          <a:xfrm>
            <a:off x="4522467" y="447346"/>
            <a:ext cx="32980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Donor-Home Page</a:t>
            </a:r>
            <a:endParaRPr lang="en-US" sz="3200" b="1" dirty="0">
              <a:solidFill>
                <a:schemeClr val="bg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908" y="1331975"/>
            <a:ext cx="8385001" cy="469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7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969" y="980165"/>
            <a:ext cx="8488201" cy="475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8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Rectangle 2"/>
          <p:cNvSpPr/>
          <p:nvPr/>
        </p:nvSpPr>
        <p:spPr>
          <a:xfrm>
            <a:off x="4415811" y="321840"/>
            <a:ext cx="35920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</a:rPr>
              <a:t>Receiver </a:t>
            </a:r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</a:rPr>
              <a:t>home-page</a:t>
            </a:r>
            <a:endParaRPr lang="en-US" sz="3200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388" y="1329180"/>
            <a:ext cx="8514001" cy="47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3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29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499" y="932866"/>
            <a:ext cx="8901001" cy="499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=""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68" name="Text Placeholder 67">
            <a:extLst>
              <a:ext uri="{FF2B5EF4-FFF2-40B4-BE49-F238E27FC236}">
                <a16:creationId xmlns="" xmlns:a16="http://schemas.microsoft.com/office/drawing/2014/main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316" y="1625821"/>
            <a:ext cx="5388271" cy="56908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WE DON’T HAVE A PROPER SYSTEM TO REGULATE THE WASTAGE OF FOOD </a:t>
            </a:r>
          </a:p>
          <a:p>
            <a:endParaRPr lang="en-US" dirty="0"/>
          </a:p>
        </p:txBody>
      </p:sp>
      <p:sp>
        <p:nvSpPr>
          <p:cNvPr id="51" name="Text Placeholder 9">
            <a:extLst>
              <a:ext uri="{FF2B5EF4-FFF2-40B4-BE49-F238E27FC236}">
                <a16:creationId xmlns="" xmlns:a16="http://schemas.microsoft.com/office/drawing/2014/main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21826" y="3149773"/>
            <a:ext cx="1753534" cy="347654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Malnutrition</a:t>
            </a:r>
            <a:endParaRPr lang="en-US" dirty="0"/>
          </a:p>
        </p:txBody>
      </p:sp>
      <p:sp>
        <p:nvSpPr>
          <p:cNvPr id="52" name="Text Placeholder 15">
            <a:extLst>
              <a:ext uri="{FF2B5EF4-FFF2-40B4-BE49-F238E27FC236}">
                <a16:creationId xmlns="" xmlns:a16="http://schemas.microsoft.com/office/drawing/2014/main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274165" y="3149773"/>
            <a:ext cx="1445613" cy="491266"/>
          </a:xfrm>
        </p:spPr>
        <p:txBody>
          <a:bodyPr>
            <a:noAutofit/>
          </a:bodyPr>
          <a:lstStyle/>
          <a:p>
            <a:pPr lvl="0" algn="ctr"/>
            <a:r>
              <a:rPr lang="en-US" sz="1800" dirty="0"/>
              <a:t>Unavailability of food for needy</a:t>
            </a:r>
          </a:p>
          <a:p>
            <a:pPr algn="ctr"/>
            <a:endParaRPr lang="en-US" sz="1800" dirty="0"/>
          </a:p>
        </p:txBody>
      </p:sp>
      <p:sp>
        <p:nvSpPr>
          <p:cNvPr id="53" name="Text Placeholder 13">
            <a:extLst>
              <a:ext uri="{FF2B5EF4-FFF2-40B4-BE49-F238E27FC236}">
                <a16:creationId xmlns="" xmlns:a16="http://schemas.microsoft.com/office/drawing/2014/main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01826" y="4562082"/>
            <a:ext cx="3010712" cy="1048519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2nd largest producer of food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WFP says hunger kills more than AIDS, malaria, tuberculosis combined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4" name="Text Placeholder 12">
            <a:extLst>
              <a:ext uri="{FF2B5EF4-FFF2-40B4-BE49-F238E27FC236}">
                <a16:creationId xmlns="" xmlns:a16="http://schemas.microsoft.com/office/drawing/2014/main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263510" y="4571254"/>
            <a:ext cx="1753534" cy="640080"/>
          </a:xfrm>
        </p:spPr>
        <p:txBody>
          <a:bodyPr>
            <a:normAutofit/>
          </a:bodyPr>
          <a:lstStyle/>
          <a:p>
            <a:pPr algn="ctr"/>
            <a:r>
              <a:rPr lang="en-US" sz="2200" smtClean="0"/>
              <a:t>Food     </a:t>
            </a:r>
            <a:r>
              <a:rPr lang="en-US" sz="2200" dirty="0"/>
              <a:t>wastage</a:t>
            </a:r>
          </a:p>
        </p:txBody>
      </p:sp>
      <p:sp>
        <p:nvSpPr>
          <p:cNvPr id="55" name="Text Placeholder 18">
            <a:extLst>
              <a:ext uri="{FF2B5EF4-FFF2-40B4-BE49-F238E27FC236}">
                <a16:creationId xmlns="" xmlns:a16="http://schemas.microsoft.com/office/drawing/2014/main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223311" y="4571254"/>
            <a:ext cx="1581904" cy="640080"/>
          </a:xfrm>
        </p:spPr>
        <p:txBody>
          <a:bodyPr>
            <a:noAutofit/>
          </a:bodyPr>
          <a:lstStyle/>
          <a:p>
            <a:pPr algn="ctr" fontAlgn="base"/>
            <a:r>
              <a:rPr lang="en-US" sz="2200" dirty="0"/>
              <a:t>Ineffective systems</a:t>
            </a:r>
          </a:p>
        </p:txBody>
      </p:sp>
      <p:sp>
        <p:nvSpPr>
          <p:cNvPr id="56" name="Slide Number Placeholder 3">
            <a:extLst>
              <a:ext uri="{FF2B5EF4-FFF2-40B4-BE49-F238E27FC236}">
                <a16:creationId xmlns="" xmlns:a16="http://schemas.microsoft.com/office/drawing/2014/main" id="{D3581DBA-A3EE-4E75-90A6-DC25DF9DABFC}"/>
              </a:ext>
            </a:extLst>
          </p:cNvPr>
          <p:cNvSpPr txBox="1">
            <a:spLocks/>
          </p:cNvSpPr>
          <p:nvPr/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581BC7-E183-40DB-AC97-C19EA4EB889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7" name="Text Placeholder 13">
            <a:extLst>
              <a:ext uri="{FF2B5EF4-FFF2-40B4-BE49-F238E27FC236}">
                <a16:creationId xmlns="" xmlns:a16="http://schemas.microsoft.com/office/drawing/2014/main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01826" y="2970143"/>
            <a:ext cx="3010713" cy="127399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dirty="0" smtClean="0"/>
              <a:t>They are depending on donations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dirty="0" smtClean="0"/>
              <a:t>They are not self sustaining i.e. </a:t>
            </a:r>
            <a:r>
              <a:rPr lang="en-US" sz="1500" dirty="0"/>
              <a:t>always </a:t>
            </a:r>
            <a:r>
              <a:rPr lang="en-US" sz="1500" dirty="0" smtClean="0"/>
              <a:t>dependent</a:t>
            </a:r>
            <a:endParaRPr lang="en-US" sz="1500" dirty="0"/>
          </a:p>
        </p:txBody>
      </p:sp>
      <p:sp>
        <p:nvSpPr>
          <p:cNvPr id="58" name="Text Placeholder 13">
            <a:extLst>
              <a:ext uri="{FF2B5EF4-FFF2-40B4-BE49-F238E27FC236}">
                <a16:creationId xmlns="" xmlns:a16="http://schemas.microsoft.com/office/drawing/2014/main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2920469" y="2970143"/>
            <a:ext cx="3010713" cy="1273996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194.4 million people i.e. 14.5% of our population is </a:t>
            </a:r>
            <a:r>
              <a:rPr lang="en-US" sz="1600" dirty="0" smtClean="0"/>
              <a:t>undernourished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India in terms of hunger rankings has slipped from </a:t>
            </a:r>
            <a:r>
              <a:rPr lang="en-US" sz="1600" dirty="0" smtClean="0"/>
              <a:t>95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</a:t>
            </a:r>
            <a:r>
              <a:rPr lang="en-US" sz="1600" dirty="0"/>
              <a:t>rank in 2010 to </a:t>
            </a:r>
            <a:r>
              <a:rPr lang="en-US" sz="1600" dirty="0" smtClean="0"/>
              <a:t>102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 </a:t>
            </a:r>
            <a:r>
              <a:rPr lang="en-US" sz="1600" dirty="0"/>
              <a:t>in </a:t>
            </a:r>
            <a:r>
              <a:rPr lang="en-US" sz="1600" dirty="0" smtClean="0"/>
              <a:t>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59" name="Text Placeholder 13">
            <a:extLst>
              <a:ext uri="{FF2B5EF4-FFF2-40B4-BE49-F238E27FC236}">
                <a16:creationId xmlns="" xmlns:a16="http://schemas.microsoft.com/office/drawing/2014/main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2924872" y="4565163"/>
            <a:ext cx="3010713" cy="1683237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dirty="0" smtClean="0"/>
              <a:t>India </a:t>
            </a:r>
            <a:r>
              <a:rPr lang="en-US" sz="1500" dirty="0"/>
              <a:t>Wastes Food Worth About $14 Billion A </a:t>
            </a:r>
            <a:r>
              <a:rPr lang="en-US" sz="1500" dirty="0" smtClean="0"/>
              <a:t>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Indians waste as much food as the whole of United Kingdom consumes”. In a nation like India where millions still sleep hungry on streets, it’s not a good statistic.</a:t>
            </a:r>
            <a:endParaRPr lang="en-US" sz="1500" dirty="0"/>
          </a:p>
        </p:txBody>
      </p:sp>
      <p:pic>
        <p:nvPicPr>
          <p:cNvPr id="61" name="Picture Placeholder 11" descr="Cubes icon">
            <a:extLst>
              <a:ext uri="{FF2B5EF4-FFF2-40B4-BE49-F238E27FC236}">
                <a16:creationId xmlns="" xmlns:a16="http://schemas.microsoft.com/office/drawing/2014/main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l="1446" r="1446"/>
          <a:stretch>
            <a:fillRect/>
          </a:stretch>
        </p:blipFill>
        <p:spPr>
          <a:xfrm>
            <a:off x="7890762" y="3027260"/>
            <a:ext cx="640080" cy="658368"/>
          </a:xfr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5598" y="3021568"/>
            <a:ext cx="640135" cy="658425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0874" y="4552909"/>
            <a:ext cx="640135" cy="65842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90707" y="4562082"/>
            <a:ext cx="640135" cy="6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1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Rectangle 1"/>
          <p:cNvSpPr/>
          <p:nvPr/>
        </p:nvSpPr>
        <p:spPr>
          <a:xfrm>
            <a:off x="4443378" y="402522"/>
            <a:ext cx="31325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alibri" panose="020F0502020204030204" pitchFamily="34" charset="0"/>
              </a:rPr>
              <a:t>My orders – page</a:t>
            </a:r>
            <a:endParaRPr lang="en-US" sz="3200" b="1" dirty="0">
              <a:solidFill>
                <a:schemeClr val="bg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271" y="1177575"/>
            <a:ext cx="8668801" cy="485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34423" y="2599765"/>
            <a:ext cx="7144683" cy="12192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FUTURE WORKS</a:t>
            </a:r>
            <a:endParaRPr lang="en-US" sz="6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78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04CE41FD-E209-4A5A-A2E8-544E35CFA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n future we have plans to convert this into a business model by the following ways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Initially this project targets to link every orphanage and big organizations through a social-media like interface i.e. through our website and this is done by associating them with . The target of this stage is to link every possible orphanages and organizations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/>
          <a:lstStyle/>
          <a:p>
            <a:r>
              <a:rPr lang="en-US" dirty="0" smtClean="0"/>
              <a:t>MAN-POWER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4871314" y="4271295"/>
            <a:ext cx="2944368" cy="1788845"/>
          </a:xfrm>
        </p:spPr>
        <p:txBody>
          <a:bodyPr>
            <a:noAutofit/>
          </a:bodyPr>
          <a:lstStyle/>
          <a:p>
            <a:r>
              <a:rPr lang="en-US" dirty="0" smtClean="0"/>
              <a:t>Now we have almost every orphanages linked with us, now by converting this orphanages into sub-control systems and increasing the man-power i.e. by joining the starving people to this system and serving them food through orphanages as a common meeting point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r>
              <a:rPr lang="en-US" dirty="0" smtClean="0"/>
              <a:t>MONEY-SOURCE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1A32FF73-A652-43C6-96BD-425851F591BC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8515702" y="4271295"/>
            <a:ext cx="2944368" cy="2049625"/>
          </a:xfrm>
        </p:spPr>
        <p:txBody>
          <a:bodyPr>
            <a:noAutofit/>
          </a:bodyPr>
          <a:lstStyle/>
          <a:p>
            <a:r>
              <a:rPr lang="en-US" dirty="0" smtClean="0"/>
              <a:t>Once we get food and man-power we can make them work for us and the work will be collecting the waste vegetables ,fruits etc. thrown is vegetable market and converting them into bio-fuels, methane, fertilizers etc. and selling them to get money and make this system a self-sustaining system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CAA634A5-7FE6-42E8-939A-FEBD8260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WASTAGE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F7F2EF20-4914-4F8B-9D4E-F7DF9977D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MAJOR DOMAIN WE ARE CONCENTRATING IS ZERO WASTAGE OF FOOD ITEMS AND AN EFFICIENT USAGE OF IT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8E71FA33-E828-4801-B104-D9EE37E432DE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1000904" y="2905291"/>
            <a:ext cx="3253843" cy="360000"/>
          </a:xfrm>
        </p:spPr>
        <p:txBody>
          <a:bodyPr>
            <a:normAutofit/>
          </a:bodyPr>
          <a:lstStyle/>
          <a:p>
            <a:r>
              <a:rPr lang="en-US" sz="1900" dirty="0" smtClean="0"/>
              <a:t>EDIBLE FOOD WASTE</a:t>
            </a:r>
            <a:endParaRPr lang="en-US" sz="1900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99DFBDB4-30C1-4168-A5E2-42A184496F62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>
            <a:normAutofit/>
          </a:bodyPr>
          <a:lstStyle/>
          <a:p>
            <a:r>
              <a:rPr lang="en-US" dirty="0"/>
              <a:t>Did you know that about 40 % of the food produced in India is wasted?</a:t>
            </a:r>
            <a:endParaRPr lang="en-US" dirty="0" smtClean="0"/>
          </a:p>
          <a:p>
            <a:r>
              <a:rPr lang="en-US" dirty="0"/>
              <a:t>Despite adequate food production, the UN has reported that about </a:t>
            </a:r>
            <a:r>
              <a:rPr lang="en-US" b="1" dirty="0"/>
              <a:t>190 million Indians remain undernourished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value </a:t>
            </a:r>
            <a:r>
              <a:rPr lang="en-US" dirty="0"/>
              <a:t>of food wastage in India is around </a:t>
            </a:r>
            <a:r>
              <a:rPr lang="en-US" b="1" dirty="0"/>
              <a:t>₹92,000 </a:t>
            </a:r>
            <a:r>
              <a:rPr lang="en-US" b="1" dirty="0" err="1"/>
              <a:t>crores</a:t>
            </a:r>
            <a:r>
              <a:rPr lang="en-US" b="1" dirty="0"/>
              <a:t> per </a:t>
            </a:r>
            <a:r>
              <a:rPr lang="en-US" b="1" dirty="0" smtClean="0"/>
              <a:t>annum.</a:t>
            </a:r>
            <a:endParaRPr lang="en-US" dirty="0"/>
          </a:p>
          <a:p>
            <a:r>
              <a:rPr lang="en-US" dirty="0"/>
              <a:t>Approximately </a:t>
            </a:r>
            <a:r>
              <a:rPr lang="en-US" b="1" dirty="0"/>
              <a:t>84.7% of the total food waste recorded was thrown </a:t>
            </a:r>
            <a:r>
              <a:rPr lang="en-US" dirty="0"/>
              <a:t>in the bin, while the rest was either fed to the poor or some animals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FCE7D97E-00B7-4F79-BFF8-2D7EDFAE5F02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05014" y="2905291"/>
            <a:ext cx="3403762" cy="360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BIO-DEGRADABLE WASTES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80D2D95B-77BF-49F5-AFBD-07FDD7C43B82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India is one of the largest agriculture based country, which cultivates large amount of fruits and vegetables. Out of this, 30 % of the fruits and vegetables grown in India get wasted annually </a:t>
            </a:r>
            <a:endParaRPr lang="en-US" dirty="0" smtClean="0"/>
          </a:p>
          <a:p>
            <a:pPr fontAlgn="base"/>
            <a:r>
              <a:rPr lang="en-US" dirty="0"/>
              <a:t>India, the world’s second largest producer of fruits and vegetables, is throwing away fresh produce worth Rs 13,300 </a:t>
            </a:r>
            <a:r>
              <a:rPr lang="en-US" dirty="0" err="1"/>
              <a:t>crore</a:t>
            </a:r>
            <a:r>
              <a:rPr lang="en-US" dirty="0"/>
              <a:t> every </a:t>
            </a:r>
            <a:r>
              <a:rPr lang="en-US" dirty="0" smtClean="0"/>
              <a:t>year</a:t>
            </a:r>
          </a:p>
          <a:p>
            <a:pPr fontAlgn="base"/>
            <a:r>
              <a:rPr lang="en-US" dirty="0"/>
              <a:t>Food loss and waste generates about 8 per cent of global greenhouse gas emissions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We all know that many food items like fruits and vegetables are just thrown away and polluting </a:t>
            </a:r>
            <a:r>
              <a:rPr lang="en-US" smtClean="0"/>
              <a:t>the environment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70F84A1-DCA9-4894-82EA-A83237AC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75E9DB8-C5FF-491C-87D4-2A6ED291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C52B98C-5C1E-46B1-B54D-F830C622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26509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AC56A32D-C8BF-4477-BA62-2022E57EF22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pPr algn="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85197C78-259E-4657-A444-966F58562A59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/>
          <a:lstStyle/>
          <a:p>
            <a:r>
              <a:rPr lang="en-US" dirty="0" smtClean="0"/>
              <a:t>Unemployment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D773AD42-4E4E-45A2-AF46-3450008935A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this system we could create new jobs for jobless in many sectors of this project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="" xmlns:a16="http://schemas.microsoft.com/office/drawing/2014/main" id="{F07C18CC-1A8F-4E9F-9484-DF4AB33E559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pPr algn="r"/>
            <a:r>
              <a:rPr lang="en-US" dirty="0"/>
              <a:t>2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A26FF1D7-38F0-4FAF-8052-B8AEE66978E8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r>
              <a:rPr lang="en-US" dirty="0" smtClean="0"/>
              <a:t>Clean India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DA461661-5A36-4E79-80B5-116D2AAFA27C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5930241" y="2532448"/>
            <a:ext cx="2810591" cy="901034"/>
          </a:xfrm>
        </p:spPr>
        <p:txBody>
          <a:bodyPr>
            <a:normAutofit/>
          </a:bodyPr>
          <a:lstStyle/>
          <a:p>
            <a:r>
              <a:rPr lang="en-US" dirty="0" smtClean="0"/>
              <a:t>Actually we can clean many parts of India through this system and a better waste management can be done</a:t>
            </a:r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="" xmlns:a16="http://schemas.microsoft.com/office/drawing/2014/main" id="{743B3E0E-6E1F-4AD2-A122-C5828866A3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pPr algn="r"/>
            <a:r>
              <a:rPr lang="en-US" dirty="0"/>
              <a:t>3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4957D0D1-5961-4504-9B04-2E7192A7384F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/>
          <a:lstStyle/>
          <a:p>
            <a:r>
              <a:rPr lang="en-US" dirty="0" smtClean="0"/>
              <a:t>Home </a:t>
            </a:r>
            <a:r>
              <a:rPr lang="en-US" dirty="0"/>
              <a:t>F</a:t>
            </a:r>
            <a:r>
              <a:rPr lang="en-US" dirty="0" smtClean="0"/>
              <a:t>or Homeless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0C4CB2D7-C18E-4293-9F27-83794A03541C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Through this system we could construct permanent homes for homeless </a:t>
            </a:r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="" xmlns:a16="http://schemas.microsoft.com/office/drawing/2014/main" id="{C4D92659-35B8-4DF0-B3F1-B256D0D6A34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algn="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6B2559C2-1BA3-4140-AE36-D940D09218E5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/>
          <a:lstStyle/>
          <a:p>
            <a:r>
              <a:rPr lang="en-US" dirty="0" smtClean="0"/>
              <a:t>Bio-Fertilizers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F8F4F51F-1AB9-4B4F-91F2-124F7319BC89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organic wastes can efficiently be converted into Bio-fertilizers , Bio-fuels ,methane etc.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CBA8DB52-EFD1-490F-9D30-DA1BE1256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6465" y="707529"/>
            <a:ext cx="3034193" cy="569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ADDITIONAL  ADVANTAGES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9404D123-3B64-40AC-8E19-13ACA846E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DISCUSS SOME OF THE ADDITIONAL ADVANTAGES OF THIS PROJECT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FA37053-6323-4E13-BED7-2CAB467A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D6457C-A61F-46C0-8266-0BBA6BBC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370" y="1512271"/>
            <a:ext cx="3437030" cy="1286838"/>
          </a:xfrm>
        </p:spPr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D16957-8228-4166-804F-C65671955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615" y="2995989"/>
            <a:ext cx="2231424" cy="2615992"/>
          </a:xfrm>
        </p:spPr>
        <p:txBody>
          <a:bodyPr>
            <a:noAutofit/>
          </a:bodyPr>
          <a:lstStyle/>
          <a:p>
            <a:r>
              <a:rPr lang="en-US" sz="1550" dirty="0" smtClean="0"/>
              <a:t>Digitizing the existing methods of food for orphans and needy to make an easier and efficient than ever before &amp; thus by solving a problem we are planning to start a business and develop India &amp; earn profit out of it.by doing so we can achieve the following things</a:t>
            </a:r>
            <a:endParaRPr lang="en-US" sz="1550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0035A84C-449C-4CF8-B16B-6646515E75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D62CB705-FC11-48C5-A459-495475D0B55E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Food For All</a:t>
            </a:r>
            <a:endParaRPr lang="en-US" sz="24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A1B0D2C5-9B7A-45C5-81F4-9E0E8F13E8FB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No wastage of food</a:t>
            </a:r>
            <a:endParaRPr lang="en-US" sz="14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775CF4E1-948D-4002-A94F-4BA8543DF1C4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3151266" y="4543169"/>
            <a:ext cx="2589369" cy="190245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wastage of food can be avoided at a greater extent</a:t>
            </a:r>
            <a:endParaRPr lang="en-US" dirty="0"/>
          </a:p>
          <a:p>
            <a:r>
              <a:rPr lang="en-US" dirty="0" smtClean="0"/>
              <a:t>The count of humans starving for food can be reduced drastically</a:t>
            </a:r>
            <a:endParaRPr lang="en-US" dirty="0"/>
          </a:p>
          <a:p>
            <a:r>
              <a:rPr lang="en-US" dirty="0" smtClean="0"/>
              <a:t>Dropping hunger index and deaths due to lack of food</a:t>
            </a:r>
          </a:p>
          <a:p>
            <a:r>
              <a:rPr lang="en-US" dirty="0" smtClean="0"/>
              <a:t>A better logistics</a:t>
            </a:r>
          </a:p>
          <a:p>
            <a:r>
              <a:rPr lang="en-US" dirty="0" smtClean="0"/>
              <a:t>A better functioning of the system by gathering people together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6B1A0A9B-D4E2-459E-998F-4F014D0CE1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C4390C17-C4AE-4DB3-8625-333E382D8160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Cleaner India</a:t>
            </a:r>
            <a:endParaRPr lang="en-US" sz="240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727CE960-8379-40F4-AAA5-1C5D97A21A8B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Swatch - Bharath</a:t>
            </a:r>
            <a:endParaRPr lang="en-US" sz="14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CD77B647-E767-4BF7-9BBB-4670F75C62E5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6048861" y="3849558"/>
            <a:ext cx="2589369" cy="2470560"/>
          </a:xfrm>
        </p:spPr>
        <p:txBody>
          <a:bodyPr>
            <a:normAutofit fontScale="77500" lnSpcReduction="20000"/>
          </a:bodyPr>
          <a:lstStyle/>
          <a:p>
            <a:r>
              <a:rPr lang="en-US" sz="1700" dirty="0" smtClean="0"/>
              <a:t>In a country </a:t>
            </a:r>
            <a:r>
              <a:rPr lang="en-US" sz="1700" dirty="0"/>
              <a:t>l</a:t>
            </a:r>
            <a:r>
              <a:rPr lang="en-US" sz="1700" dirty="0" smtClean="0"/>
              <a:t>ike India there are many markets</a:t>
            </a:r>
            <a:endParaRPr lang="en-US" sz="1700" dirty="0"/>
          </a:p>
          <a:p>
            <a:r>
              <a:rPr lang="en-US" sz="1700" dirty="0" smtClean="0"/>
              <a:t>In each and every market around the country tons of edible waste items are just thrown on the street </a:t>
            </a:r>
            <a:endParaRPr lang="en-US" sz="1700" dirty="0"/>
          </a:p>
          <a:p>
            <a:r>
              <a:rPr lang="en-US" sz="1700" dirty="0" smtClean="0"/>
              <a:t>These waste items thrown are just decomposed giving a foul smell and creating an unhygienic environment and polluting the surrounding</a:t>
            </a:r>
          </a:p>
          <a:p>
            <a:r>
              <a:rPr lang="en-US" sz="1700" dirty="0" smtClean="0"/>
              <a:t>In our system our workers will collect this kinds of waste and clean the locality an initiative to swatch-Bharath</a:t>
            </a:r>
            <a:endParaRPr lang="en-US" sz="1700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67777536-862A-4117-99A6-08D618025F3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12F7FE6A-EF99-4A0F-B41B-9EED6BCFB58F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Self-Sustaining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8437F6BD-1892-43B0-BD66-91036E5CAAF7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Self-Sustaining System</a:t>
            </a:r>
            <a:endParaRPr lang="en-US" sz="140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ED753487-20C4-4668-BE91-11BEE80F5B0C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975159" y="3147170"/>
            <a:ext cx="2589369" cy="24928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</a:t>
            </a:r>
            <a:r>
              <a:rPr lang="en-US" dirty="0" smtClean="0"/>
              <a:t>y selling this organic waste items we could earn money </a:t>
            </a:r>
          </a:p>
          <a:p>
            <a:r>
              <a:rPr lang="en-US" dirty="0" smtClean="0"/>
              <a:t>We could create organic fertilizers on our own and make profit out of it  </a:t>
            </a:r>
            <a:endParaRPr lang="en-US" dirty="0"/>
          </a:p>
          <a:p>
            <a:r>
              <a:rPr lang="en-US" dirty="0" smtClean="0"/>
              <a:t>Once we get enough man-power and money through above methods we could construct permanent shelters for home-less </a:t>
            </a:r>
          </a:p>
          <a:p>
            <a:r>
              <a:rPr lang="en-US" dirty="0" smtClean="0"/>
              <a:t>No need to depend on donators completely . </a:t>
            </a:r>
          </a:p>
          <a:p>
            <a:r>
              <a:rPr lang="en-US" dirty="0" smtClean="0"/>
              <a:t>Creating new jobs so </a:t>
            </a:r>
            <a:r>
              <a:rPr lang="en-US" b="1" dirty="0" smtClean="0"/>
              <a:t>avoiding unemployment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277F7BB-ABDC-47FC-A794-3AB13968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6623C6-B28B-425F-80E3-E918DFC5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13902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1341" y="2796988"/>
            <a:ext cx="7144683" cy="1219200"/>
          </a:xfrm>
        </p:spPr>
        <p:txBody>
          <a:bodyPr>
            <a:normAutofit fontScale="90000"/>
          </a:bodyPr>
          <a:lstStyle/>
          <a:p>
            <a:r>
              <a:rPr lang="en-US" sz="6600" dirty="0" smtClean="0"/>
              <a:t>Conference and publications</a:t>
            </a:r>
            <a:endParaRPr lang="en-US" sz="6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36</a:t>
            </a:fld>
            <a:endParaRPr lang="en-US" noProof="0" dirty="0"/>
          </a:p>
        </p:txBody>
      </p:sp>
      <p:sp>
        <p:nvSpPr>
          <p:cNvPr id="2" name="TextBox 1"/>
          <p:cNvSpPr txBox="1"/>
          <p:nvPr/>
        </p:nvSpPr>
        <p:spPr>
          <a:xfrm>
            <a:off x="2568482" y="44196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are currently working on the part of publishing this as a paper in a journal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9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15036"/>
            <a:ext cx="9144000" cy="12727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14165" y="244607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https://foodsharesc.org/</a:t>
            </a:r>
          </a:p>
          <a:p>
            <a:r>
              <a:rPr lang="en-US" dirty="0">
                <a:latin typeface="Calibri" panose="020F0502020204030204" pitchFamily="34" charset="0"/>
              </a:rPr>
              <a:t>http://site.foodshare.org/site/PageServer?pagename=index</a:t>
            </a:r>
          </a:p>
          <a:p>
            <a:r>
              <a:rPr lang="en-US" dirty="0">
                <a:latin typeface="Calibri" panose="020F0502020204030204" pitchFamily="34" charset="0"/>
              </a:rPr>
              <a:t>www.riseagainsthungerindia.org</a:t>
            </a:r>
          </a:p>
          <a:p>
            <a:r>
              <a:rPr lang="en-US" dirty="0">
                <a:latin typeface="Calibri" panose="020F0502020204030204" pitchFamily="34" charset="0"/>
              </a:rPr>
              <a:t>https://foodtank.com</a:t>
            </a:r>
          </a:p>
          <a:p>
            <a:r>
              <a:rPr lang="en-US" dirty="0">
                <a:latin typeface="Calibri" panose="020F0502020204030204" pitchFamily="34" charset="0"/>
              </a:rPr>
              <a:t>https://www.actionagainsthunger.org</a:t>
            </a:r>
          </a:p>
          <a:p>
            <a:r>
              <a:rPr lang="en-US" dirty="0">
                <a:latin typeface="Calibri" panose="020F0502020204030204" pitchFamily="34" charset="0"/>
              </a:rPr>
              <a:t>https://www.akshayapatra.org</a:t>
            </a:r>
          </a:p>
          <a:p>
            <a:r>
              <a:rPr lang="en-US" dirty="0">
                <a:latin typeface="Calibri" panose="020F0502020204030204" pitchFamily="34" charset="0"/>
              </a:rPr>
              <a:t>https://thp.org</a:t>
            </a:r>
          </a:p>
          <a:p>
            <a:r>
              <a:rPr lang="en-US" dirty="0">
                <a:latin typeface="Calibri" panose="020F0502020204030204" pitchFamily="34" charset="0"/>
              </a:rPr>
              <a:t>https://whyhunger.org</a:t>
            </a:r>
          </a:p>
          <a:p>
            <a:r>
              <a:rPr lang="en-US" dirty="0">
                <a:latin typeface="Calibri" panose="020F0502020204030204" pitchFamily="34" charset="0"/>
              </a:rPr>
              <a:t>https://www.foodforthepoor.org</a:t>
            </a:r>
          </a:p>
          <a:p>
            <a:r>
              <a:rPr lang="en-US" dirty="0">
                <a:latin typeface="Calibri" panose="020F0502020204030204" pitchFamily="34" charset="0"/>
              </a:rPr>
              <a:t>https://www.feedingindia.org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1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38</a:t>
            </a:fld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1515035" y="1496322"/>
            <a:ext cx="985221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https://www.globalhungerindex.org/india.html#:~:text=In%20the%202019%20Global%20Hunger,See%2</a:t>
            </a:r>
          </a:p>
          <a:p>
            <a:r>
              <a:rPr lang="en-US" dirty="0">
                <a:latin typeface="Calibri" panose="020F0502020204030204" pitchFamily="34" charset="0"/>
              </a:rPr>
              <a:t>0overview%20of%20GHI%20calculation%5D.</a:t>
            </a:r>
          </a:p>
          <a:p>
            <a:r>
              <a:rPr lang="en-US" dirty="0">
                <a:latin typeface="Calibri" panose="020F0502020204030204" pitchFamily="34" charset="0"/>
              </a:rPr>
              <a:t>https://www.thehindu.com/news/national/global-hunger-index-2019-india-ranked-lower-than-nepalpakistan-</a:t>
            </a:r>
          </a:p>
          <a:p>
            <a:r>
              <a:rPr lang="en-US" dirty="0" err="1">
                <a:latin typeface="Calibri" panose="020F0502020204030204" pitchFamily="34" charset="0"/>
              </a:rPr>
              <a:t>bangladesh</a:t>
            </a:r>
            <a:r>
              <a:rPr lang="en-US" dirty="0">
                <a:latin typeface="Calibri" panose="020F0502020204030204" pitchFamily="34" charset="0"/>
              </a:rPr>
              <a:t>/article29714429.ece</a:t>
            </a:r>
          </a:p>
          <a:p>
            <a:r>
              <a:rPr lang="en-US" dirty="0">
                <a:latin typeface="Calibri" panose="020F0502020204030204" pitchFamily="34" charset="0"/>
              </a:rPr>
              <a:t>https://www.intechopen.com/books/perspective-of-recent-advances-in-acute-diarrhea/childhoodmalnutrition-</a:t>
            </a:r>
          </a:p>
          <a:p>
            <a:r>
              <a:rPr lang="en-US" dirty="0">
                <a:latin typeface="Calibri" panose="020F0502020204030204" pitchFamily="34" charset="0"/>
              </a:rPr>
              <a:t>in-</a:t>
            </a:r>
            <a:r>
              <a:rPr lang="en-US" dirty="0" err="1">
                <a:latin typeface="Calibri" panose="020F0502020204030204" pitchFamily="34" charset="0"/>
              </a:rPr>
              <a:t>india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https://globalnutritionreport.org/resources/nutrition-profiles/asia/southern-asia/india/</a:t>
            </a:r>
          </a:p>
          <a:p>
            <a:r>
              <a:rPr lang="en-US" dirty="0">
                <a:latin typeface="Calibri" panose="020F0502020204030204" pitchFamily="34" charset="0"/>
              </a:rPr>
              <a:t>https://timesofindia.indiatimes.com/india/india-falls-to-102-in-hunger-index-8-ranks-belowpakistan/</a:t>
            </a:r>
          </a:p>
          <a:p>
            <a:r>
              <a:rPr lang="en-US" dirty="0" err="1">
                <a:latin typeface="Calibri" panose="020F0502020204030204" pitchFamily="34" charset="0"/>
              </a:rPr>
              <a:t>articleshow</a:t>
            </a:r>
            <a:r>
              <a:rPr lang="en-US" dirty="0">
                <a:latin typeface="Calibri" panose="020F0502020204030204" pitchFamily="34" charset="0"/>
              </a:rPr>
              <a:t>/71606116.cms</a:t>
            </a:r>
          </a:p>
          <a:p>
            <a:r>
              <a:rPr lang="en-US" dirty="0">
                <a:latin typeface="Calibri" panose="020F0502020204030204" pitchFamily="34" charset="0"/>
              </a:rPr>
              <a:t>https://www.ibef.org/industry/agricultureindia.</a:t>
            </a:r>
          </a:p>
          <a:p>
            <a:r>
              <a:rPr lang="en-US" dirty="0" err="1">
                <a:latin typeface="Calibri" panose="020F0502020204030204" pitchFamily="34" charset="0"/>
              </a:rPr>
              <a:t>aspx</a:t>
            </a:r>
            <a:r>
              <a:rPr lang="en-US" dirty="0">
                <a:latin typeface="Calibri" panose="020F0502020204030204" pitchFamily="34" charset="0"/>
              </a:rPr>
              <a:t>#:~:text=During%202019%2D20*%20crop%20year,grain%20production%20of%20298%20MT.</a:t>
            </a:r>
          </a:p>
          <a:p>
            <a:r>
              <a:rPr lang="en-US" dirty="0">
                <a:latin typeface="Calibri" panose="020F0502020204030204" pitchFamily="34" charset="0"/>
              </a:rPr>
              <a:t>https://www.cleanindiajournal.com/food-wastage-crisis-in-india/</a:t>
            </a:r>
          </a:p>
          <a:p>
            <a:r>
              <a:rPr lang="en-US" dirty="0">
                <a:latin typeface="Calibri" panose="020F0502020204030204" pitchFamily="34" charset="0"/>
              </a:rPr>
              <a:t>https://www.forbesindia.com/blog/technology/how-to-turn-indias-food-waste-problem-intoopportunity/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Velammal Engineering College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53C87786-C7F5-4B45-904D-00CC865572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1850" y="3921423"/>
            <a:ext cx="4586288" cy="230941"/>
          </a:xfrm>
        </p:spPr>
        <p:txBody>
          <a:bodyPr/>
          <a:lstStyle/>
          <a:p>
            <a:r>
              <a:rPr lang="en-US" dirty="0" smtClean="0"/>
              <a:t>Organization Name: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D8E60535-F276-49C5-9346-D536D6899F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1850" y="4298115"/>
            <a:ext cx="4586288" cy="364479"/>
          </a:xfrm>
        </p:spPr>
        <p:txBody>
          <a:bodyPr/>
          <a:lstStyle/>
          <a:p>
            <a:r>
              <a:rPr lang="en-US" dirty="0" smtClean="0"/>
              <a:t>Food Share</a:t>
            </a:r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85395049-FB9C-455B-8DCA-4BD0D35F1D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1850" y="4804882"/>
            <a:ext cx="4586288" cy="230941"/>
          </a:xfrm>
        </p:spPr>
        <p:txBody>
          <a:bodyPr/>
          <a:lstStyle/>
          <a:p>
            <a:r>
              <a:rPr lang="en-US" dirty="0"/>
              <a:t>Website: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D55212BC-6862-4B56-B856-7A97BBD3D4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5335" y="5178111"/>
            <a:ext cx="4586288" cy="364479"/>
          </a:xfrm>
        </p:spPr>
        <p:txBody>
          <a:bodyPr/>
          <a:lstStyle/>
          <a:p>
            <a:r>
              <a:rPr lang="en-US" dirty="0"/>
              <a:t>https://foodshareorg.herokuapp.com/</a:t>
            </a:r>
          </a:p>
        </p:txBody>
      </p:sp>
      <p:pic>
        <p:nvPicPr>
          <p:cNvPr id="15" name="Picture Placeholder 14" descr="Abstract background">
            <a:extLst>
              <a:ext uri="{FF2B5EF4-FFF2-40B4-BE49-F238E27FC236}">
                <a16:creationId xmlns=""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INDIA’S GLOBAL HUNGER INDEX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www.globalhungerindex.org/pdf/en/2019/India.pdf</a:t>
            </a:r>
            <a:endParaRPr lang="en-US" dirty="0" smtClean="0"/>
          </a:p>
          <a:p>
            <a:pPr algn="just"/>
            <a:r>
              <a:rPr lang="en-US" dirty="0">
                <a:solidFill>
                  <a:schemeClr val="bg2"/>
                </a:solidFill>
              </a:rPr>
              <a:t>India in terms of hunger rankings has slipped from 95</a:t>
            </a:r>
            <a:r>
              <a:rPr lang="en-US" baseline="30000" dirty="0">
                <a:solidFill>
                  <a:schemeClr val="bg2"/>
                </a:solidFill>
              </a:rPr>
              <a:t>th</a:t>
            </a:r>
            <a:r>
              <a:rPr lang="en-US" dirty="0">
                <a:solidFill>
                  <a:schemeClr val="bg2"/>
                </a:solidFill>
              </a:rPr>
              <a:t> rank in 2010 to 102</a:t>
            </a:r>
            <a:r>
              <a:rPr lang="en-US" baseline="30000" dirty="0">
                <a:solidFill>
                  <a:schemeClr val="bg2"/>
                </a:solidFill>
              </a:rPr>
              <a:t>nd</a:t>
            </a:r>
            <a:r>
              <a:rPr lang="en-US" dirty="0">
                <a:solidFill>
                  <a:schemeClr val="bg2"/>
                </a:solidFill>
              </a:rPr>
              <a:t>  in 2019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33"/>
          </p:nvPr>
        </p:nvSpPr>
        <p:spPr>
          <a:xfrm>
            <a:off x="5491442" y="1135309"/>
            <a:ext cx="6086475" cy="2136808"/>
          </a:xfrm>
          <a:noFill/>
          <a:ln>
            <a:solidFill>
              <a:schemeClr val="bg1"/>
            </a:solidFill>
          </a:ln>
        </p:spPr>
        <p:txBody>
          <a:bodyPr/>
          <a:lstStyle/>
          <a:p>
            <a:pPr lvl="0">
              <a:spcBef>
                <a:spcPts val="1000"/>
              </a:spcBef>
              <a:buClrTx/>
            </a:pPr>
            <a:r>
              <a:rPr lang="en-US" sz="1900" b="1" dirty="0">
                <a:solidFill>
                  <a:srgbClr val="00BBBB"/>
                </a:solidFill>
                <a:cs typeface="Segoe UI Semibold" panose="020B0702040204020203" pitchFamily="34" charset="0"/>
              </a:rPr>
              <a:t>Food donation: An initiative to mitigate hunger in the world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www.researchgate.net/publication/284726800_Food_donation_An_initiative_to_mitigate_hunger_in_the_world</a:t>
            </a:r>
            <a:endParaRPr lang="en-US" dirty="0" smtClean="0"/>
          </a:p>
          <a:p>
            <a:pPr algn="just">
              <a:spcBef>
                <a:spcPts val="1000"/>
              </a:spcBef>
            </a:pPr>
            <a:r>
              <a:rPr lang="en-US" sz="1800" b="1" dirty="0">
                <a:solidFill>
                  <a:schemeClr val="bg2"/>
                </a:solidFill>
                <a:cs typeface="Segoe UI Semibold" panose="020B0702040204020203" pitchFamily="34" charset="0"/>
              </a:rPr>
              <a:t>Indians waste as much food as the whole of United Kingdom consumes”. In a nation like India where millions still sleep hungry on streets, it’s not a good statistic.</a:t>
            </a:r>
          </a:p>
          <a:p>
            <a:endParaRPr lang="en-US" sz="1800" b="1" dirty="0">
              <a:solidFill>
                <a:schemeClr val="bg2"/>
              </a:solidFill>
              <a:cs typeface="Segoe UI Semibold" panose="020B0702040204020203" pitchFamily="34" charset="0"/>
            </a:endParaRP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34"/>
          </p:nvPr>
        </p:nvSpPr>
        <p:spPr>
          <a:xfrm>
            <a:off x="5742453" y="4057257"/>
            <a:ext cx="5185523" cy="1822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cs typeface="Segoe UI Semibold" panose="020B0702040204020203" pitchFamily="34" charset="0"/>
              </a:rPr>
              <a:t>Hunger in India | India </a:t>
            </a:r>
            <a:r>
              <a:rPr lang="en-US" sz="1800" b="1" dirty="0" err="1">
                <a:solidFill>
                  <a:schemeClr val="tx1"/>
                </a:solidFill>
                <a:cs typeface="Segoe UI Semibold" panose="020B0702040204020203" pitchFamily="34" charset="0"/>
              </a:rPr>
              <a:t>FoodBanking</a:t>
            </a:r>
            <a:r>
              <a:rPr lang="en-US" sz="1800" b="1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cs typeface="Segoe UI Semibold" panose="020B0702040204020203" pitchFamily="34" charset="0"/>
              </a:rPr>
              <a:t>Network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cs typeface="Segoe UI Semibold" panose="020B0702040204020203" pitchFamily="34" charset="0"/>
                <a:hlinkClick r:id="rId4"/>
              </a:rPr>
              <a:t>https://</a:t>
            </a:r>
            <a:r>
              <a:rPr lang="en-US" sz="1800" b="1" dirty="0" smtClean="0">
                <a:solidFill>
                  <a:schemeClr val="tx1"/>
                </a:solidFill>
                <a:cs typeface="Segoe UI Semibold" panose="020B0702040204020203" pitchFamily="34" charset="0"/>
                <a:hlinkClick r:id="rId4"/>
              </a:rPr>
              <a:t>www.indiafoodbanking.org/hunger</a:t>
            </a:r>
            <a:endParaRPr lang="en-US" sz="1800" b="1" dirty="0" smtClean="0">
              <a:solidFill>
                <a:schemeClr val="tx1"/>
              </a:solidFill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bg2"/>
                </a:solidFill>
                <a:cs typeface="Segoe UI Semibold" panose="020B0702040204020203" pitchFamily="34" charset="0"/>
              </a:rPr>
              <a:t>Over</a:t>
            </a:r>
            <a:r>
              <a:rPr lang="en-US" sz="1800" b="1" dirty="0">
                <a:solidFill>
                  <a:schemeClr val="bg2"/>
                </a:solidFill>
                <a:cs typeface="Segoe UI Semibold" panose="020B0702040204020203" pitchFamily="34" charset="0"/>
              </a:rPr>
              <a:t> 7000 Indians die of hunger every day.</a:t>
            </a:r>
          </a:p>
        </p:txBody>
      </p:sp>
    </p:spTree>
    <p:extLst>
      <p:ext uri="{BB962C8B-B14F-4D97-AF65-F5344CB8AC3E}">
        <p14:creationId xmlns:p14="http://schemas.microsoft.com/office/powerpoint/2010/main" val="244020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778643" y="998212"/>
            <a:ext cx="4168311" cy="2282870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Can India's hunger problem be tackled</a:t>
            </a:r>
            <a:r>
              <a:rPr lang="en-US" sz="1900" dirty="0" smtClean="0"/>
              <a:t>?</a:t>
            </a:r>
          </a:p>
          <a:p>
            <a:r>
              <a:rPr lang="en-US" dirty="0">
                <a:hlinkClick r:id="rId2"/>
              </a:rPr>
              <a:t>https://www.newindianexpress.com/business/2019/oct/20/we--</a:t>
            </a:r>
            <a:r>
              <a:rPr lang="en-US" dirty="0" smtClean="0">
                <a:hlinkClick r:id="rId2"/>
              </a:rPr>
              <a:t>thought-hunger-is-a-problem-of-the-past-2050159.html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In a country like </a:t>
            </a:r>
            <a:r>
              <a:rPr lang="en-US" dirty="0" err="1" smtClean="0">
                <a:solidFill>
                  <a:schemeClr val="bg2"/>
                </a:solidFill>
              </a:rPr>
              <a:t>india</a:t>
            </a:r>
            <a:r>
              <a:rPr lang="en-US" dirty="0" smtClean="0">
                <a:solidFill>
                  <a:schemeClr val="bg2"/>
                </a:solidFill>
              </a:rPr>
              <a:t> it is difficult to reach out to a nomad people who are in dire need of food and existing systems are trying their best but no desired results shows up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6811890" y="998212"/>
            <a:ext cx="4168311" cy="1897530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FOOD WASTAGE IN INDIA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www.chintan-india.org/sites/default/files/2019-09/Food%20waste%20in%20India.pdf</a:t>
            </a:r>
            <a:endParaRPr lang="en-US" dirty="0" smtClean="0"/>
          </a:p>
          <a:p>
            <a:r>
              <a:rPr lang="en-US" dirty="0" smtClean="0">
                <a:solidFill>
                  <a:schemeClr val="bg2"/>
                </a:solidFill>
              </a:rPr>
              <a:t>India wastes about </a:t>
            </a:r>
            <a:r>
              <a:rPr lang="en-US" dirty="0">
                <a:solidFill>
                  <a:schemeClr val="bg2"/>
                </a:solidFill>
              </a:rPr>
              <a:t>40 % of the food produced in </a:t>
            </a:r>
            <a:r>
              <a:rPr lang="en-US" dirty="0" smtClean="0">
                <a:solidFill>
                  <a:schemeClr val="bg2"/>
                </a:solidFill>
              </a:rPr>
              <a:t>an year</a:t>
            </a:r>
            <a:endParaRPr lang="en-US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778643" y="3515134"/>
            <a:ext cx="4168311" cy="1897530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WORLD FOOD PROGRAMME</a:t>
            </a:r>
            <a:endParaRPr lang="en-US" sz="2200" dirty="0">
              <a:hlinkClick r:id="rId4"/>
            </a:endParaRPr>
          </a:p>
          <a:p>
            <a:r>
              <a:rPr lang="en-US" dirty="0">
                <a:hlinkClick r:id="rId5"/>
              </a:rPr>
              <a:t>https://www.intechopen.com/books/perspective-of-recent-advances-in-acute-diarrhea/childhood-malnutrition-in-india#:~:text=India%20is%20home%20to%2046.6,addressing%20the%20issue%20of%20malnutrition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chemeClr val="bg2"/>
                </a:solidFill>
              </a:rPr>
              <a:t>WFP says hunger kills more than AIDS, malaria, tuberculosis combined</a:t>
            </a:r>
          </a:p>
          <a:p>
            <a:endParaRPr lang="en-US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6605702" y="3515134"/>
            <a:ext cx="4168311" cy="18975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EXISTING SYSTEMS</a:t>
            </a:r>
          </a:p>
          <a:p>
            <a:r>
              <a:rPr lang="en-US" dirty="0">
                <a:hlinkClick r:id="rId6"/>
              </a:rPr>
              <a:t>https://www.riseagainsthungerindia.org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hlinkClick r:id="rId7"/>
              </a:rPr>
              <a:t>https://</a:t>
            </a:r>
            <a:r>
              <a:rPr lang="en-US" dirty="0" smtClean="0">
                <a:solidFill>
                  <a:srgbClr val="0000FF"/>
                </a:solidFill>
                <a:latin typeface="Calibri" panose="020F0502020204030204" pitchFamily="34" charset="0"/>
                <a:hlinkClick r:id="rId7"/>
              </a:rPr>
              <a:t>foodtank.com</a:t>
            </a:r>
            <a:endParaRPr lang="en-US" dirty="0" smtClean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hlinkClick r:id="rId8"/>
              </a:rPr>
              <a:t>https://</a:t>
            </a:r>
            <a:r>
              <a:rPr lang="en-US" dirty="0" smtClean="0">
                <a:solidFill>
                  <a:srgbClr val="0000FF"/>
                </a:solidFill>
                <a:latin typeface="Calibri" panose="020F0502020204030204" pitchFamily="34" charset="0"/>
                <a:hlinkClick r:id="rId8"/>
              </a:rPr>
              <a:t>www.actionagainsthunger.org</a:t>
            </a:r>
            <a:endParaRPr lang="en-US" dirty="0" smtClean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endParaRPr lang="en-US" dirty="0" smtClean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endParaRPr lang="en-US" dirty="0" smtClean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endParaRPr lang="en-US" dirty="0" smtClean="0"/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5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4591" y="1090118"/>
            <a:ext cx="4920891" cy="804338"/>
          </a:xfrm>
        </p:spPr>
        <p:txBody>
          <a:bodyPr>
            <a:noAutofit/>
          </a:bodyPr>
          <a:lstStyle/>
          <a:p>
            <a:r>
              <a:rPr lang="en-US" sz="3000" dirty="0" smtClean="0"/>
              <a:t>EXSISTING DRAWBACKS</a:t>
            </a:r>
            <a:endParaRPr lang="en-US" sz="3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Limitations of existing systems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510252" y="3625331"/>
            <a:ext cx="2315362" cy="35854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000" b="1" dirty="0" smtClean="0">
                <a:solidFill>
                  <a:schemeClr val="bg2"/>
                </a:solidFill>
                <a:latin typeface="+mj-lt"/>
              </a:rPr>
              <a:t>Volunteers </a:t>
            </a:r>
            <a:endParaRPr lang="en-US" sz="20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=""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66068" y="3627981"/>
            <a:ext cx="2289548" cy="360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000" b="1" dirty="0" smtClean="0">
                <a:solidFill>
                  <a:schemeClr val="bg2"/>
                </a:solidFill>
                <a:latin typeface="+mj-lt"/>
              </a:rPr>
              <a:t>Transportation</a:t>
            </a:r>
            <a:endParaRPr lang="en-US" sz="20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=""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589139" y="3627981"/>
            <a:ext cx="2289548" cy="35854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chemeClr val="bg2"/>
                </a:solidFill>
                <a:latin typeface="+mj-lt"/>
              </a:rPr>
              <a:t>R</a:t>
            </a:r>
            <a:r>
              <a:rPr lang="en-US" sz="2000" b="1" dirty="0" smtClean="0">
                <a:solidFill>
                  <a:schemeClr val="bg2"/>
                </a:solidFill>
                <a:latin typeface="+mj-lt"/>
              </a:rPr>
              <a:t>eachability</a:t>
            </a:r>
            <a:endParaRPr lang="en-US" sz="20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76850" y="4177142"/>
            <a:ext cx="2289547" cy="12087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00" dirty="0" smtClean="0">
                <a:solidFill>
                  <a:schemeClr val="tx2"/>
                </a:solidFill>
              </a:rPr>
              <a:t>In the existing system a transportation service has a major role and more man power ,petrol ,vehicles etc. were used which is highly expensive </a:t>
            </a:r>
            <a:endParaRPr lang="en-US" sz="1300" dirty="0">
              <a:solidFill>
                <a:schemeClr val="tx2"/>
              </a:solidFill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=""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589140" y="4187214"/>
            <a:ext cx="2289547" cy="131318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300" dirty="0" smtClean="0">
                <a:solidFill>
                  <a:schemeClr val="tx2"/>
                </a:solidFill>
              </a:rPr>
              <a:t>The target persons of our projects are orphanage and those who are struggling for a meal , homeless and they are mostly nomads so becomes a hectic task for identifying them and serving them</a:t>
            </a:r>
            <a:endParaRPr lang="en-US" sz="1300" dirty="0">
              <a:solidFill>
                <a:schemeClr val="tx2"/>
              </a:solidFill>
            </a:endParaRP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492606" y="4177142"/>
            <a:ext cx="2333008" cy="158208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" dirty="0" smtClean="0">
                <a:solidFill>
                  <a:schemeClr val="tx2"/>
                </a:solidFill>
              </a:rPr>
              <a:t>In the existing systems we are involving volunteers and paid persons to serve the food to down-trodden people to make this system efficient we need a team or system for managing  , and the other problem is that we can’t depend on volunteers all time  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457178" y="3625331"/>
            <a:ext cx="2289548" cy="360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chemeClr val="bg2"/>
                </a:solidFill>
                <a:latin typeface="+mj-lt"/>
              </a:rPr>
              <a:t>E</a:t>
            </a:r>
            <a:r>
              <a:rPr lang="en-US" sz="2000" b="1" dirty="0" smtClean="0">
                <a:solidFill>
                  <a:schemeClr val="bg2"/>
                </a:solidFill>
                <a:latin typeface="+mj-lt"/>
              </a:rPr>
              <a:t>xpensive</a:t>
            </a:r>
            <a:endParaRPr lang="en-US" sz="20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457179" y="4187214"/>
            <a:ext cx="2289547" cy="89039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300" dirty="0" smtClean="0">
                <a:solidFill>
                  <a:schemeClr val="tx2"/>
                </a:solidFill>
              </a:rPr>
              <a:t>In the existing system you need to spent lot of money for transportation, , identification of needy persons  etc.</a:t>
            </a:r>
            <a:endParaRPr lang="en-US" sz="1300" dirty="0">
              <a:solidFill>
                <a:schemeClr val="tx2"/>
              </a:solidFill>
            </a:endParaRPr>
          </a:p>
        </p:txBody>
      </p:sp>
      <p:pic>
        <p:nvPicPr>
          <p:cNvPr id="21" name="Picture Placeholder 11" descr="Cubes icon">
            <a:extLst>
              <a:ext uri="{FF2B5EF4-FFF2-40B4-BE49-F238E27FC236}">
                <a16:creationId xmlns="" xmlns:a16="http://schemas.microsoft.com/office/drawing/2014/main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l="1446" r="1446"/>
          <a:stretch>
            <a:fillRect/>
          </a:stretch>
        </p:blipFill>
        <p:spPr>
          <a:xfrm>
            <a:off x="1651530" y="2911756"/>
            <a:ext cx="518623" cy="533441"/>
          </a:xfrm>
          <a:prstGeom prst="rect">
            <a:avLst/>
          </a:prstGeom>
        </p:spPr>
      </p:pic>
      <p:pic>
        <p:nvPicPr>
          <p:cNvPr id="22" name="Picture Placeholder 6" descr="Globe icon">
            <a:extLst>
              <a:ext uri="{FF2B5EF4-FFF2-40B4-BE49-F238E27FC236}">
                <a16:creationId xmlns="" xmlns:a16="http://schemas.microsoft.com/office/drawing/2014/main" id="{610C6214-BE35-4ED8-9EE7-7252A60395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1446" r="1446"/>
          <a:stretch>
            <a:fillRect/>
          </a:stretch>
        </p:blipFill>
        <p:spPr>
          <a:xfrm>
            <a:off x="7403081" y="2904106"/>
            <a:ext cx="512058" cy="526688"/>
          </a:xfrm>
        </p:spPr>
      </p:pic>
      <p:pic>
        <p:nvPicPr>
          <p:cNvPr id="23" name="Picture Placeholder 17" descr="Microprocessor icon">
            <a:extLst>
              <a:ext uri="{FF2B5EF4-FFF2-40B4-BE49-F238E27FC236}">
                <a16:creationId xmlns="" xmlns:a16="http://schemas.microsoft.com/office/drawing/2014/main" id="{2714DCC9-F1D9-4D7B-9452-B6DF9693F6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 l="1329" r="1329"/>
          <a:stretch>
            <a:fillRect/>
          </a:stretch>
        </p:blipFill>
        <p:spPr>
          <a:xfrm>
            <a:off x="4480204" y="2905378"/>
            <a:ext cx="507418" cy="521916"/>
          </a:xfrm>
          <a:prstGeom prst="rect">
            <a:avLst/>
          </a:prstGeom>
        </p:spPr>
      </p:pic>
      <p:pic>
        <p:nvPicPr>
          <p:cNvPr id="24" name="Picture Placeholder 20" descr="Atom icon">
            <a:extLst>
              <a:ext uri="{FF2B5EF4-FFF2-40B4-BE49-F238E27FC236}">
                <a16:creationId xmlns="" xmlns:a16="http://schemas.microsoft.com/office/drawing/2014/main" id="{E6E2A99D-9A76-4170-84C5-E8E895DEA5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 l="1329" r="1329"/>
          <a:stretch>
            <a:fillRect/>
          </a:stretch>
        </p:blipFill>
        <p:spPr>
          <a:xfrm>
            <a:off x="10342640" y="2978770"/>
            <a:ext cx="518624" cy="53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2024" y="429623"/>
            <a:ext cx="4858869" cy="569086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PROPOSED SOLUTION</a:t>
            </a:r>
            <a:endParaRPr lang="en-US" sz="3200" dirty="0"/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A96AA788-5F14-43DB-B035-1BC6DA150990}"/>
              </a:ext>
            </a:extLst>
          </p:cNvPr>
          <p:cNvSpPr txBox="1">
            <a:spLocks/>
          </p:cNvSpPr>
          <p:nvPr/>
        </p:nvSpPr>
        <p:spPr>
          <a:xfrm>
            <a:off x="6686680" y="2021299"/>
            <a:ext cx="2289548" cy="3335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dirty="0" smtClean="0">
                <a:solidFill>
                  <a:schemeClr val="bg2"/>
                </a:solidFill>
                <a:latin typeface="+mj-lt"/>
              </a:rPr>
              <a:t>Wider Network</a:t>
            </a:r>
            <a:endParaRPr lang="en-US" sz="2000" b="1" i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0" name="Text Placeholder 4">
            <a:extLst>
              <a:ext uri="{FF2B5EF4-FFF2-40B4-BE49-F238E27FC236}">
                <a16:creationId xmlns="" xmlns:a16="http://schemas.microsoft.com/office/drawing/2014/main" id="{A96AA788-5F14-43DB-B035-1BC6DA150990}"/>
              </a:ext>
            </a:extLst>
          </p:cNvPr>
          <p:cNvSpPr txBox="1">
            <a:spLocks/>
          </p:cNvSpPr>
          <p:nvPr/>
        </p:nvSpPr>
        <p:spPr>
          <a:xfrm>
            <a:off x="6686681" y="2827717"/>
            <a:ext cx="2289547" cy="695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300" dirty="0">
                <a:solidFill>
                  <a:schemeClr val="tx2"/>
                </a:solidFill>
              </a:rPr>
              <a:t>I</a:t>
            </a:r>
            <a:r>
              <a:rPr lang="en-US" sz="1300" dirty="0" smtClean="0">
                <a:solidFill>
                  <a:schemeClr val="tx2"/>
                </a:solidFill>
              </a:rPr>
              <a:t>nstead of searching and identifying needy persons we are making them come to us</a:t>
            </a:r>
            <a:endParaRPr lang="en-US" sz="1300" dirty="0">
              <a:solidFill>
                <a:schemeClr val="tx2"/>
              </a:solidFill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A96AA788-5F14-43DB-B035-1BC6DA150990}"/>
              </a:ext>
            </a:extLst>
          </p:cNvPr>
          <p:cNvSpPr txBox="1">
            <a:spLocks/>
          </p:cNvSpPr>
          <p:nvPr/>
        </p:nvSpPr>
        <p:spPr>
          <a:xfrm>
            <a:off x="3173506" y="2021299"/>
            <a:ext cx="2409670" cy="2740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sz="1900" b="1" i="1" dirty="0">
                <a:solidFill>
                  <a:schemeClr val="bg2"/>
                </a:solidFill>
                <a:latin typeface="+mj-lt"/>
              </a:rPr>
              <a:t>Better Logistics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A96AA788-5F14-43DB-B035-1BC6DA150990}"/>
              </a:ext>
            </a:extLst>
          </p:cNvPr>
          <p:cNvSpPr txBox="1">
            <a:spLocks/>
          </p:cNvSpPr>
          <p:nvPr/>
        </p:nvSpPr>
        <p:spPr>
          <a:xfrm>
            <a:off x="3173507" y="2852395"/>
            <a:ext cx="2409670" cy="801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300" dirty="0" smtClean="0">
                <a:solidFill>
                  <a:schemeClr val="tx2"/>
                </a:solidFill>
              </a:rPr>
              <a:t>The orphanage who are in need of food directly collect food by themselves</a:t>
            </a:r>
            <a:endParaRPr lang="en-US" sz="1300" dirty="0">
              <a:solidFill>
                <a:schemeClr val="tx2"/>
              </a:solidFill>
            </a:endParaRP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A96AA788-5F14-43DB-B035-1BC6DA150990}"/>
              </a:ext>
            </a:extLst>
          </p:cNvPr>
          <p:cNvSpPr txBox="1">
            <a:spLocks/>
          </p:cNvSpPr>
          <p:nvPr/>
        </p:nvSpPr>
        <p:spPr>
          <a:xfrm>
            <a:off x="6686680" y="4503706"/>
            <a:ext cx="2289548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dirty="0" smtClean="0">
                <a:solidFill>
                  <a:schemeClr val="bg2"/>
                </a:solidFill>
                <a:latin typeface="+mj-lt"/>
              </a:rPr>
              <a:t>Simple to use </a:t>
            </a:r>
            <a:endParaRPr lang="en-US" sz="2000" b="1" i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4" name="Text Placeholder 4">
            <a:extLst>
              <a:ext uri="{FF2B5EF4-FFF2-40B4-BE49-F238E27FC236}">
                <a16:creationId xmlns="" xmlns:a16="http://schemas.microsoft.com/office/drawing/2014/main" id="{A96AA788-5F14-43DB-B035-1BC6DA150990}"/>
              </a:ext>
            </a:extLst>
          </p:cNvPr>
          <p:cNvSpPr txBox="1">
            <a:spLocks/>
          </p:cNvSpPr>
          <p:nvPr/>
        </p:nvSpPr>
        <p:spPr>
          <a:xfrm>
            <a:off x="6643220" y="5308841"/>
            <a:ext cx="2333008" cy="906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chemeClr val="tx2"/>
                </a:solidFill>
              </a:rPr>
              <a:t>Maximum care is taken to improve the user experience of the application by incorporating needed &amp; additional features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A96AA788-5F14-43DB-B035-1BC6DA150990}"/>
              </a:ext>
            </a:extLst>
          </p:cNvPr>
          <p:cNvSpPr txBox="1">
            <a:spLocks/>
          </p:cNvSpPr>
          <p:nvPr/>
        </p:nvSpPr>
        <p:spPr>
          <a:xfrm>
            <a:off x="3195236" y="4239032"/>
            <a:ext cx="2387939" cy="3918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dirty="0" smtClean="0">
                <a:solidFill>
                  <a:schemeClr val="bg2"/>
                </a:solidFill>
                <a:latin typeface="+mj-lt"/>
              </a:rPr>
              <a:t>Facilitating donors &amp; receivers</a:t>
            </a:r>
            <a:endParaRPr lang="en-US" sz="2000" b="1" i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A96AA788-5F14-43DB-B035-1BC6DA150990}"/>
              </a:ext>
            </a:extLst>
          </p:cNvPr>
          <p:cNvSpPr txBox="1">
            <a:spLocks/>
          </p:cNvSpPr>
          <p:nvPr/>
        </p:nvSpPr>
        <p:spPr>
          <a:xfrm>
            <a:off x="3173506" y="5308841"/>
            <a:ext cx="2409669" cy="8903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300" dirty="0">
                <a:solidFill>
                  <a:schemeClr val="tx2"/>
                </a:solidFill>
              </a:rPr>
              <a:t>Receiver can choose whatever food they want and how much ever they want by knowing the entire details of the food &amp; donors no need to put an extra effort in donating the food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=""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686681" y="2405070"/>
            <a:ext cx="2289548" cy="28007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400" dirty="0" smtClean="0"/>
              <a:t>Identifying persons</a:t>
            </a:r>
            <a:endParaRPr lang="en-US" sz="1400" dirty="0"/>
          </a:p>
        </p:txBody>
      </p:sp>
      <p:sp>
        <p:nvSpPr>
          <p:cNvPr id="29" name="Text Placeholder 5">
            <a:extLst>
              <a:ext uri="{FF2B5EF4-FFF2-40B4-BE49-F238E27FC236}">
                <a16:creationId xmlns=""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173506" y="4856880"/>
            <a:ext cx="2409669" cy="30938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400" dirty="0"/>
              <a:t>F</a:t>
            </a:r>
            <a:r>
              <a:rPr lang="en-US" sz="1400" dirty="0" smtClean="0"/>
              <a:t>acilitation</a:t>
            </a:r>
            <a:endParaRPr lang="en-US" sz="1400" dirty="0"/>
          </a:p>
        </p:txBody>
      </p:sp>
      <p:sp>
        <p:nvSpPr>
          <p:cNvPr id="31" name="Text Placeholder 5">
            <a:extLst>
              <a:ext uri="{FF2B5EF4-FFF2-40B4-BE49-F238E27FC236}">
                <a16:creationId xmlns=""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686680" y="4856879"/>
            <a:ext cx="2289548" cy="30938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400" dirty="0" smtClean="0"/>
              <a:t>Enhanced user experience</a:t>
            </a:r>
            <a:endParaRPr lang="en-US" sz="1400" dirty="0"/>
          </a:p>
        </p:txBody>
      </p:sp>
      <p:sp>
        <p:nvSpPr>
          <p:cNvPr id="32" name="Text Placeholder 5">
            <a:extLst>
              <a:ext uri="{FF2B5EF4-FFF2-40B4-BE49-F238E27FC236}">
                <a16:creationId xmlns=""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173506" y="2407925"/>
            <a:ext cx="2409669" cy="30938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400" dirty="0" smtClean="0"/>
              <a:t>Efficient Transportation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0277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6" y="2447365"/>
            <a:ext cx="5021940" cy="576332"/>
          </a:xfrm>
        </p:spPr>
        <p:txBody>
          <a:bodyPr/>
          <a:lstStyle/>
          <a:p>
            <a:r>
              <a:rPr lang="en-US" dirty="0" smtClean="0"/>
              <a:t>WIDER NETWORK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643" y="5879657"/>
            <a:ext cx="354492" cy="257304"/>
          </a:xfrm>
        </p:spPr>
        <p:txBody>
          <a:bodyPr/>
          <a:lstStyle/>
          <a:p>
            <a:fld id="{8D581BC7-E183-40DB-AC97-C19EA4EB889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7F9E6494-1485-4A3D-8CD3-31B5FAC1689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9398" y="3702190"/>
            <a:ext cx="4482996" cy="149897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Since we increase the number of donors and receivers we will greatly reduce the loss of food</a:t>
            </a:r>
          </a:p>
          <a:p>
            <a:r>
              <a:rPr lang="en-US" dirty="0" smtClean="0"/>
              <a:t>Larger population can be served easily</a:t>
            </a:r>
          </a:p>
          <a:p>
            <a:r>
              <a:rPr lang="en-US" dirty="0" smtClean="0"/>
              <a:t>We have a separate login and signup for donors and receivers</a:t>
            </a:r>
          </a:p>
          <a:p>
            <a:r>
              <a:rPr lang="en-US" dirty="0" smtClean="0"/>
              <a:t>Only the edible foods will be displayed so always the reliever can see the list of edible food details</a:t>
            </a:r>
            <a:endParaRPr lang="en-US" dirty="0"/>
          </a:p>
        </p:txBody>
      </p:sp>
      <p:pic>
        <p:nvPicPr>
          <p:cNvPr id="3074" name="Picture 2" descr="https://foodshareorg.herokuapp.com/MainHomePage/images/Networ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151178"/>
            <a:ext cx="4263651" cy="310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30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4590" y="1090118"/>
            <a:ext cx="5118115" cy="8043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Facilitating Donors &amp; Receivers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Receiver can choose whatever food they want and how much ever they want by knowing the entire details of the food &amp; donors no need to put an extra effort in donating the food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94590" y="3665871"/>
            <a:ext cx="3074164" cy="360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+mj-lt"/>
              </a:rPr>
              <a:t>Detailed info </a:t>
            </a:r>
            <a:endParaRPr lang="en-US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=""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143435" y="3131486"/>
            <a:ext cx="3434923" cy="4429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+mj-lt"/>
              </a:rPr>
              <a:t>Countdown timer</a:t>
            </a:r>
            <a:endParaRPr lang="en-US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=""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148143" y="5165805"/>
            <a:ext cx="4338186" cy="360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+mj-lt"/>
              </a:rPr>
              <a:t>Flexibility to add and delete food easily </a:t>
            </a:r>
            <a:endParaRPr lang="en-US" b="1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2050" name="Picture 2" descr="https://foodshareorg.herokuapp.com/MainHomePage/images/title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13" y="1294185"/>
            <a:ext cx="3892095" cy="385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4">
            <a:extLst>
              <a:ext uri="{FF2B5EF4-FFF2-40B4-BE49-F238E27FC236}">
                <a16:creationId xmlns=""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080682" y="4224162"/>
            <a:ext cx="4473109" cy="360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+mj-lt"/>
              </a:rPr>
              <a:t>Donors no need to take an extra effort in finding  </a:t>
            </a:r>
            <a:endParaRPr lang="en-US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865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26A944-A9F4-4295-9B5E-C397EB1318B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Futuristic pitch deck</Template>
  <TotalTime>0</TotalTime>
  <Words>2420</Words>
  <Application>Microsoft Office PowerPoint</Application>
  <PresentationFormat>Widescreen</PresentationFormat>
  <Paragraphs>302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Office Theme</vt:lpstr>
      <vt:lpstr>FOOD RE-DISTRIBUTION</vt:lpstr>
      <vt:lpstr>ABSTRACT</vt:lpstr>
      <vt:lpstr>PROBLEM</vt:lpstr>
      <vt:lpstr>LITERATURE SURVEY</vt:lpstr>
      <vt:lpstr>PowerPoint Presentation</vt:lpstr>
      <vt:lpstr>EXSISTING DRAWBACKS</vt:lpstr>
      <vt:lpstr>PROPOSED SOLUTION</vt:lpstr>
      <vt:lpstr>WIDER NETWORK</vt:lpstr>
      <vt:lpstr>Facilitating Donors &amp; Receivers</vt:lpstr>
      <vt:lpstr>Simple to use </vt:lpstr>
      <vt:lpstr>MAIL FEATURE</vt:lpstr>
      <vt:lpstr>SECURITY</vt:lpstr>
      <vt:lpstr>ERROR MESSAGE </vt:lpstr>
      <vt:lpstr>PAGE UPDATION</vt:lpstr>
      <vt:lpstr>DATABASE UPDATION</vt:lpstr>
      <vt:lpstr>RESPONSIVENESS</vt:lpstr>
      <vt:lpstr>EASY NAVIGATION</vt:lpstr>
      <vt:lpstr>VISUAL GUIDE</vt:lpstr>
      <vt:lpstr>BETTER LOGISTICS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WORKS</vt:lpstr>
      <vt:lpstr>BUSINESS MODEL</vt:lpstr>
      <vt:lpstr>ZERO WASTAGE</vt:lpstr>
      <vt:lpstr>ADDITIONAL  ADVANTAGES</vt:lpstr>
      <vt:lpstr>CONCLUSION</vt:lpstr>
      <vt:lpstr>Conference and publications</vt:lpstr>
      <vt:lpstr>REFERENCES 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2020-02-17T13:00:47Z</dcterms:created>
  <dcterms:modified xsi:type="dcterms:W3CDTF">2021-03-11T13:19:17Z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