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2" r:id="rId9"/>
    <p:sldId id="263" r:id="rId10"/>
    <p:sldId id="267" r:id="rId11"/>
    <p:sldId id="264" r:id="rId12"/>
  </p:sldIdLst>
  <p:sldSz cx="10680700" cy="7556500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9qblL25SSufib3sUlTDc/kzR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72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1d711825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1d711825c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d711825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1d711825c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1d71182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1d711825c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d71182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d711825c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1d71182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1d711825c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d711825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1d711825c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05ecee8f_3_1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df05ecee8f_3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0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8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921250" y="1976413"/>
            <a:ext cx="7478400" cy="256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dirty="0"/>
              <a:t>Projekt interfejsu </a:t>
            </a:r>
            <a:r>
              <a:rPr lang="pl-PL" sz="3200" b="1" dirty="0" err="1"/>
              <a:t>ethernetowego</a:t>
            </a:r>
            <a:r>
              <a:rPr lang="pl-PL" sz="3200" b="1" dirty="0"/>
              <a:t> dla robota </a:t>
            </a:r>
            <a:r>
              <a:rPr lang="pl-PL" sz="3200" b="1" dirty="0" err="1"/>
              <a:t>Fanuc</a:t>
            </a:r>
            <a:r>
              <a:rPr lang="pl-PL" sz="3200" b="1" dirty="0"/>
              <a:t> LR Mate 200iC</a:t>
            </a:r>
            <a:endParaRPr sz="3200" b="1" dirty="0"/>
          </a:p>
          <a:p>
            <a:pPr marL="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500" i="1" dirty="0">
                <a:solidFill>
                  <a:schemeClr val="dk1"/>
                </a:solidFill>
              </a:rPr>
              <a:t>Ethernet </a:t>
            </a:r>
            <a:r>
              <a:rPr lang="pl-PL" sz="1500" i="1" dirty="0" err="1">
                <a:solidFill>
                  <a:schemeClr val="dk1"/>
                </a:solidFill>
              </a:rPr>
              <a:t>interface</a:t>
            </a:r>
            <a:r>
              <a:rPr lang="pl-PL" sz="1500" i="1" dirty="0">
                <a:solidFill>
                  <a:schemeClr val="dk1"/>
                </a:solidFill>
              </a:rPr>
              <a:t> </a:t>
            </a:r>
            <a:r>
              <a:rPr lang="pl-PL" sz="1500" i="1" dirty="0" err="1">
                <a:solidFill>
                  <a:schemeClr val="dk1"/>
                </a:solidFill>
              </a:rPr>
              <a:t>project</a:t>
            </a:r>
            <a:r>
              <a:rPr lang="pl-PL" sz="1500" i="1" dirty="0">
                <a:solidFill>
                  <a:schemeClr val="dk1"/>
                </a:solidFill>
              </a:rPr>
              <a:t> for robot </a:t>
            </a:r>
            <a:r>
              <a:rPr lang="pl-PL" sz="1500" i="1" dirty="0" err="1">
                <a:solidFill>
                  <a:schemeClr val="dk1"/>
                </a:solidFill>
              </a:rPr>
              <a:t>Fanuc</a:t>
            </a:r>
            <a:r>
              <a:rPr lang="pl-PL" sz="1500" i="1" dirty="0">
                <a:solidFill>
                  <a:schemeClr val="dk1"/>
                </a:solidFill>
              </a:rPr>
              <a:t> LR Mate 200iC</a:t>
            </a:r>
            <a:endParaRPr sz="1900"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i="0" u="none" strike="noStrike" cap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149163" y="4504716"/>
            <a:ext cx="923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921252" y="1149920"/>
            <a:ext cx="6173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l-PL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Akademia Górniczo-Hutnicza im. Stanisława Staszica w Krakowie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l-PL" sz="12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AGH University of Science and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21249" y="5232300"/>
            <a:ext cx="6756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dirty="0"/>
              <a:t>Promotor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dr inż. </a:t>
            </a:r>
            <a:r>
              <a:rPr lang="pl-PL" sz="2400" dirty="0"/>
              <a:t>Krzysztof Lalik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dirty="0"/>
              <a:t>Recenzent: dr hab. inż. Ireneusz Dominik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Autor:	</a:t>
            </a:r>
            <a:r>
              <a:rPr lang="pl-PL" sz="2400" dirty="0"/>
              <a:t>Hubert Malinowski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2913A-2FB8-4464-AC51-D38BDC37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2" y="550863"/>
            <a:ext cx="9210675" cy="1460500"/>
          </a:xfrm>
        </p:spPr>
        <p:txBody>
          <a:bodyPr/>
          <a:lstStyle/>
          <a:p>
            <a:r>
              <a:rPr lang="pl-PL" sz="3600" dirty="0"/>
              <a:t>Możliwości doskonalenia interfejsu, podsumowanie</a:t>
            </a:r>
            <a:br>
              <a:rPr lang="pl-PL" sz="5400" dirty="0"/>
            </a:b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BD4F195-3F46-4976-8DFC-582507D05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sz="2400" dirty="0"/>
              <a:t>Zadawanie ruchu po konkretnej skomplikowanej ścieżce</a:t>
            </a:r>
          </a:p>
          <a:p>
            <a:pPr>
              <a:buFontTx/>
              <a:buChar char="-"/>
            </a:pPr>
            <a:r>
              <a:rPr lang="pl-PL" sz="2400" dirty="0"/>
              <a:t>dodanie wyboru programu do wykonania,</a:t>
            </a:r>
          </a:p>
          <a:p>
            <a:pPr>
              <a:buFontTx/>
              <a:buChar char="-"/>
            </a:pPr>
            <a:r>
              <a:rPr lang="pl-PL" sz="2400" dirty="0"/>
              <a:t>ograniczenie zakresu ruchu robota poprzez dodanie przeszkód istniejących w realnym stanowisku,</a:t>
            </a:r>
          </a:p>
          <a:p>
            <a:pPr>
              <a:buFontTx/>
              <a:buChar char="-"/>
            </a:pPr>
            <a:r>
              <a:rPr lang="pl-PL" sz="2400" dirty="0"/>
              <a:t>poprawa obsługi błędów i ponownego połączenia,</a:t>
            </a:r>
          </a:p>
          <a:p>
            <a:pPr>
              <a:buFontTx/>
              <a:buChar char="-"/>
            </a:pPr>
            <a:r>
              <a:rPr lang="pl-PL" sz="2400" dirty="0"/>
              <a:t>zabezpieczenie przed nadpisaniem rejestrów wykorzystywanych w innych programach.</a:t>
            </a:r>
          </a:p>
          <a:p>
            <a:pPr>
              <a:buFontTx/>
              <a:buChar char="-"/>
            </a:pPr>
            <a:endParaRPr lang="pl-PL" sz="2400" dirty="0"/>
          </a:p>
          <a:p>
            <a:pPr>
              <a:buFontTx/>
              <a:buChar char="-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7212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05ecee8f_3_184"/>
          <p:cNvSpPr txBox="1">
            <a:spLocks noGrp="1"/>
          </p:cNvSpPr>
          <p:nvPr>
            <p:ph type="title"/>
          </p:nvPr>
        </p:nvSpPr>
        <p:spPr>
          <a:xfrm>
            <a:off x="735050" y="3395153"/>
            <a:ext cx="9210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l-PL" sz="4400"/>
              <a:t>DZIĘKUJĘ ZA UWAGĘ</a:t>
            </a:r>
            <a:endParaRPr sz="4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1d711825c_0_3"/>
          <p:cNvSpPr txBox="1">
            <a:spLocks noGrp="1"/>
          </p:cNvSpPr>
          <p:nvPr>
            <p:ph type="title"/>
          </p:nvPr>
        </p:nvSpPr>
        <p:spPr>
          <a:xfrm>
            <a:off x="735025" y="654823"/>
            <a:ext cx="9210600" cy="120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Plan prezentacji​</a:t>
            </a:r>
            <a:endParaRPr/>
          </a:p>
        </p:txBody>
      </p:sp>
      <p:sp>
        <p:nvSpPr>
          <p:cNvPr id="67" name="Google Shape;67;ge1d711825c_0_3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00" cy="479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800"/>
              </a:spcBef>
              <a:spcAft>
                <a:spcPts val="0"/>
              </a:spcAft>
              <a:buSzPts val="2600"/>
              <a:buChar char="●"/>
            </a:pPr>
            <a:r>
              <a:rPr lang="pl-PL" sz="2600" dirty="0"/>
              <a:t>Wprowadzenie​​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-PL" sz="2600" dirty="0"/>
              <a:t>Cel pracy​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-PL" sz="2600" dirty="0"/>
              <a:t>Środowiska programistyczne i języki programowania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-PL" sz="2600" dirty="0"/>
              <a:t>Zakres pracy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-PL" sz="2600" dirty="0"/>
              <a:t>Komunikacja klient – serwer, VS </a:t>
            </a:r>
            <a:r>
              <a:rPr lang="pl-PL" sz="2600" dirty="0" err="1"/>
              <a:t>Code</a:t>
            </a:r>
            <a:endParaRPr lang="pl-PL" sz="2600" dirty="0"/>
          </a:p>
          <a:p>
            <a:pPr indent="-393700">
              <a:spcBef>
                <a:spcPts val="0"/>
              </a:spcBef>
              <a:buSzPts val="2600"/>
              <a:buFont typeface="Arial"/>
              <a:buChar char="●"/>
            </a:pPr>
            <a:r>
              <a:rPr lang="pl-PL" sz="2600" dirty="0"/>
              <a:t>Komunikacja klient – serwer, GUI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-PL" sz="2600" dirty="0"/>
              <a:t>Do dokończenia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-PL" sz="2600" dirty="0"/>
              <a:t>Możliwości doskonalenia interfejsu, podsumowanie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1d711825c_0_12"/>
          <p:cNvSpPr txBox="1">
            <a:spLocks noGrp="1"/>
          </p:cNvSpPr>
          <p:nvPr>
            <p:ph type="title"/>
          </p:nvPr>
        </p:nvSpPr>
        <p:spPr>
          <a:xfrm>
            <a:off x="735038" y="661488"/>
            <a:ext cx="9210600" cy="14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Wprowadzenie</a:t>
            </a:r>
            <a:endParaRPr/>
          </a:p>
        </p:txBody>
      </p:sp>
      <p:sp>
        <p:nvSpPr>
          <p:cNvPr id="73" name="Google Shape;73;ge1d711825c_0_12"/>
          <p:cNvSpPr txBox="1">
            <a:spLocks noGrp="1"/>
          </p:cNvSpPr>
          <p:nvPr>
            <p:ph type="body" idx="1"/>
          </p:nvPr>
        </p:nvSpPr>
        <p:spPr>
          <a:xfrm>
            <a:off x="735025" y="2011375"/>
            <a:ext cx="4742700" cy="479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-PL" sz="2200" dirty="0"/>
              <a:t>Zdalnie sterowane roboty przemysłowe znajdują zastosowanie w wielu dziedzinach (np. operacje chirurgiczne, poszukiwanie i ratownictwo, rozpoznanie terenu). Taki sposób pozwala kontrolować manipulator z bezpiecznej odległości często również bardziej intuicyjnie niż przy pomocy panelu. Starsze modele manipulatorów często nie są przystosowane do zdalnej kontroli, jednak nie wykluczają możliwości wdrożenia jej.</a:t>
            </a:r>
            <a:endParaRPr sz="2200" dirty="0"/>
          </a:p>
        </p:txBody>
      </p:sp>
      <p:pic>
        <p:nvPicPr>
          <p:cNvPr id="1026" name="Picture 2" descr="Akcesoria sprzętowe i programistyczne - FANUC">
            <a:extLst>
              <a:ext uri="{FF2B5EF4-FFF2-40B4-BE49-F238E27FC236}">
                <a16:creationId xmlns:a16="http://schemas.microsoft.com/office/drawing/2014/main" id="{BB464F04-1D8B-436B-80C2-817BB34E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32" y="2121888"/>
            <a:ext cx="5130968" cy="34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1d711825c_0_29"/>
          <p:cNvSpPr txBox="1">
            <a:spLocks noGrp="1"/>
          </p:cNvSpPr>
          <p:nvPr>
            <p:ph type="title"/>
          </p:nvPr>
        </p:nvSpPr>
        <p:spPr>
          <a:xfrm>
            <a:off x="735025" y="613248"/>
            <a:ext cx="9210600" cy="124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Cel pracy</a:t>
            </a:r>
            <a:endParaRPr/>
          </a:p>
        </p:txBody>
      </p:sp>
      <p:sp>
        <p:nvSpPr>
          <p:cNvPr id="87" name="Google Shape;87;ge1d711825c_0_29"/>
          <p:cNvSpPr txBox="1">
            <a:spLocks noGrp="1"/>
          </p:cNvSpPr>
          <p:nvPr>
            <p:ph type="body" idx="1"/>
          </p:nvPr>
        </p:nvSpPr>
        <p:spPr>
          <a:xfrm>
            <a:off x="735025" y="1544398"/>
            <a:ext cx="6725122" cy="49526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-PL" sz="2300" dirty="0"/>
              <a:t>Celem pracy jest napisanie aplikacji komunikującej robota </a:t>
            </a:r>
            <a:r>
              <a:rPr lang="pl-PL" sz="2300" dirty="0" err="1"/>
              <a:t>Fanuc</a:t>
            </a:r>
            <a:r>
              <a:rPr lang="pl-PL" sz="2300" dirty="0"/>
              <a:t> z komputerem lub laptopem. Aplikacja ma umożliwiać zdalną kontrolę nad robotem bez konieczności zakupu drogiej karty </a:t>
            </a:r>
            <a:r>
              <a:rPr lang="pl-PL" sz="2300" dirty="0" err="1"/>
              <a:t>ethernet</a:t>
            </a:r>
            <a:r>
              <a:rPr lang="pl-PL" sz="2300" dirty="0"/>
              <a:t>, wykorzystując jednak protokół TCP/IP. Programowanie ruchu w robocie </a:t>
            </a:r>
            <a:r>
              <a:rPr lang="pl-PL" sz="2300" dirty="0" err="1"/>
              <a:t>Fanuc</a:t>
            </a:r>
            <a:r>
              <a:rPr lang="pl-PL" sz="2300" dirty="0"/>
              <a:t> LR 200iC zwykle odbywa się z pomocą panelu </a:t>
            </a:r>
            <a:r>
              <a:rPr lang="pl-PL" sz="2300" dirty="0" err="1"/>
              <a:t>TeachPendant</a:t>
            </a:r>
            <a:r>
              <a:rPr lang="pl-PL" sz="2300" dirty="0"/>
              <a:t>, jednak sposób ten jest skomplikowany w użyciu oraz zajmuje dużo czasu. Wykorzystując interfejs zaprojektowany dla komputerów można znacząco uprościć i przyspieszyć zadawanie konkretnych ruchów robotowi.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184372F-354F-470F-9B48-50466330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147" y="1766966"/>
            <a:ext cx="3107926" cy="3246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1d711825c_0_42"/>
          <p:cNvSpPr txBox="1">
            <a:spLocks noGrp="1"/>
          </p:cNvSpPr>
          <p:nvPr>
            <p:ph type="title"/>
          </p:nvPr>
        </p:nvSpPr>
        <p:spPr>
          <a:xfrm>
            <a:off x="735013" y="1188309"/>
            <a:ext cx="9210600" cy="121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/>
              <a:t>Środowiska programistyczne i języki programowania</a:t>
            </a:r>
            <a:endParaRPr sz="2800" b="1" dirty="0"/>
          </a:p>
        </p:txBody>
      </p:sp>
      <p:sp>
        <p:nvSpPr>
          <p:cNvPr id="94" name="Google Shape;94;ge1d711825c_0_42"/>
          <p:cNvSpPr txBox="1">
            <a:spLocks noGrp="1"/>
          </p:cNvSpPr>
          <p:nvPr>
            <p:ph type="body" idx="1"/>
          </p:nvPr>
        </p:nvSpPr>
        <p:spPr>
          <a:xfrm>
            <a:off x="735013" y="1722605"/>
            <a:ext cx="9210600" cy="39851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lang="pl-PL" sz="2200" dirty="0"/>
              <a:t>Do napisania protokołu komunikacji robot – komputer w architekturze klient – serwer wykorzystano środowiska:</a:t>
            </a:r>
          </a:p>
          <a:p>
            <a:pPr marL="508000" lvl="0" algn="l" rtl="0">
              <a:spcBef>
                <a:spcPts val="80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pl-PL" sz="2200" dirty="0" err="1"/>
              <a:t>RoboGuide</a:t>
            </a:r>
            <a:r>
              <a:rPr lang="pl-PL" sz="2200" dirty="0"/>
              <a:t> (symulacja robota </a:t>
            </a:r>
            <a:r>
              <a:rPr lang="pl-PL" sz="2200" dirty="0" err="1"/>
              <a:t>Fanuc</a:t>
            </a:r>
            <a:r>
              <a:rPr lang="pl-PL" sz="2200" dirty="0"/>
              <a:t>),</a:t>
            </a:r>
          </a:p>
          <a:p>
            <a:pPr marL="508000" lvl="0" algn="l" rtl="0">
              <a:spcBef>
                <a:spcPts val="80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pl-PL" sz="2200" dirty="0"/>
              <a:t>Visual Studio </a:t>
            </a:r>
            <a:r>
              <a:rPr lang="pl-PL" sz="2200" dirty="0" err="1"/>
              <a:t>Code</a:t>
            </a:r>
            <a:r>
              <a:rPr lang="pl-PL" sz="2200" dirty="0"/>
              <a:t> (uniwersalne środowisko programistyczne).</a:t>
            </a:r>
          </a:p>
          <a:p>
            <a:pPr marL="50800" lvl="0" indent="0" algn="l" rtl="0"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lang="pl-PL" sz="2200" dirty="0"/>
              <a:t>Języki programowania wykorzystane w projekcie:</a:t>
            </a:r>
          </a:p>
          <a:p>
            <a:pPr marL="393700" lvl="0" indent="-342900" algn="l" rtl="0">
              <a:spcBef>
                <a:spcPts val="80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pl-PL" sz="2200" dirty="0"/>
              <a:t>KAREL (język programowania robotów </a:t>
            </a:r>
            <a:r>
              <a:rPr lang="pl-PL" sz="2200" dirty="0" err="1"/>
              <a:t>Fanuc</a:t>
            </a:r>
            <a:r>
              <a:rPr lang="pl-PL" sz="2200" dirty="0"/>
              <a:t>)</a:t>
            </a:r>
          </a:p>
          <a:p>
            <a:pPr marL="393700" lvl="0" indent="-342900" algn="l" rtl="0">
              <a:spcBef>
                <a:spcPts val="80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pl-PL" sz="2200" dirty="0"/>
              <a:t>TP (programowanie ruchów robota </a:t>
            </a:r>
            <a:r>
              <a:rPr lang="pl-PL" sz="2200" dirty="0" err="1"/>
              <a:t>Fanuc</a:t>
            </a:r>
            <a:r>
              <a:rPr lang="pl-PL" sz="2200" dirty="0"/>
              <a:t>)</a:t>
            </a:r>
          </a:p>
          <a:p>
            <a:pPr marL="393700" lvl="0" indent="-342900" algn="l" rtl="0">
              <a:spcBef>
                <a:spcPts val="80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pl-PL" sz="2200" dirty="0" err="1"/>
              <a:t>Python</a:t>
            </a:r>
            <a:r>
              <a:rPr lang="pl-PL" sz="2200" dirty="0"/>
              <a:t> (aplikacja serwera na komputerze)</a:t>
            </a:r>
          </a:p>
          <a:p>
            <a:pPr marL="393700" lvl="0" indent="-342900" algn="l" rtl="0">
              <a:spcBef>
                <a:spcPts val="80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pl-PL" sz="2200" dirty="0" err="1"/>
              <a:t>PySimpleGUI</a:t>
            </a:r>
            <a:r>
              <a:rPr lang="pl-PL" sz="2200" dirty="0"/>
              <a:t> (biblioteka </a:t>
            </a:r>
            <a:r>
              <a:rPr lang="pl-PL" sz="2200" dirty="0" err="1"/>
              <a:t>Pythona</a:t>
            </a:r>
            <a:r>
              <a:rPr lang="pl-PL" sz="2200" dirty="0"/>
              <a:t> do tworzenia interfejsu graficznego)</a:t>
            </a:r>
          </a:p>
          <a:p>
            <a:pPr marL="393700" lvl="0" indent="-342900" algn="l" rtl="0">
              <a:spcBef>
                <a:spcPts val="800"/>
              </a:spcBef>
              <a:spcAft>
                <a:spcPts val="0"/>
              </a:spcAft>
              <a:buSzPts val="2800"/>
              <a:buFontTx/>
              <a:buChar char="-"/>
            </a:pPr>
            <a:endParaRPr lang="pl-PL" sz="2200" dirty="0"/>
          </a:p>
          <a:p>
            <a:pPr marL="393700" lvl="0" indent="-342900" algn="l" rtl="0">
              <a:spcBef>
                <a:spcPts val="800"/>
              </a:spcBef>
              <a:spcAft>
                <a:spcPts val="0"/>
              </a:spcAft>
              <a:buSzPts val="2800"/>
              <a:buFontTx/>
              <a:buChar char="-"/>
            </a:pPr>
            <a:endParaRPr sz="2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1788F0-4D8F-4591-A476-FA26A73B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2" y="550863"/>
            <a:ext cx="9210675" cy="1460500"/>
          </a:xfrm>
        </p:spPr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E6A026-EB90-416E-A73F-1A1656658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sz="2400" dirty="0"/>
              <a:t>Napisanie protokołu komunikacyjnego TCP/IP,</a:t>
            </a:r>
          </a:p>
          <a:p>
            <a:pPr>
              <a:buFontTx/>
              <a:buChar char="-"/>
            </a:pPr>
            <a:r>
              <a:rPr lang="pl-PL" sz="2400" dirty="0"/>
              <a:t>instrukcja ustanowienia połączenia robot – komputer,</a:t>
            </a:r>
          </a:p>
          <a:p>
            <a:pPr>
              <a:buFontTx/>
              <a:buChar char="-"/>
            </a:pPr>
            <a:r>
              <a:rPr lang="pl-PL" sz="2400" dirty="0"/>
              <a:t>wykorzystanie protokołu do zdalnego sterowania robotem,</a:t>
            </a:r>
          </a:p>
          <a:p>
            <a:pPr>
              <a:buFontTx/>
              <a:buChar char="-"/>
            </a:pPr>
            <a:r>
              <a:rPr lang="pl-PL" sz="2400" dirty="0"/>
              <a:t>zbudowanie prostego interfejsu graficznego do kontroli </a:t>
            </a:r>
            <a:br>
              <a:rPr lang="pl-PL" sz="2400" dirty="0"/>
            </a:br>
            <a:r>
              <a:rPr lang="pl-PL" sz="2400" dirty="0"/>
              <a:t>i zadawania ruchu robota,</a:t>
            </a:r>
          </a:p>
          <a:p>
            <a:pPr>
              <a:buFontTx/>
              <a:buChar char="-"/>
            </a:pPr>
            <a:r>
              <a:rPr lang="pl-PL" sz="2200" dirty="0"/>
              <a:t>testy w środowisku symulacyjnym oraz wykorzystanie interfejsu </a:t>
            </a:r>
            <a:br>
              <a:rPr lang="pl-PL" sz="2200" dirty="0"/>
            </a:br>
            <a:r>
              <a:rPr lang="pl-PL" sz="2200" dirty="0"/>
              <a:t>w realnym robocie.</a:t>
            </a:r>
          </a:p>
          <a:p>
            <a:pPr>
              <a:buFontTx/>
              <a:buChar char="-"/>
            </a:pPr>
            <a:endParaRPr lang="pl-PL" sz="2200" dirty="0"/>
          </a:p>
          <a:p>
            <a:pPr>
              <a:buFontTx/>
              <a:buChar char="-"/>
            </a:pP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12685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635E79F-B50F-4DAE-A8AD-00890572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94" y="1813847"/>
            <a:ext cx="9945688" cy="4283898"/>
          </a:xfrm>
          <a:prstGeom prst="rect">
            <a:avLst/>
          </a:prstGeom>
        </p:spPr>
      </p:pic>
      <p:sp>
        <p:nvSpPr>
          <p:cNvPr id="6" name="Google Shape;99;ge1d711825c_0_48">
            <a:extLst>
              <a:ext uri="{FF2B5EF4-FFF2-40B4-BE49-F238E27FC236}">
                <a16:creationId xmlns:a16="http://schemas.microsoft.com/office/drawing/2014/main" id="{6850540D-6316-4921-A4A5-89327970C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5038" y="682263"/>
            <a:ext cx="9210600" cy="14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/>
              <a:t>Komunikacja klient – serwer, VS </a:t>
            </a:r>
            <a:r>
              <a:rPr lang="pl-PL" sz="4000" dirty="0" err="1"/>
              <a:t>Code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3978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1d711825c_0_48"/>
          <p:cNvSpPr txBox="1">
            <a:spLocks noGrp="1"/>
          </p:cNvSpPr>
          <p:nvPr>
            <p:ph type="title"/>
          </p:nvPr>
        </p:nvSpPr>
        <p:spPr>
          <a:xfrm>
            <a:off x="735038" y="682263"/>
            <a:ext cx="9210600" cy="14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/>
              <a:t>Komunikacja klient – serwer, GUI</a:t>
            </a:r>
            <a:endParaRPr sz="4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B3ABEEF-8ECC-42F6-BE6B-34786B0D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1" y="1412463"/>
            <a:ext cx="9465794" cy="52000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1d711825c_0_34"/>
          <p:cNvSpPr txBox="1">
            <a:spLocks noGrp="1"/>
          </p:cNvSpPr>
          <p:nvPr>
            <p:ph type="title"/>
          </p:nvPr>
        </p:nvSpPr>
        <p:spPr>
          <a:xfrm>
            <a:off x="735025" y="679374"/>
            <a:ext cx="9210600" cy="133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Do dokończenia</a:t>
            </a:r>
            <a:endParaRPr dirty="0"/>
          </a:p>
        </p:txBody>
      </p:sp>
      <p:sp>
        <p:nvSpPr>
          <p:cNvPr id="107" name="Google Shape;107;ge1d711825c_0_34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00" cy="479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3600"/>
              <a:buChar char="●"/>
            </a:pPr>
            <a:r>
              <a:rPr lang="pl-PL" dirty="0"/>
              <a:t>Realizacja i testy interfejsu na realnym robocie. Dostosowanie działania do jego wymogów.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419</Words>
  <Application>Microsoft Office PowerPoint</Application>
  <PresentationFormat>Niestandardowy</PresentationFormat>
  <Paragraphs>48</Paragraphs>
  <Slides>11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Helvetica Neue</vt:lpstr>
      <vt:lpstr>Arial</vt:lpstr>
      <vt:lpstr>Blank Presentation - Default</vt:lpstr>
      <vt:lpstr>Prezentacja programu PowerPoint</vt:lpstr>
      <vt:lpstr>Plan prezentacji​</vt:lpstr>
      <vt:lpstr>Wprowadzenie</vt:lpstr>
      <vt:lpstr>Cel pracy</vt:lpstr>
      <vt:lpstr>Środowiska programistyczne i języki programowania</vt:lpstr>
      <vt:lpstr>Zakres pracy</vt:lpstr>
      <vt:lpstr>Komunikacja klient – serwer, VS Code</vt:lpstr>
      <vt:lpstr>Komunikacja klient – serwer, GUI</vt:lpstr>
      <vt:lpstr>Do dokończenia</vt:lpstr>
      <vt:lpstr>Możliwości doskonalenia interfejsu, podsumowanie 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Malina</dc:creator>
  <cp:lastModifiedBy>Hubert Malinowski</cp:lastModifiedBy>
  <cp:revision>4</cp:revision>
  <dcterms:modified xsi:type="dcterms:W3CDTF">2021-08-16T08:54:37Z</dcterms:modified>
</cp:coreProperties>
</file>