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FCD65-55B1-4CB5-52A4-766D832CE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09C77B-A3AC-457D-55C3-6BD5CF8C4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AF8522-9671-1736-F0C8-2E115749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05/09/2024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8D18A-CC27-0165-5718-F5E7553E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DA1E3B-5564-4C2C-3989-E9F12A7F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18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E6890-6214-D847-BEB0-1A8FF119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20C128-E6DF-E84B-FEE9-BCE2AE5DE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4B6AA-7051-571C-2B01-EACB749B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05/09/2024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DCE83F-55C1-F518-1B2B-08F0CDC6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F8AAF8-5D93-50FC-2CDD-222C747B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614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2B7F6A-01E1-AEAE-084A-5DD891D6D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0368B1-383D-EE99-6D52-C6AB2FFCB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DA695-1686-851D-BB74-A15980EC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05/09/2024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8CCED3-B69D-418F-6FAB-07DFCB06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AB243E-1BCF-3452-4EC8-F2CEBAE2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97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C4854-D545-1807-6898-873C561A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C4BB0C-D904-691C-28F2-41CEACC3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695D9D-BF8A-7EB0-75BD-926541E6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05/09/2024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BC88-E775-BA80-0DAB-960730B1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8779D1-89AA-58CE-1B3A-D5D8196C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594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DEC9B-6694-97BD-4AA3-FD116AA4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798D33-353A-77F3-94B1-D6C021396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52615A-1412-B641-4950-1F9E6AA3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05/09/2024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0518E-D32C-97EC-A46F-14B7C73A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65D2A2-E49C-36B1-A207-4C677B20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913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3E44E-6E3C-993D-4C2E-08DE7A89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C91DDE-007F-5D04-B18A-42F4B057D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16E274-87C1-8020-3087-48D4A1142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1A224A-68BB-F467-E203-C565BE42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05/09/2024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900474-87F1-2F3A-F7AB-00D9BA8F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701F0E-FDCA-C1DA-1775-BB406708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1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A24E2-5084-D5FE-ABA4-9DBA9146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1899CE-9C5D-7B7F-30C7-0076D7F18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EE806D-FB23-DF7B-3C9E-03D36DE99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8036D9-63C7-C631-6B34-831D4A8CC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11365B-EE23-A234-BC17-43650AFE5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DA1A80-FAF3-4F09-772D-7F5333B1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05/09/2024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006639-A452-99B8-3D7D-BDFE68D5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3A28FE-7083-EA57-B636-6FD6270E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671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D573D-BD9C-D66B-25A7-8B615C02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97F19C-7178-AB9C-6D0F-B857F59C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05/09/2024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EF3ABA-751D-ACCB-5D64-05F22844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9DB1B0-E2E5-4A87-00B9-F04729B6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822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41A957-DFAF-16EB-5B06-2090E5B1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05/09/2024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57EAA3-422D-5C81-47B4-52F28F57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2536D7-2F38-7F5C-95B8-849A5F0D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878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05110-B846-8490-1399-FCC0824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1F7F6-579E-C77E-551A-CFA19D70E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B0D3E1-581A-2606-B500-D9A55AB17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5EBC60-FEBB-1AEB-ADE9-8641DDF1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05/09/2024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43559B-8B0B-2F82-33C9-1782A848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3C1FDD-06E7-1252-FA0D-1BE6C133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004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E4BAC-F501-8A3F-B664-3ABD3566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5D7545-E31A-EAEA-F866-CAE17F19A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E00E1D-C0DA-FDD9-5DD4-CBF89798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86945-6E7B-0ACB-2FE6-EA037801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05/09/2024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550067-9DC3-8555-0FE3-A94F0F38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0B7C51-26C1-A680-AC22-D5EF3C35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361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C67E9-E59A-93D4-E9F6-A5CE9B02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B85308-E2C6-55BF-A12D-6D350953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DA418D-0051-2AF7-386F-C83D76FCC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AF8A-C100-47C9-BB18-3E408403C521}" type="datetimeFigureOut">
              <a:rPr lang="LID4096" smtClean="0"/>
              <a:t>05/09/2024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3C5E0-63A9-2671-17F5-D7696CD57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D5FD21-53F2-A8D1-3196-8A783ED0F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157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D1DDDE3-60AB-9867-B81F-99183AF18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1271"/>
            <a:ext cx="9144000" cy="1504335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СЕВЕРО-КАЗАХСТАНСКИЙ УНИВЕРСИТЕТ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 М. КОЗЫБАЕВА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ИНЖЕНЕРИИ И ЦИФРОВЫХ ТЕХНОЛОГИЙ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"ИНФОРМАЦИОННО-КОММУНИКАЦИОННЫЕ ТЕХНОЛОГИИ"</a:t>
            </a:r>
            <a:endParaRPr lang="ru-KZ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2FFA837F-D36E-F6E2-9D40-473E7A15C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9063"/>
            <a:ext cx="9144000" cy="959874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/>
                <a:cs typeface="Calibri" panose="020F0502020204030204"/>
              </a:rPr>
              <a:t>ТВОРЧЕСКИЙ ЭКЗАМЕН</a:t>
            </a:r>
          </a:p>
          <a:p>
            <a:pPr algn="ctr"/>
            <a:r>
              <a:rPr lang="ru-RU" sz="1800" dirty="0">
                <a:latin typeface="Times New Roman"/>
                <a:cs typeface="Calibri" panose="020F0502020204030204"/>
              </a:rPr>
              <a:t>ПО ДИСЦИПЛИНЕ «ПРОТОКОЛЫ И ИНТЕРФЕЙСЫ КОМПЬЮТЕРНЫХ СИСТЕМ»</a:t>
            </a:r>
            <a:endParaRPr lang="ru-KZ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24107-3B51-285D-D1EB-C1323E60B0EE}"/>
              </a:ext>
            </a:extLst>
          </p:cNvPr>
          <p:cNvSpPr txBox="1"/>
          <p:nvPr/>
        </p:nvSpPr>
        <p:spPr>
          <a:xfrm>
            <a:off x="1524000" y="4291109"/>
            <a:ext cx="4326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cs typeface="Calibri"/>
              </a:rPr>
              <a:t>Выполнил: студент</a:t>
            </a:r>
            <a:endParaRPr lang="ru-RU" dirty="0">
              <a:latin typeface="Calibri" panose="020F0502020204030204"/>
              <a:cs typeface="Calibri"/>
            </a:endParaRPr>
          </a:p>
          <a:p>
            <a:r>
              <a:rPr lang="ru-RU" dirty="0">
                <a:latin typeface="Times New Roman"/>
                <a:cs typeface="Calibri"/>
              </a:rPr>
              <a:t>группы ИС-22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60503-8FA7-1193-FC25-4EB3709D376E}"/>
              </a:ext>
            </a:extLst>
          </p:cNvPr>
          <p:cNvSpPr txBox="1"/>
          <p:nvPr/>
        </p:nvSpPr>
        <p:spPr>
          <a:xfrm>
            <a:off x="8878529" y="4299667"/>
            <a:ext cx="1858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/>
                <a:cs typeface="Times New Roman"/>
              </a:rPr>
              <a:t>Қайырбек</a:t>
            </a:r>
            <a:r>
              <a:rPr lang="ru-RU" dirty="0">
                <a:latin typeface="Times New Roman"/>
                <a:cs typeface="Times New Roman"/>
              </a:rPr>
              <a:t> А.М.</a:t>
            </a:r>
            <a:endParaRPr lang="ru-RU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2A826-6AD5-E32F-7C13-8E7DC78D4A80}"/>
              </a:ext>
            </a:extLst>
          </p:cNvPr>
          <p:cNvSpPr txBox="1"/>
          <p:nvPr/>
        </p:nvSpPr>
        <p:spPr>
          <a:xfrm>
            <a:off x="30480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cs typeface="Calibri" panose="020F0502020204030204"/>
              </a:rPr>
              <a:t>Петропавловск, 2024</a:t>
            </a:r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199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B8D366-E1C3-67F1-DF37-E654830C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64" y="482548"/>
            <a:ext cx="10476272" cy="5892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755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AB65AF-F7C3-8260-D2DE-57855A24B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9"/>
          <a:stretch/>
        </p:blipFill>
        <p:spPr>
          <a:xfrm>
            <a:off x="514413" y="340172"/>
            <a:ext cx="11163173" cy="6177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497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DF4631-410C-922B-A730-9744CE9FC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9"/>
          <a:stretch/>
        </p:blipFill>
        <p:spPr>
          <a:xfrm>
            <a:off x="462116" y="402815"/>
            <a:ext cx="11267768" cy="6052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618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8D161E-7125-A368-A978-C7B978DE2234}"/>
              </a:ext>
            </a:extLst>
          </p:cNvPr>
          <p:cNvSpPr txBox="1"/>
          <p:nvPr/>
        </p:nvSpPr>
        <p:spPr>
          <a:xfrm>
            <a:off x="3048000" y="5527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НА ПУБЛИКАЦИЮ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A30C2E-C743-D564-15C9-48E58C67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1217051"/>
            <a:ext cx="4286250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226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D6659D-606A-2A77-EBA7-D9D2DAF3B3D9}"/>
              </a:ext>
            </a:extLst>
          </p:cNvPr>
          <p:cNvSpPr txBox="1"/>
          <p:nvPr/>
        </p:nvSpPr>
        <p:spPr>
          <a:xfrm>
            <a:off x="1007806" y="540467"/>
            <a:ext cx="1017638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11 февраля 2011 года Нурсултан Назарбаев подчеркнул, что изучение казахского, русского и английского языков необходимо для сохранения культурного наследия Казахстана, обеспечения международного общения и активного участия в экономическом развитии страны.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 сегодняшний день существует широкий выбор онлайн-курсов и ресурсов для изучения иностранных языков. Но многие из них требуют платы, что делает их недоступными для многих школьников из-за финансовых ограничений, и ставит под вопрос доступность образования.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Предлагается создать бесплатный онлайн-ресурс для изучения казахского, русского и английского языков. Сайт будет содержать уроки, упражнения, тесты и словари на всех трех языках, обеспечивая доступность обучения без финансовых ограничений.</a:t>
            </a:r>
          </a:p>
        </p:txBody>
      </p:sp>
    </p:spTree>
    <p:extLst>
      <p:ext uri="{BB962C8B-B14F-4D97-AF65-F5344CB8AC3E}">
        <p14:creationId xmlns:p14="http://schemas.microsoft.com/office/powerpoint/2010/main" val="27422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382505-AED4-3E4F-8B6C-DF8571CF2316}"/>
              </a:ext>
            </a:extLst>
          </p:cNvPr>
          <p:cNvSpPr txBox="1"/>
          <p:nvPr/>
        </p:nvSpPr>
        <p:spPr>
          <a:xfrm>
            <a:off x="791497" y="523255"/>
            <a:ext cx="1060900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</a:p>
          <a:p>
            <a:pPr lvl="0" algn="ctr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Цель проекта: Разработать бесплатный онлайн-ресурс для изучения казахского, русского и английского языков, предоставляющий доступ к урокам, упражнениям, тестам и словарям на всех трех языках, с целью повышения доступности образования и обеспечения широкой аудитории возможностью изучения языков без финансовых ограничений.</a:t>
            </a: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 проекта: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сравнительный анализ аналогичных проектов.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схему проекта.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онлайн-платформы, где будут доступны учебные материалы по изучаемым языкам.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мобильного приложения для удобного доступа к материалам и обучению в любое время и в любом месте.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интерактивных упражнений и игр для более увлекательного и эффективного усвоения материала.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возможности оценки и обратной связи со стороны пользователей для постоянного улучшения качества контента и сервисов.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1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9E50A9-8101-B85D-D9E0-20096A13283B}"/>
              </a:ext>
            </a:extLst>
          </p:cNvPr>
          <p:cNvSpPr txBox="1"/>
          <p:nvPr/>
        </p:nvSpPr>
        <p:spPr>
          <a:xfrm>
            <a:off x="786581" y="533087"/>
            <a:ext cx="1061883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ПРОЕКТА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образования: Создание бесплатного онлайн-ресурса для изучения трех языков расширяет доступ к образованию для широкой аудитории, включая тех, кто сталкивается с финансовыми ограничениями.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мульти-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язычности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Предоставление возможности изучения казахского, русского и английского языков на одной платформе способствует развитию мульти-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язычности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пользователей и обогащает их культурный опыт.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образовательного уровня: Интерактивные уроки, тесты и игры способствуют более эффективному усвоению материала, что помогает улучшить образовательный уровень и повысить уровень владения языками.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использования: Создание мобильного приложения позволит пользователям изучать языки в любое удобное время и место, что делает процесс обучения более гибким и доступным.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 и улучшение качества: Внедрение возможности оценки и обратной связи от пользователей поможет постоянно улучшать качество контента и сервисов платформы, делая ее более эффективной и удобной для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15563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B6A72-9BB8-F2D9-B725-8972C228183B}"/>
              </a:ext>
            </a:extLst>
          </p:cNvPr>
          <p:cNvSpPr txBox="1"/>
          <p:nvPr/>
        </p:nvSpPr>
        <p:spPr>
          <a:xfrm>
            <a:off x="2763519" y="562064"/>
            <a:ext cx="666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АНАЛОГИЧНЫХ ПРОЕКТОВ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532CCD8-5D65-1C26-46A2-05FD00265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4953"/>
              </p:ext>
            </p:extLst>
          </p:nvPr>
        </p:nvGraphicFramePr>
        <p:xfrm>
          <a:off x="644012" y="1172333"/>
          <a:ext cx="10903975" cy="5031825"/>
        </p:xfrm>
        <a:graphic>
          <a:graphicData uri="http://schemas.openxmlformats.org/drawingml/2006/table">
            <a:tbl>
              <a:tblPr firstRow="1" firstCol="1" bandRow="1"/>
              <a:tblGrid>
                <a:gridCol w="1737067">
                  <a:extLst>
                    <a:ext uri="{9D8B030D-6E8A-4147-A177-3AD203B41FA5}">
                      <a16:colId xmlns:a16="http://schemas.microsoft.com/office/drawing/2014/main" val="2296440537"/>
                    </a:ext>
                  </a:extLst>
                </a:gridCol>
                <a:gridCol w="1712430">
                  <a:extLst>
                    <a:ext uri="{9D8B030D-6E8A-4147-A177-3AD203B41FA5}">
                      <a16:colId xmlns:a16="http://schemas.microsoft.com/office/drawing/2014/main" val="1635898342"/>
                    </a:ext>
                  </a:extLst>
                </a:gridCol>
                <a:gridCol w="1636321">
                  <a:extLst>
                    <a:ext uri="{9D8B030D-6E8A-4147-A177-3AD203B41FA5}">
                      <a16:colId xmlns:a16="http://schemas.microsoft.com/office/drawing/2014/main" val="2702417068"/>
                    </a:ext>
                  </a:extLst>
                </a:gridCol>
                <a:gridCol w="1807963">
                  <a:extLst>
                    <a:ext uri="{9D8B030D-6E8A-4147-A177-3AD203B41FA5}">
                      <a16:colId xmlns:a16="http://schemas.microsoft.com/office/drawing/2014/main" val="819069416"/>
                    </a:ext>
                  </a:extLst>
                </a:gridCol>
                <a:gridCol w="2151247">
                  <a:extLst>
                    <a:ext uri="{9D8B030D-6E8A-4147-A177-3AD203B41FA5}">
                      <a16:colId xmlns:a16="http://schemas.microsoft.com/office/drawing/2014/main" val="1979538531"/>
                    </a:ext>
                  </a:extLst>
                </a:gridCol>
                <a:gridCol w="1858947">
                  <a:extLst>
                    <a:ext uri="{9D8B030D-6E8A-4147-A177-3AD203B41FA5}">
                      <a16:colId xmlns:a16="http://schemas.microsoft.com/office/drawing/2014/main" val="556109607"/>
                    </a:ext>
                  </a:extLst>
                </a:gridCol>
              </a:tblGrid>
              <a:tr h="22799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 marL="50586" marR="50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Сайт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568105"/>
                  </a:ext>
                </a:extLst>
              </a:tr>
              <a:tr h="2426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1-й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2-й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3-й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4-й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5-й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59746"/>
                  </a:ext>
                </a:extLst>
              </a:tr>
              <a:tr h="241638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Визуальный анализ</a:t>
                      </a:r>
                    </a:p>
                  </a:txBody>
                  <a:tcPr marL="50586" marR="50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52632"/>
                  </a:ext>
                </a:extLst>
              </a:tr>
              <a:tr h="63050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Адрес (скриншот главной страницы в приложении)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https://tilqural.kz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https://www.usalearns.org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https://hirogaru-nihongo.jp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https://reallanguage.club/russkij-yazyk/#0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https://francaisfacile.rfi.fr/en/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481904"/>
                  </a:ext>
                </a:extLst>
              </a:tr>
              <a:tr h="439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tilqural.kz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USA </a:t>
                      </a: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Learns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Hirogaru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reallanguage.club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Francaisfacile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324294"/>
                  </a:ext>
                </a:extLst>
              </a:tr>
              <a:tr h="2263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Целевая аудитория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12+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014706"/>
                  </a:ext>
                </a:extLst>
              </a:tr>
              <a:tr h="17620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Сервисы (функционал) 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форма обратной связи, интерактивный помощник, форум, рассылки, ссылки-баннеры, переходы на другие сервисы или сайты, регистрация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форма обратной связи, интерактивный помощник, форум, рассылки, ссылки-баннеры, переходы на другие сервисы или сайты, регистрация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форма обратной связи, интерактивный помощник, форум, рассылки, ссылки-баннеры, переходы на другие сервисы или сайты, регистрация</a:t>
                      </a:r>
                      <a:endParaRPr lang="LID4096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форма обратной связи, интерактивный помощник, форум, рассылки, ссылки-баннеры, переходы на другие сервисы или сайты, регистрация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форма обратной связи, интерактивный помощник, форум, рассылки, ссылки-баннеры, переходы на другие сервисы или сайты, регистрация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776182"/>
                  </a:ext>
                </a:extLst>
              </a:tr>
              <a:tr h="1261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Навигация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Горизонтальная меню для перехода, доступность для перехода на разделы, кнопка Войти.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Горизонтальная меню для перехода, доступность для перехода на разделы.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Горизонтальная меню для перехода, доступность для перехода на разделы.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Горизонтальная меню для перехода, доступность для перехода на разделы.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Горизонтальная меню для перехода, доступность для перехода на разделы.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937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27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25A045E-73D5-FD34-1D50-4F56D1D3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45618"/>
              </p:ext>
            </p:extLst>
          </p:nvPr>
        </p:nvGraphicFramePr>
        <p:xfrm>
          <a:off x="636515" y="483166"/>
          <a:ext cx="10918969" cy="5891667"/>
        </p:xfrm>
        <a:graphic>
          <a:graphicData uri="http://schemas.openxmlformats.org/drawingml/2006/table">
            <a:tbl>
              <a:tblPr firstRow="1" firstCol="1" bandRow="1"/>
              <a:tblGrid>
                <a:gridCol w="1880867">
                  <a:extLst>
                    <a:ext uri="{9D8B030D-6E8A-4147-A177-3AD203B41FA5}">
                      <a16:colId xmlns:a16="http://schemas.microsoft.com/office/drawing/2014/main" val="3620111589"/>
                    </a:ext>
                  </a:extLst>
                </a:gridCol>
                <a:gridCol w="1482520">
                  <a:extLst>
                    <a:ext uri="{9D8B030D-6E8A-4147-A177-3AD203B41FA5}">
                      <a16:colId xmlns:a16="http://schemas.microsoft.com/office/drawing/2014/main" val="511503300"/>
                    </a:ext>
                  </a:extLst>
                </a:gridCol>
                <a:gridCol w="1482520">
                  <a:extLst>
                    <a:ext uri="{9D8B030D-6E8A-4147-A177-3AD203B41FA5}">
                      <a16:colId xmlns:a16="http://schemas.microsoft.com/office/drawing/2014/main" val="3472730407"/>
                    </a:ext>
                  </a:extLst>
                </a:gridCol>
                <a:gridCol w="1847990">
                  <a:extLst>
                    <a:ext uri="{9D8B030D-6E8A-4147-A177-3AD203B41FA5}">
                      <a16:colId xmlns:a16="http://schemas.microsoft.com/office/drawing/2014/main" val="249510506"/>
                    </a:ext>
                  </a:extLst>
                </a:gridCol>
                <a:gridCol w="1854872">
                  <a:extLst>
                    <a:ext uri="{9D8B030D-6E8A-4147-A177-3AD203B41FA5}">
                      <a16:colId xmlns:a16="http://schemas.microsoft.com/office/drawing/2014/main" val="639475260"/>
                    </a:ext>
                  </a:extLst>
                </a:gridCol>
                <a:gridCol w="2370200">
                  <a:extLst>
                    <a:ext uri="{9D8B030D-6E8A-4147-A177-3AD203B41FA5}">
                      <a16:colId xmlns:a16="http://schemas.microsoft.com/office/drawing/2014/main" val="2648063389"/>
                    </a:ext>
                  </a:extLst>
                </a:gridCol>
              </a:tblGrid>
              <a:tr h="501038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Технологический анализ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63673"/>
                  </a:ext>
                </a:extLst>
              </a:tr>
              <a:tr h="16973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Кросс-браузерность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хорошо отображается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хорошо отображается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хорошо отображается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хорошо отображается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хорошо отображается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45691"/>
                  </a:ext>
                </a:extLst>
              </a:tr>
              <a:tr h="8340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Адаптивность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544877"/>
                  </a:ext>
                </a:extLst>
              </a:tr>
              <a:tr h="5402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Производительность (</a:t>
                      </a:r>
                      <a:r>
                        <a:rPr lang="ru-RU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YSlow</a:t>
                      </a: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72%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69%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72%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59%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59%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61851"/>
                  </a:ext>
                </a:extLst>
              </a:tr>
              <a:tr h="4503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Скорость загрузки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17,5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18,6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3,8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6,2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763106"/>
                  </a:ext>
                </a:extLst>
              </a:tr>
              <a:tr h="18686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Ключевые слова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казахский язык, </a:t>
                      </a: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русско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казахский разговорник, слова на казахском, привет по казахски, казахский язык с нуля самоучитель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francais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delf, 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французский язык слушать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учим французский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listening a2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497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3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38DAE1-858E-6D66-A817-135646D5FB03}"/>
              </a:ext>
            </a:extLst>
          </p:cNvPr>
          <p:cNvSpPr txBox="1"/>
          <p:nvPr/>
        </p:nvSpPr>
        <p:spPr>
          <a:xfrm>
            <a:off x="858520" y="534674"/>
            <a:ext cx="10474960" cy="2249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Использованные сервисы: 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https://gtmetrix.com/reports/itest.kz/TP59p16L/ – для определения производительности и скорости загрузки.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https://spywords.ru/ – для нахождения ключевых слов.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https://www.browserling.com/ – для определения кросс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браузерности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http://iloveadaptive.com/ru/url/https%3A%2F%2Fitest.kz%2Fru – для определения адаптивности сайта на различных устройствах. </a:t>
            </a:r>
          </a:p>
        </p:txBody>
      </p:sp>
    </p:spTree>
    <p:extLst>
      <p:ext uri="{BB962C8B-B14F-4D97-AF65-F5344CB8AC3E}">
        <p14:creationId xmlns:p14="http://schemas.microsoft.com/office/powerpoint/2010/main" val="121143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055A72-04C0-DD09-A070-0DDA97466324}"/>
              </a:ext>
            </a:extLst>
          </p:cNvPr>
          <p:cNvSpPr txBox="1"/>
          <p:nvPr/>
        </p:nvSpPr>
        <p:spPr>
          <a:xfrm>
            <a:off x="3048000" y="5527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ПРОЕКТА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FEE4832-FBA0-5FC9-FBF9-C522AE7D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70" y="1127017"/>
            <a:ext cx="8309460" cy="49775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1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B422CF-C2D0-DAA9-C9FA-75E643CB9B17}"/>
              </a:ext>
            </a:extLst>
          </p:cNvPr>
          <p:cNvSpPr txBox="1"/>
          <p:nvPr/>
        </p:nvSpPr>
        <p:spPr>
          <a:xfrm>
            <a:off x="3048000" y="5429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СКРИНЫ ОСНОВЫХ ИНТЕРФЕЙСОВ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44A6D-ED4C-0D6E-9E8D-6A00EC3D4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203" y="974941"/>
            <a:ext cx="9493594" cy="53401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08375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937</Words>
  <Application>Microsoft Office PowerPoint</Application>
  <PresentationFormat>Широкоэкранный</PresentationFormat>
  <Paragraphs>103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РЕСПУБЛИКИ КАЗАХСТАН СЕВЕРО-КАЗАХСТАНСКИЙ УНИВЕРСИТЕТ ИМ. М. КОЗЫБАЕВА ФАКУЛЬТЕТ ИНЖЕНЕРИИ И ЦИФРОВЫХ ТЕХНОЛОГИЙ КАФЕДРА "ИНФОРМАЦИОННО-КОММУНИКАЦИОННЫЕ ТЕХНОЛОГИИ"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РЕСПУБЛИКИ КАЗАХСТАН СЕВЕРО-КАЗАХСТАНСКИЙ УНИВЕРСИТЕТ ИМ. М. КОЗЫБАЕВА ФАКУЛЬТЕТ ИНЖЕНЕРИИ И ЦИФРОВЫХ ТЕХНОЛОГИЙ КАФЕДРА "ИНФОРМАЦИОННО-КОММУНИКАЦИОННЫЕ ТЕХНОЛОГИИ"</dc:title>
  <dc:creator>Alioka Malioka</dc:creator>
  <cp:lastModifiedBy>Alioka Malioka</cp:lastModifiedBy>
  <cp:revision>4</cp:revision>
  <dcterms:created xsi:type="dcterms:W3CDTF">2024-05-03T09:12:46Z</dcterms:created>
  <dcterms:modified xsi:type="dcterms:W3CDTF">2024-05-09T15:56:02Z</dcterms:modified>
</cp:coreProperties>
</file>