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Garet ExtraBold" panose="020B0604020202020204" charset="0"/>
      <p:regular r:id="rId18"/>
    </p:embeddedFont>
    <p:embeddedFont>
      <p:font typeface="Garet ExtraBold Bold" panose="020B0604020202020204" charset="0"/>
      <p:regular r:id="rId19"/>
    </p:embeddedFont>
    <p:embeddedFont>
      <p:font typeface="League Spartan" panose="020B0604020202020204" charset="0"/>
      <p:regular r:id="rId20"/>
    </p:embeddedFont>
    <p:embeddedFont>
      <p:font typeface="Montserrat Light" panose="00000400000000000000" pitchFamily="2" charset="0"/>
      <p:regular r:id="rId21"/>
    </p:embeddedFont>
    <p:embeddedFont>
      <p:font typeface="Oswald Bold" panose="020B0604020202020204" charset="0"/>
      <p:regular r:id="rId22"/>
    </p:embeddedFont>
    <p:embeddedFont>
      <p:font typeface="Times New Roman Bold" panose="02020803070505020304" pitchFamily="18"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6" d="100"/>
          <a:sy n="66" d="100"/>
        </p:scale>
        <p:origin x="1014" y="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771DB-0610-4E54-96AF-5ACB45D87DC8}"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D4046-2514-479D-B478-25B6698327E6}" type="slidenum">
              <a:rPr lang="en-IN" smtClean="0"/>
              <a:t>‹#›</a:t>
            </a:fld>
            <a:endParaRPr lang="en-IN"/>
          </a:p>
        </p:txBody>
      </p:sp>
    </p:spTree>
    <p:extLst>
      <p:ext uri="{BB962C8B-B14F-4D97-AF65-F5344CB8AC3E}">
        <p14:creationId xmlns:p14="http://schemas.microsoft.com/office/powerpoint/2010/main" val="268777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CD4046-2514-479D-B478-25B6698327E6}" type="slidenum">
              <a:rPr lang="en-IN" smtClean="0"/>
              <a:t>10</a:t>
            </a:fld>
            <a:endParaRPr lang="en-IN"/>
          </a:p>
        </p:txBody>
      </p:sp>
    </p:spTree>
    <p:extLst>
      <p:ext uri="{BB962C8B-B14F-4D97-AF65-F5344CB8AC3E}">
        <p14:creationId xmlns:p14="http://schemas.microsoft.com/office/powerpoint/2010/main" val="272412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444"/>
            </a:stretch>
          </a:blipFill>
        </p:spPr>
        <p:txBody>
          <a:bodyPr/>
          <a:lstStyle/>
          <a:p>
            <a:endParaRPr lang="en-IN"/>
          </a:p>
        </p:txBody>
      </p:sp>
      <p:sp>
        <p:nvSpPr>
          <p:cNvPr id="3" name="Freeform 3"/>
          <p:cNvSpPr/>
          <p:nvPr/>
        </p:nvSpPr>
        <p:spPr>
          <a:xfrm rot="870085">
            <a:off x="-259633" y="7290106"/>
            <a:ext cx="7315200" cy="4059936"/>
          </a:xfrm>
          <a:custGeom>
            <a:avLst/>
            <a:gdLst/>
            <a:ahLst/>
            <a:cxnLst/>
            <a:rect l="l" t="t" r="r" b="b"/>
            <a:pathLst>
              <a:path w="7315200" h="4059936">
                <a:moveTo>
                  <a:pt x="0" y="0"/>
                </a:moveTo>
                <a:lnTo>
                  <a:pt x="7315200" y="0"/>
                </a:lnTo>
                <a:lnTo>
                  <a:pt x="7315200" y="4059936"/>
                </a:lnTo>
                <a:lnTo>
                  <a:pt x="0" y="4059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Freeform 4"/>
          <p:cNvSpPr/>
          <p:nvPr/>
        </p:nvSpPr>
        <p:spPr>
          <a:xfrm rot="-9561375">
            <a:off x="12445789" y="-945815"/>
            <a:ext cx="7315200" cy="4059936"/>
          </a:xfrm>
          <a:custGeom>
            <a:avLst/>
            <a:gdLst/>
            <a:ahLst/>
            <a:cxnLst/>
            <a:rect l="l" t="t" r="r" b="b"/>
            <a:pathLst>
              <a:path w="7315200" h="4059936">
                <a:moveTo>
                  <a:pt x="0" y="0"/>
                </a:moveTo>
                <a:lnTo>
                  <a:pt x="7315200" y="0"/>
                </a:lnTo>
                <a:lnTo>
                  <a:pt x="7315200" y="4059936"/>
                </a:lnTo>
                <a:lnTo>
                  <a:pt x="0" y="4059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0539934" y="3733328"/>
            <a:ext cx="5787775" cy="5729897"/>
          </a:xfrm>
          <a:custGeom>
            <a:avLst/>
            <a:gdLst/>
            <a:ahLst/>
            <a:cxnLst/>
            <a:rect l="l" t="t" r="r" b="b"/>
            <a:pathLst>
              <a:path w="5787775" h="5729897">
                <a:moveTo>
                  <a:pt x="0" y="0"/>
                </a:moveTo>
                <a:lnTo>
                  <a:pt x="5787776" y="0"/>
                </a:lnTo>
                <a:lnTo>
                  <a:pt x="5787776" y="5729898"/>
                </a:lnTo>
                <a:lnTo>
                  <a:pt x="0" y="57298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632370" y="347267"/>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16241055" y="7612788"/>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TextBox 8"/>
          <p:cNvSpPr txBox="1"/>
          <p:nvPr/>
        </p:nvSpPr>
        <p:spPr>
          <a:xfrm>
            <a:off x="1364936" y="3040201"/>
            <a:ext cx="13832812" cy="2831747"/>
          </a:xfrm>
          <a:prstGeom prst="rect">
            <a:avLst/>
          </a:prstGeom>
        </p:spPr>
        <p:txBody>
          <a:bodyPr lIns="0" tIns="0" rIns="0" bIns="0" rtlCol="0" anchor="t">
            <a:spAutoFit/>
          </a:bodyPr>
          <a:lstStyle/>
          <a:p>
            <a:pPr algn="ctr">
              <a:lnSpc>
                <a:spcPts val="7516"/>
              </a:lnSpc>
            </a:pPr>
            <a:r>
              <a:rPr lang="en-US" sz="5368">
                <a:solidFill>
                  <a:srgbClr val="FFFFFF"/>
                </a:solidFill>
                <a:latin typeface="Garet ExtraBold"/>
              </a:rPr>
              <a:t>Discover Your Next Favorite Eatery : Restaurant Recommendation</a:t>
            </a:r>
          </a:p>
          <a:p>
            <a:pPr algn="ctr">
              <a:lnSpc>
                <a:spcPts val="7516"/>
              </a:lnSpc>
              <a:spcBef>
                <a:spcPct val="0"/>
              </a:spcBef>
            </a:pPr>
            <a:endParaRPr lang="en-US" sz="5368">
              <a:solidFill>
                <a:srgbClr val="FFFFFF"/>
              </a:solidFill>
              <a:latin typeface="Garet ExtraBold"/>
            </a:endParaRPr>
          </a:p>
        </p:txBody>
      </p:sp>
      <p:sp>
        <p:nvSpPr>
          <p:cNvPr id="9" name="TextBox 9"/>
          <p:cNvSpPr txBox="1"/>
          <p:nvPr/>
        </p:nvSpPr>
        <p:spPr>
          <a:xfrm>
            <a:off x="10958974" y="6438900"/>
            <a:ext cx="4949697" cy="630685"/>
          </a:xfrm>
          <a:prstGeom prst="rect">
            <a:avLst/>
          </a:prstGeom>
        </p:spPr>
        <p:txBody>
          <a:bodyPr lIns="0" tIns="0" rIns="0" bIns="0" rtlCol="0" anchor="t">
            <a:spAutoFit/>
          </a:bodyPr>
          <a:lstStyle/>
          <a:p>
            <a:pPr algn="ctr">
              <a:lnSpc>
                <a:spcPts val="5100"/>
              </a:lnSpc>
            </a:pPr>
            <a:r>
              <a:rPr lang="en-US" sz="3643" dirty="0">
                <a:solidFill>
                  <a:srgbClr val="FFFFFF"/>
                </a:solidFill>
                <a:latin typeface="Garet ExtraBold"/>
              </a:rPr>
              <a:t>Om Mali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rot="-10667913">
            <a:off x="13476363" y="8156369"/>
            <a:ext cx="1339138" cy="990962"/>
          </a:xfrm>
          <a:custGeom>
            <a:avLst/>
            <a:gdLst/>
            <a:ahLst/>
            <a:cxnLst/>
            <a:rect l="l" t="t" r="r" b="b"/>
            <a:pathLst>
              <a:path w="1339138" h="990962">
                <a:moveTo>
                  <a:pt x="0" y="0"/>
                </a:moveTo>
                <a:lnTo>
                  <a:pt x="1339138" y="0"/>
                </a:lnTo>
                <a:lnTo>
                  <a:pt x="1339138" y="990962"/>
                </a:lnTo>
                <a:lnTo>
                  <a:pt x="0" y="9909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Freeform 3"/>
          <p:cNvSpPr/>
          <p:nvPr/>
        </p:nvSpPr>
        <p:spPr>
          <a:xfrm rot="-1431978">
            <a:off x="3826223" y="5413243"/>
            <a:ext cx="1429708" cy="511120"/>
          </a:xfrm>
          <a:custGeom>
            <a:avLst/>
            <a:gdLst/>
            <a:ahLst/>
            <a:cxnLst/>
            <a:rect l="l" t="t" r="r" b="b"/>
            <a:pathLst>
              <a:path w="1429708" h="511120">
                <a:moveTo>
                  <a:pt x="0" y="0"/>
                </a:moveTo>
                <a:lnTo>
                  <a:pt x="1429708" y="0"/>
                </a:lnTo>
                <a:lnTo>
                  <a:pt x="1429708" y="511120"/>
                </a:lnTo>
                <a:lnTo>
                  <a:pt x="0" y="5111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 name="Freeform 4"/>
          <p:cNvSpPr/>
          <p:nvPr/>
        </p:nvSpPr>
        <p:spPr>
          <a:xfrm rot="1866450">
            <a:off x="9580567" y="5382286"/>
            <a:ext cx="1602893" cy="573034"/>
          </a:xfrm>
          <a:custGeom>
            <a:avLst/>
            <a:gdLst/>
            <a:ahLst/>
            <a:cxnLst/>
            <a:rect l="l" t="t" r="r" b="b"/>
            <a:pathLst>
              <a:path w="1602893" h="573034">
                <a:moveTo>
                  <a:pt x="0" y="0"/>
                </a:moveTo>
                <a:lnTo>
                  <a:pt x="1602893" y="0"/>
                </a:lnTo>
                <a:lnTo>
                  <a:pt x="1602893" y="573034"/>
                </a:lnTo>
                <a:lnTo>
                  <a:pt x="0" y="5730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12514374" y="216914"/>
            <a:ext cx="5621226" cy="4265307"/>
          </a:xfrm>
          <a:custGeom>
            <a:avLst/>
            <a:gdLst/>
            <a:ahLst/>
            <a:cxnLst/>
            <a:rect l="l" t="t" r="r" b="b"/>
            <a:pathLst>
              <a:path w="5621226" h="4265307">
                <a:moveTo>
                  <a:pt x="0" y="0"/>
                </a:moveTo>
                <a:lnTo>
                  <a:pt x="5621225" y="0"/>
                </a:lnTo>
                <a:lnTo>
                  <a:pt x="5621225" y="4265307"/>
                </a:lnTo>
                <a:lnTo>
                  <a:pt x="0" y="4265307"/>
                </a:lnTo>
                <a:lnTo>
                  <a:pt x="0" y="0"/>
                </a:lnTo>
                <a:close/>
              </a:path>
            </a:pathLst>
          </a:custGeom>
          <a:blipFill>
            <a:blip r:embed="rId7"/>
            <a:stretch>
              <a:fillRect/>
            </a:stretch>
          </a:blipFill>
        </p:spPr>
        <p:txBody>
          <a:bodyPr/>
          <a:lstStyle/>
          <a:p>
            <a:endParaRPr lang="en-IN"/>
          </a:p>
        </p:txBody>
      </p:sp>
      <p:sp>
        <p:nvSpPr>
          <p:cNvPr id="6" name="TextBox 6"/>
          <p:cNvSpPr txBox="1"/>
          <p:nvPr/>
        </p:nvSpPr>
        <p:spPr>
          <a:xfrm>
            <a:off x="762000" y="126077"/>
            <a:ext cx="10659511" cy="1062517"/>
          </a:xfrm>
          <a:prstGeom prst="rect">
            <a:avLst/>
          </a:prstGeom>
        </p:spPr>
        <p:txBody>
          <a:bodyPr wrap="square" lIns="0" tIns="0" rIns="0" bIns="0" rtlCol="0" anchor="t">
            <a:spAutoFit/>
          </a:bodyPr>
          <a:lstStyle/>
          <a:p>
            <a:pPr algn="ctr">
              <a:lnSpc>
                <a:spcPts val="8636"/>
              </a:lnSpc>
              <a:spcBef>
                <a:spcPct val="0"/>
              </a:spcBef>
            </a:pPr>
            <a:r>
              <a:rPr lang="en-US" sz="6168" dirty="0">
                <a:solidFill>
                  <a:srgbClr val="7736D6"/>
                </a:solidFill>
                <a:latin typeface="Garet ExtraBold Bold"/>
              </a:rPr>
              <a:t>Content Based Filtering</a:t>
            </a:r>
          </a:p>
        </p:txBody>
      </p:sp>
      <p:sp>
        <p:nvSpPr>
          <p:cNvPr id="7" name="TextBox 7"/>
          <p:cNvSpPr txBox="1"/>
          <p:nvPr/>
        </p:nvSpPr>
        <p:spPr>
          <a:xfrm>
            <a:off x="-263707" y="1620479"/>
            <a:ext cx="12498446" cy="3036024"/>
          </a:xfrm>
          <a:prstGeom prst="rect">
            <a:avLst/>
          </a:prstGeom>
        </p:spPr>
        <p:txBody>
          <a:bodyPr wrap="square" lIns="0" tIns="0" rIns="0" bIns="0" rtlCol="0" anchor="t">
            <a:spAutoFit/>
          </a:bodyPr>
          <a:lstStyle/>
          <a:p>
            <a:pPr marL="621352" lvl="1" indent="-310676">
              <a:lnSpc>
                <a:spcPts val="4029"/>
              </a:lnSpc>
              <a:buFont typeface="Arial"/>
              <a:buChar char="•"/>
            </a:pPr>
            <a:r>
              <a:rPr lang="en-US" sz="2877" dirty="0">
                <a:solidFill>
                  <a:srgbClr val="FFFFFF"/>
                </a:solidFill>
                <a:latin typeface="Times New Roman Bold"/>
              </a:rPr>
              <a:t>Content-based filtering is a recommendation approach that utilizes item features or characteristics to suggest similar items based on user preferences.</a:t>
            </a:r>
          </a:p>
          <a:p>
            <a:pPr marL="621352" lvl="1" indent="-310676">
              <a:lnSpc>
                <a:spcPts val="4029"/>
              </a:lnSpc>
              <a:buFont typeface="Arial"/>
              <a:buChar char="•"/>
            </a:pPr>
            <a:r>
              <a:rPr lang="en-US" sz="2877" dirty="0">
                <a:solidFill>
                  <a:srgbClr val="FFFFFF"/>
                </a:solidFill>
                <a:latin typeface="Times New Roman Bold"/>
              </a:rPr>
              <a:t>Use ‘reviews’ dataset to find the similarity score for each restaurant</a:t>
            </a:r>
          </a:p>
          <a:p>
            <a:pPr marL="621352" lvl="1" indent="-310676">
              <a:lnSpc>
                <a:spcPts val="4029"/>
              </a:lnSpc>
              <a:buFont typeface="Arial"/>
              <a:buChar char="•"/>
            </a:pPr>
            <a:r>
              <a:rPr lang="en-US" sz="2877" dirty="0">
                <a:solidFill>
                  <a:srgbClr val="FFFFFF"/>
                </a:solidFill>
                <a:latin typeface="Times New Roman Bold"/>
              </a:rPr>
              <a:t>Crucial features include </a:t>
            </a:r>
            <a:r>
              <a:rPr lang="en-US" sz="2877" dirty="0" err="1">
                <a:solidFill>
                  <a:srgbClr val="FFFFFF"/>
                </a:solidFill>
                <a:latin typeface="Times New Roman Bold"/>
              </a:rPr>
              <a:t>average_rating</a:t>
            </a:r>
            <a:r>
              <a:rPr lang="en-US" sz="2877" dirty="0">
                <a:solidFill>
                  <a:srgbClr val="FFFFFF"/>
                </a:solidFill>
                <a:latin typeface="Times New Roman Bold"/>
              </a:rPr>
              <a:t> , </a:t>
            </a:r>
            <a:r>
              <a:rPr lang="en-US" sz="2877" dirty="0" err="1">
                <a:solidFill>
                  <a:srgbClr val="FFFFFF"/>
                </a:solidFill>
                <a:latin typeface="Times New Roman Bold"/>
              </a:rPr>
              <a:t>review_counts,categories</a:t>
            </a:r>
            <a:r>
              <a:rPr lang="en-US" sz="2877" dirty="0">
                <a:solidFill>
                  <a:srgbClr val="FFFFFF"/>
                </a:solidFill>
                <a:latin typeface="Times New Roman Bold"/>
              </a:rPr>
              <a:t>(~cuisine) </a:t>
            </a:r>
          </a:p>
          <a:p>
            <a:pPr>
              <a:lnSpc>
                <a:spcPts val="4029"/>
              </a:lnSpc>
            </a:pPr>
            <a:endParaRPr lang="en-US" sz="2877" dirty="0">
              <a:solidFill>
                <a:srgbClr val="FFFFFF"/>
              </a:solidFill>
              <a:latin typeface="Times New Roman Bold"/>
            </a:endParaRPr>
          </a:p>
        </p:txBody>
      </p:sp>
      <p:sp>
        <p:nvSpPr>
          <p:cNvPr id="8" name="TextBox 8"/>
          <p:cNvSpPr txBox="1"/>
          <p:nvPr/>
        </p:nvSpPr>
        <p:spPr>
          <a:xfrm>
            <a:off x="1638408" y="6620430"/>
            <a:ext cx="2581522" cy="285884"/>
          </a:xfrm>
          <a:prstGeom prst="rect">
            <a:avLst/>
          </a:prstGeom>
        </p:spPr>
        <p:txBody>
          <a:bodyPr lIns="0" tIns="0" rIns="0" bIns="0" rtlCol="0" anchor="t">
            <a:spAutoFit/>
          </a:bodyPr>
          <a:lstStyle/>
          <a:p>
            <a:pPr marL="0" lvl="0" indent="0" algn="ctr">
              <a:lnSpc>
                <a:spcPts val="2346"/>
              </a:lnSpc>
              <a:spcBef>
                <a:spcPct val="0"/>
              </a:spcBef>
            </a:pPr>
            <a:r>
              <a:rPr lang="en-US" sz="1700" spc="166">
                <a:solidFill>
                  <a:srgbClr val="FFFFFF"/>
                </a:solidFill>
                <a:latin typeface="Oswald Bold"/>
              </a:rPr>
              <a:t>FORMATTING THE TABLE</a:t>
            </a:r>
          </a:p>
        </p:txBody>
      </p:sp>
      <p:sp>
        <p:nvSpPr>
          <p:cNvPr id="9" name="TextBox 9"/>
          <p:cNvSpPr txBox="1"/>
          <p:nvPr/>
        </p:nvSpPr>
        <p:spPr>
          <a:xfrm>
            <a:off x="1179397" y="7050134"/>
            <a:ext cx="3954948" cy="3043197"/>
          </a:xfrm>
          <a:prstGeom prst="rect">
            <a:avLst/>
          </a:prstGeom>
        </p:spPr>
        <p:txBody>
          <a:bodyPr lIns="0" tIns="0" rIns="0" bIns="0" rtlCol="0" anchor="t">
            <a:spAutoFit/>
          </a:bodyPr>
          <a:lstStyle/>
          <a:p>
            <a:pPr marL="337747" lvl="1" indent="-168874" algn="ctr">
              <a:lnSpc>
                <a:spcPts val="2190"/>
              </a:lnSpc>
              <a:buFont typeface="Arial"/>
              <a:buChar char="•"/>
            </a:pPr>
            <a:r>
              <a:rPr lang="en-US" sz="1564">
                <a:solidFill>
                  <a:srgbClr val="FFFFFF"/>
                </a:solidFill>
                <a:latin typeface="Montserrat Light"/>
              </a:rPr>
              <a:t>The original dataset contained multiple categories listed within the same row for each restaurant.</a:t>
            </a:r>
          </a:p>
          <a:p>
            <a:pPr marL="337747" lvl="1" indent="-168874" algn="ctr">
              <a:lnSpc>
                <a:spcPts val="2190"/>
              </a:lnSpc>
              <a:buFont typeface="Arial"/>
              <a:buChar char="•"/>
            </a:pPr>
            <a:r>
              <a:rPr lang="en-US" sz="1564">
                <a:solidFill>
                  <a:srgbClr val="FFFFFF"/>
                </a:solidFill>
                <a:latin typeface="Montserrat Light"/>
              </a:rPr>
              <a:t>Some rows had inappropriate or inaccurate category entries, which were cleaned and corrected.</a:t>
            </a:r>
          </a:p>
          <a:p>
            <a:pPr marL="337747" lvl="1" indent="-168874" algn="ctr">
              <a:lnSpc>
                <a:spcPts val="2190"/>
              </a:lnSpc>
              <a:buFont typeface="Arial"/>
              <a:buChar char="•"/>
            </a:pPr>
            <a:r>
              <a:rPr lang="en-US" sz="1564">
                <a:solidFill>
                  <a:srgbClr val="FFFFFF"/>
                </a:solidFill>
                <a:latin typeface="Montserrat Light"/>
              </a:rPr>
              <a:t>Additionally, certain rows had duplicate category entries for the same business, which were resolved during the data cleaning process.</a:t>
            </a:r>
          </a:p>
          <a:p>
            <a:pPr algn="ctr">
              <a:lnSpc>
                <a:spcPts val="2190"/>
              </a:lnSpc>
            </a:pPr>
            <a:endParaRPr lang="en-US" sz="1564">
              <a:solidFill>
                <a:srgbClr val="FFFFFF"/>
              </a:solidFill>
              <a:latin typeface="Montserrat Light"/>
            </a:endParaRPr>
          </a:p>
        </p:txBody>
      </p:sp>
      <p:sp>
        <p:nvSpPr>
          <p:cNvPr id="10" name="TextBox 10"/>
          <p:cNvSpPr txBox="1"/>
          <p:nvPr/>
        </p:nvSpPr>
        <p:spPr>
          <a:xfrm>
            <a:off x="5985516" y="4453646"/>
            <a:ext cx="2581522" cy="285884"/>
          </a:xfrm>
          <a:prstGeom prst="rect">
            <a:avLst/>
          </a:prstGeom>
        </p:spPr>
        <p:txBody>
          <a:bodyPr lIns="0" tIns="0" rIns="0" bIns="0" rtlCol="0" anchor="t">
            <a:spAutoFit/>
          </a:bodyPr>
          <a:lstStyle/>
          <a:p>
            <a:pPr marL="0" lvl="0" indent="0" algn="ctr">
              <a:lnSpc>
                <a:spcPts val="2346"/>
              </a:lnSpc>
              <a:spcBef>
                <a:spcPct val="0"/>
              </a:spcBef>
            </a:pPr>
            <a:r>
              <a:rPr lang="en-US" sz="1700" spc="166">
                <a:solidFill>
                  <a:srgbClr val="FFFFFF"/>
                </a:solidFill>
                <a:latin typeface="Oswald Bold"/>
              </a:rPr>
              <a:t>ONE HOT ENCODING</a:t>
            </a:r>
          </a:p>
        </p:txBody>
      </p:sp>
      <p:sp>
        <p:nvSpPr>
          <p:cNvPr id="11" name="TextBox 11"/>
          <p:cNvSpPr txBox="1"/>
          <p:nvPr/>
        </p:nvSpPr>
        <p:spPr>
          <a:xfrm>
            <a:off x="5449037" y="4792297"/>
            <a:ext cx="3784059" cy="3043197"/>
          </a:xfrm>
          <a:prstGeom prst="rect">
            <a:avLst/>
          </a:prstGeom>
        </p:spPr>
        <p:txBody>
          <a:bodyPr lIns="0" tIns="0" rIns="0" bIns="0" rtlCol="0" anchor="t">
            <a:spAutoFit/>
          </a:bodyPr>
          <a:lstStyle/>
          <a:p>
            <a:pPr marL="337747" lvl="1" indent="-168874">
              <a:lnSpc>
                <a:spcPts val="2190"/>
              </a:lnSpc>
              <a:buFont typeface="Arial"/>
              <a:buChar char="•"/>
            </a:pPr>
            <a:r>
              <a:rPr lang="en-US" sz="1564" dirty="0">
                <a:solidFill>
                  <a:srgbClr val="FFFFFF"/>
                </a:solidFill>
                <a:latin typeface="Montserrat Light"/>
              </a:rPr>
              <a:t>The categories column containing strings/objects was encoded using one-hot encoding to convert categorical data into numerical form.</a:t>
            </a:r>
          </a:p>
          <a:p>
            <a:pPr marL="337747" lvl="1" indent="-168874">
              <a:lnSpc>
                <a:spcPts val="2190"/>
              </a:lnSpc>
              <a:buFont typeface="Arial"/>
              <a:buChar char="•"/>
            </a:pPr>
            <a:r>
              <a:rPr lang="en-US" sz="1564" dirty="0">
                <a:solidFill>
                  <a:srgbClr val="FFFFFF"/>
                </a:solidFill>
                <a:latin typeface="Montserrat Light"/>
              </a:rPr>
              <a:t> As a result, approximately 30 new columns were added to the dataset, each corresponding to a distinct category present in the original categories column.</a:t>
            </a:r>
          </a:p>
          <a:p>
            <a:pPr>
              <a:lnSpc>
                <a:spcPts val="2190"/>
              </a:lnSpc>
            </a:pPr>
            <a:endParaRPr lang="en-US" sz="1564" dirty="0">
              <a:solidFill>
                <a:srgbClr val="FFFFFF"/>
              </a:solidFill>
              <a:latin typeface="Montserrat Light"/>
            </a:endParaRPr>
          </a:p>
        </p:txBody>
      </p:sp>
      <p:sp>
        <p:nvSpPr>
          <p:cNvPr id="12" name="TextBox 12"/>
          <p:cNvSpPr txBox="1"/>
          <p:nvPr/>
        </p:nvSpPr>
        <p:spPr>
          <a:xfrm>
            <a:off x="9983750" y="7065206"/>
            <a:ext cx="2581522" cy="309974"/>
          </a:xfrm>
          <a:prstGeom prst="rect">
            <a:avLst/>
          </a:prstGeom>
        </p:spPr>
        <p:txBody>
          <a:bodyPr lIns="0" tIns="0" rIns="0" bIns="0" rtlCol="0" anchor="t">
            <a:spAutoFit/>
          </a:bodyPr>
          <a:lstStyle/>
          <a:p>
            <a:pPr marL="0" lvl="0" indent="0" algn="ctr">
              <a:lnSpc>
                <a:spcPts val="2568"/>
              </a:lnSpc>
              <a:spcBef>
                <a:spcPct val="0"/>
              </a:spcBef>
            </a:pPr>
            <a:r>
              <a:rPr lang="en-US" sz="1861" spc="182">
                <a:solidFill>
                  <a:srgbClr val="FFFFFF"/>
                </a:solidFill>
                <a:latin typeface="Oswald Bold"/>
              </a:rPr>
              <a:t>NORMALIZATION</a:t>
            </a:r>
          </a:p>
        </p:txBody>
      </p:sp>
      <p:sp>
        <p:nvSpPr>
          <p:cNvPr id="13" name="TextBox 13"/>
          <p:cNvSpPr txBox="1"/>
          <p:nvPr/>
        </p:nvSpPr>
        <p:spPr>
          <a:xfrm>
            <a:off x="9419972" y="7573748"/>
            <a:ext cx="3709079" cy="1995970"/>
          </a:xfrm>
          <a:prstGeom prst="rect">
            <a:avLst/>
          </a:prstGeom>
        </p:spPr>
        <p:txBody>
          <a:bodyPr lIns="0" tIns="0" rIns="0" bIns="0" rtlCol="0" anchor="t">
            <a:spAutoFit/>
          </a:bodyPr>
          <a:lstStyle/>
          <a:p>
            <a:pPr marL="349145" lvl="1" indent="-174573" algn="ctr">
              <a:lnSpc>
                <a:spcPts val="2264"/>
              </a:lnSpc>
              <a:buFont typeface="Arial"/>
              <a:buChar char="•"/>
            </a:pPr>
            <a:r>
              <a:rPr lang="en-US" sz="1617">
                <a:solidFill>
                  <a:srgbClr val="FFFFFF"/>
                </a:solidFill>
                <a:latin typeface="Montserrat Light"/>
              </a:rPr>
              <a:t>The stars (ratings) and review_counts columns required scaling to normalize their values between 0 and 1.</a:t>
            </a:r>
          </a:p>
          <a:p>
            <a:pPr marL="349145" lvl="1" indent="-174573" algn="ctr">
              <a:lnSpc>
                <a:spcPts val="2264"/>
              </a:lnSpc>
              <a:buFont typeface="Arial"/>
              <a:buChar char="•"/>
            </a:pPr>
            <a:r>
              <a:rPr lang="en-US" sz="1617">
                <a:solidFill>
                  <a:srgbClr val="FFFFFF"/>
                </a:solidFill>
                <a:latin typeface="Montserrat Light"/>
              </a:rPr>
              <a:t>MinMaxScaler was applied to these columns, which rescaled the values to a consistent range .</a:t>
            </a:r>
          </a:p>
        </p:txBody>
      </p:sp>
      <p:sp>
        <p:nvSpPr>
          <p:cNvPr id="14" name="TextBox 14"/>
          <p:cNvSpPr txBox="1"/>
          <p:nvPr/>
        </p:nvSpPr>
        <p:spPr>
          <a:xfrm>
            <a:off x="13881526" y="5471930"/>
            <a:ext cx="4094071" cy="2582884"/>
          </a:xfrm>
          <a:prstGeom prst="rect">
            <a:avLst/>
          </a:prstGeom>
        </p:spPr>
        <p:txBody>
          <a:bodyPr lIns="0" tIns="0" rIns="0" bIns="0" rtlCol="0" anchor="t">
            <a:spAutoFit/>
          </a:bodyPr>
          <a:lstStyle/>
          <a:p>
            <a:pPr marL="316768" lvl="1" indent="-158384">
              <a:lnSpc>
                <a:spcPts val="2054"/>
              </a:lnSpc>
              <a:buFont typeface="Arial"/>
              <a:buChar char="•"/>
            </a:pPr>
            <a:r>
              <a:rPr lang="en-US" sz="1467">
                <a:solidFill>
                  <a:srgbClr val="FFFFFF"/>
                </a:solidFill>
                <a:latin typeface="Montserrat Light"/>
              </a:rPr>
              <a:t>PCA (Principal Component Analysis) was employed to reduce the dimensions of the dataset.</a:t>
            </a:r>
          </a:p>
          <a:p>
            <a:pPr marL="316768" lvl="1" indent="-158384">
              <a:lnSpc>
                <a:spcPts val="2054"/>
              </a:lnSpc>
              <a:buFont typeface="Arial"/>
              <a:buChar char="•"/>
            </a:pPr>
            <a:r>
              <a:rPr lang="en-US" sz="1467">
                <a:solidFill>
                  <a:srgbClr val="FFFFFF"/>
                </a:solidFill>
                <a:latin typeface="Montserrat Light"/>
              </a:rPr>
              <a:t>A graph was plotted to determine the optimal number of components.</a:t>
            </a:r>
          </a:p>
          <a:p>
            <a:pPr marL="316768" lvl="1" indent="-158384">
              <a:lnSpc>
                <a:spcPts val="2054"/>
              </a:lnSpc>
              <a:buFont typeface="Arial"/>
              <a:buChar char="•"/>
            </a:pPr>
            <a:r>
              <a:rPr lang="en-US" sz="1467">
                <a:solidFill>
                  <a:srgbClr val="FFFFFF"/>
                </a:solidFill>
                <a:latin typeface="Montserrat Light"/>
              </a:rPr>
              <a:t>After analysis, it was determined that using 20 components provided the best variance explained while reducing the dataset's dimensionality effectively.</a:t>
            </a:r>
          </a:p>
          <a:p>
            <a:pPr>
              <a:lnSpc>
                <a:spcPts val="2054"/>
              </a:lnSpc>
            </a:pPr>
            <a:endParaRPr lang="en-US" sz="1467">
              <a:solidFill>
                <a:srgbClr val="FFFFFF"/>
              </a:solidFill>
              <a:latin typeface="Montserrat Light"/>
            </a:endParaRPr>
          </a:p>
        </p:txBody>
      </p:sp>
      <p:sp>
        <p:nvSpPr>
          <p:cNvPr id="15" name="TextBox 15"/>
          <p:cNvSpPr txBox="1"/>
          <p:nvPr/>
        </p:nvSpPr>
        <p:spPr>
          <a:xfrm>
            <a:off x="14145932" y="5114925"/>
            <a:ext cx="3565258" cy="309974"/>
          </a:xfrm>
          <a:prstGeom prst="rect">
            <a:avLst/>
          </a:prstGeom>
        </p:spPr>
        <p:txBody>
          <a:bodyPr lIns="0" tIns="0" rIns="0" bIns="0" rtlCol="0" anchor="t">
            <a:spAutoFit/>
          </a:bodyPr>
          <a:lstStyle/>
          <a:p>
            <a:pPr marL="0" lvl="0" indent="0" algn="ctr">
              <a:lnSpc>
                <a:spcPts val="2568"/>
              </a:lnSpc>
              <a:spcBef>
                <a:spcPct val="0"/>
              </a:spcBef>
            </a:pPr>
            <a:r>
              <a:rPr lang="en-US" sz="1861" spc="182">
                <a:solidFill>
                  <a:srgbClr val="FFFFFF"/>
                </a:solidFill>
                <a:latin typeface="Oswald Bold"/>
              </a:rPr>
              <a:t>DIMENSIONALITY REDUCTION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02723" y="2968633"/>
            <a:ext cx="7068056" cy="5659303"/>
          </a:xfrm>
          <a:custGeom>
            <a:avLst/>
            <a:gdLst/>
            <a:ahLst/>
            <a:cxnLst/>
            <a:rect l="l" t="t" r="r" b="b"/>
            <a:pathLst>
              <a:path w="7068056" h="5659303">
                <a:moveTo>
                  <a:pt x="0" y="0"/>
                </a:moveTo>
                <a:lnTo>
                  <a:pt x="7068056" y="0"/>
                </a:lnTo>
                <a:lnTo>
                  <a:pt x="7068056" y="5659303"/>
                </a:lnTo>
                <a:lnTo>
                  <a:pt x="0" y="5659303"/>
                </a:lnTo>
                <a:lnTo>
                  <a:pt x="0" y="0"/>
                </a:lnTo>
                <a:close/>
              </a:path>
            </a:pathLst>
          </a:custGeom>
          <a:blipFill>
            <a:blip r:embed="rId2"/>
            <a:stretch>
              <a:fillRect/>
            </a:stretch>
          </a:blipFill>
        </p:spPr>
        <p:txBody>
          <a:bodyPr/>
          <a:lstStyle/>
          <a:p>
            <a:endParaRPr lang="en-IN"/>
          </a:p>
        </p:txBody>
      </p:sp>
      <p:sp>
        <p:nvSpPr>
          <p:cNvPr id="3" name="Freeform 3"/>
          <p:cNvSpPr/>
          <p:nvPr/>
        </p:nvSpPr>
        <p:spPr>
          <a:xfrm>
            <a:off x="1905000" y="467526"/>
            <a:ext cx="13303283" cy="2209800"/>
          </a:xfrm>
          <a:custGeom>
            <a:avLst/>
            <a:gdLst/>
            <a:ahLst/>
            <a:cxnLst/>
            <a:rect l="l" t="t" r="r" b="b"/>
            <a:pathLst>
              <a:path w="18681767" h="2183066">
                <a:moveTo>
                  <a:pt x="0" y="0"/>
                </a:moveTo>
                <a:lnTo>
                  <a:pt x="18681766" y="0"/>
                </a:lnTo>
                <a:lnTo>
                  <a:pt x="18681766" y="2183066"/>
                </a:lnTo>
                <a:lnTo>
                  <a:pt x="0" y="2183066"/>
                </a:lnTo>
                <a:lnTo>
                  <a:pt x="0" y="0"/>
                </a:lnTo>
                <a:close/>
              </a:path>
            </a:pathLst>
          </a:custGeom>
          <a:blipFill>
            <a:blip r:embed="rId3"/>
            <a:stretch>
              <a:fillRect t="-12351" b="-138630"/>
            </a:stretch>
          </a:blipFill>
        </p:spPr>
        <p:txBody>
          <a:bodyPr/>
          <a:lstStyle/>
          <a:p>
            <a:endParaRPr lang="en-IN"/>
          </a:p>
        </p:txBody>
      </p:sp>
      <p:sp>
        <p:nvSpPr>
          <p:cNvPr id="4" name="TextBox 4"/>
          <p:cNvSpPr txBox="1"/>
          <p:nvPr/>
        </p:nvSpPr>
        <p:spPr>
          <a:xfrm>
            <a:off x="761163" y="8893175"/>
            <a:ext cx="6006631" cy="692150"/>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Garet ExtraBold"/>
              </a:rPr>
              <a:t>Clusters formed after using k-means clustering </a:t>
            </a:r>
          </a:p>
        </p:txBody>
      </p:sp>
      <p:graphicFrame>
        <p:nvGraphicFramePr>
          <p:cNvPr id="5" name="Table 5"/>
          <p:cNvGraphicFramePr>
            <a:graphicFrameLocks noGrp="1"/>
          </p:cNvGraphicFramePr>
          <p:nvPr/>
        </p:nvGraphicFramePr>
        <p:xfrm>
          <a:off x="8291987" y="4086225"/>
          <a:ext cx="9677800" cy="5172076"/>
        </p:xfrm>
        <a:graphic>
          <a:graphicData uri="http://schemas.openxmlformats.org/drawingml/2006/table">
            <a:tbl>
              <a:tblPr/>
              <a:tblGrid>
                <a:gridCol w="2419450">
                  <a:extLst>
                    <a:ext uri="{9D8B030D-6E8A-4147-A177-3AD203B41FA5}">
                      <a16:colId xmlns:a16="http://schemas.microsoft.com/office/drawing/2014/main" val="20000"/>
                    </a:ext>
                  </a:extLst>
                </a:gridCol>
                <a:gridCol w="2419450">
                  <a:extLst>
                    <a:ext uri="{9D8B030D-6E8A-4147-A177-3AD203B41FA5}">
                      <a16:colId xmlns:a16="http://schemas.microsoft.com/office/drawing/2014/main" val="20001"/>
                    </a:ext>
                  </a:extLst>
                </a:gridCol>
                <a:gridCol w="2419450">
                  <a:extLst>
                    <a:ext uri="{9D8B030D-6E8A-4147-A177-3AD203B41FA5}">
                      <a16:colId xmlns:a16="http://schemas.microsoft.com/office/drawing/2014/main" val="20002"/>
                    </a:ext>
                  </a:extLst>
                </a:gridCol>
                <a:gridCol w="2419450">
                  <a:extLst>
                    <a:ext uri="{9D8B030D-6E8A-4147-A177-3AD203B41FA5}">
                      <a16:colId xmlns:a16="http://schemas.microsoft.com/office/drawing/2014/main" val="20003"/>
                    </a:ext>
                  </a:extLst>
                </a:gridCol>
              </a:tblGrid>
              <a:tr h="833279">
                <a:tc>
                  <a:txBody>
                    <a:bodyPr/>
                    <a:lstStyle/>
                    <a:p>
                      <a:pPr algn="ctr">
                        <a:lnSpc>
                          <a:spcPts val="2659"/>
                        </a:lnSpc>
                        <a:defRPr/>
                      </a:pPr>
                      <a:r>
                        <a:rPr lang="en-US" sz="1899">
                          <a:solidFill>
                            <a:srgbClr val="FFFFFF"/>
                          </a:solidFill>
                          <a:latin typeface="League Spartan"/>
                        </a:rPr>
                        <a:t>Business_name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Stars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Review_counts</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Category</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833279">
                <a:tc>
                  <a:txBody>
                    <a:bodyPr/>
                    <a:lstStyle/>
                    <a:p>
                      <a:pPr algn="ctr">
                        <a:lnSpc>
                          <a:spcPts val="2659"/>
                        </a:lnSpc>
                        <a:defRPr/>
                      </a:pPr>
                      <a:r>
                        <a:rPr lang="en-US" sz="1899">
                          <a:solidFill>
                            <a:srgbClr val="FF3131"/>
                          </a:solidFill>
                          <a:latin typeface="League Spartan"/>
                        </a:rPr>
                        <a:t>St Honore</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League Spartan"/>
                        </a:rPr>
                        <a:t>4.0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League Spartan"/>
                        </a:rPr>
                        <a:t>80</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League Spartan"/>
                        </a:rPr>
                        <a:t>Burger/Pizza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33279">
                <a:tc>
                  <a:txBody>
                    <a:bodyPr/>
                    <a:lstStyle/>
                    <a:p>
                      <a:pPr algn="ctr">
                        <a:lnSpc>
                          <a:spcPts val="2659"/>
                        </a:lnSpc>
                        <a:defRPr/>
                      </a:pPr>
                      <a:r>
                        <a:rPr lang="en-US" sz="1899">
                          <a:solidFill>
                            <a:srgbClr val="FFFFFF"/>
                          </a:solidFill>
                          <a:latin typeface="League Spartan"/>
                        </a:rPr>
                        <a:t>Ardmore Pizza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3.5</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109</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Burger/Pizza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168506">
                <a:tc>
                  <a:txBody>
                    <a:bodyPr/>
                    <a:lstStyle/>
                    <a:p>
                      <a:pPr algn="ctr">
                        <a:lnSpc>
                          <a:spcPts val="2659"/>
                        </a:lnSpc>
                        <a:defRPr/>
                      </a:pPr>
                      <a:r>
                        <a:rPr lang="en-US" sz="1899">
                          <a:solidFill>
                            <a:srgbClr val="FFFFFF"/>
                          </a:solidFill>
                          <a:latin typeface="League Spartan"/>
                        </a:rPr>
                        <a:t>Twin Peaks</a:t>
                      </a:r>
                      <a:endParaRPr lang="en-US" sz="1100"/>
                    </a:p>
                    <a:p>
                      <a:pPr algn="ctr">
                        <a:lnSpc>
                          <a:spcPts val="2659"/>
                        </a:lnSpc>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3.5</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257</a:t>
                      </a:r>
                      <a:endParaRPr lang="en-US" sz="1100"/>
                    </a:p>
                    <a:p>
                      <a:pPr algn="ctr">
                        <a:lnSpc>
                          <a:spcPts val="2659"/>
                        </a:lnSpc>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Burger/Pizza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503733">
                <a:tc>
                  <a:txBody>
                    <a:bodyPr/>
                    <a:lstStyle/>
                    <a:p>
                      <a:pPr algn="ctr">
                        <a:lnSpc>
                          <a:spcPts val="2659"/>
                        </a:lnSpc>
                        <a:defRPr/>
                      </a:pPr>
                      <a:r>
                        <a:rPr lang="en-US" sz="1899">
                          <a:solidFill>
                            <a:srgbClr val="FFFFFF"/>
                          </a:solidFill>
                          <a:latin typeface="League Spartan"/>
                        </a:rPr>
                        <a:t>39 North Taproom &amp; Grill</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4.5</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25</a:t>
                      </a:r>
                      <a:endParaRPr lang="en-US" sz="1100"/>
                    </a:p>
                    <a:p>
                      <a:pPr algn="ctr">
                        <a:lnSpc>
                          <a:spcPts val="2659"/>
                        </a:lnSpc>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League Spartan"/>
                        </a:rPr>
                        <a:t>Burger/Pizza</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6"/>
          <p:cNvSpPr txBox="1"/>
          <p:nvPr/>
        </p:nvSpPr>
        <p:spPr>
          <a:xfrm>
            <a:off x="12067098" y="3373316"/>
            <a:ext cx="2718228" cy="448310"/>
          </a:xfrm>
          <a:prstGeom prst="rect">
            <a:avLst/>
          </a:prstGeom>
        </p:spPr>
        <p:txBody>
          <a:bodyPr lIns="0" tIns="0" rIns="0" bIns="0" rtlCol="0" anchor="t">
            <a:spAutoFit/>
          </a:bodyPr>
          <a:lstStyle/>
          <a:p>
            <a:pPr algn="ctr">
              <a:lnSpc>
                <a:spcPts val="3639"/>
              </a:lnSpc>
              <a:spcBef>
                <a:spcPct val="0"/>
              </a:spcBef>
            </a:pPr>
            <a:r>
              <a:rPr lang="en-US" sz="2599">
                <a:solidFill>
                  <a:srgbClr val="FFFFFF"/>
                </a:solidFill>
                <a:latin typeface="Garet ExtraBold"/>
              </a:rPr>
              <a:t>TEST SAMPLE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grpSp>
        <p:nvGrpSpPr>
          <p:cNvPr id="2" name="Group 2"/>
          <p:cNvGrpSpPr/>
          <p:nvPr/>
        </p:nvGrpSpPr>
        <p:grpSpPr>
          <a:xfrm>
            <a:off x="1025646" y="2364134"/>
            <a:ext cx="1936750" cy="1038919"/>
            <a:chOff x="0" y="0"/>
            <a:chExt cx="510091" cy="273625"/>
          </a:xfrm>
        </p:grpSpPr>
        <p:sp>
          <p:nvSpPr>
            <p:cNvPr id="3" name="Freeform 3"/>
            <p:cNvSpPr/>
            <p:nvPr/>
          </p:nvSpPr>
          <p:spPr>
            <a:xfrm>
              <a:off x="0" y="0"/>
              <a:ext cx="510091" cy="273625"/>
            </a:xfrm>
            <a:custGeom>
              <a:avLst/>
              <a:gdLst/>
              <a:ahLst/>
              <a:cxnLst/>
              <a:rect l="l" t="t" r="r" b="b"/>
              <a:pathLst>
                <a:path w="510091" h="273625">
                  <a:moveTo>
                    <a:pt x="0" y="0"/>
                  </a:moveTo>
                  <a:lnTo>
                    <a:pt x="510091" y="0"/>
                  </a:lnTo>
                  <a:lnTo>
                    <a:pt x="510091" y="273625"/>
                  </a:lnTo>
                  <a:lnTo>
                    <a:pt x="0" y="273625"/>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4" name="TextBox 4"/>
            <p:cNvSpPr txBox="1"/>
            <p:nvPr/>
          </p:nvSpPr>
          <p:spPr>
            <a:xfrm>
              <a:off x="0" y="-38100"/>
              <a:ext cx="510091" cy="311725"/>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User Reviews</a:t>
              </a:r>
            </a:p>
          </p:txBody>
        </p:sp>
      </p:grpSp>
      <p:grpSp>
        <p:nvGrpSpPr>
          <p:cNvPr id="5" name="Group 5"/>
          <p:cNvGrpSpPr/>
          <p:nvPr/>
        </p:nvGrpSpPr>
        <p:grpSpPr>
          <a:xfrm>
            <a:off x="3840708" y="2187922"/>
            <a:ext cx="2287346" cy="1196975"/>
            <a:chOff x="0" y="0"/>
            <a:chExt cx="602429" cy="315253"/>
          </a:xfrm>
        </p:grpSpPr>
        <p:sp>
          <p:nvSpPr>
            <p:cNvPr id="6" name="Freeform 6"/>
            <p:cNvSpPr/>
            <p:nvPr/>
          </p:nvSpPr>
          <p:spPr>
            <a:xfrm>
              <a:off x="0" y="0"/>
              <a:ext cx="602429" cy="315253"/>
            </a:xfrm>
            <a:custGeom>
              <a:avLst/>
              <a:gdLst/>
              <a:ahLst/>
              <a:cxnLst/>
              <a:rect l="l" t="t" r="r" b="b"/>
              <a:pathLst>
                <a:path w="602429" h="315253">
                  <a:moveTo>
                    <a:pt x="0" y="0"/>
                  </a:moveTo>
                  <a:lnTo>
                    <a:pt x="602429" y="0"/>
                  </a:lnTo>
                  <a:lnTo>
                    <a:pt x="602429" y="315253"/>
                  </a:lnTo>
                  <a:lnTo>
                    <a:pt x="0" y="315253"/>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7" name="TextBox 7"/>
            <p:cNvSpPr txBox="1"/>
            <p:nvPr/>
          </p:nvSpPr>
          <p:spPr>
            <a:xfrm>
              <a:off x="0" y="-38100"/>
              <a:ext cx="602429" cy="353353"/>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Data Cleaning</a:t>
              </a:r>
            </a:p>
          </p:txBody>
        </p:sp>
      </p:grpSp>
      <p:grpSp>
        <p:nvGrpSpPr>
          <p:cNvPr id="8" name="Group 8"/>
          <p:cNvGrpSpPr/>
          <p:nvPr/>
        </p:nvGrpSpPr>
        <p:grpSpPr>
          <a:xfrm>
            <a:off x="6877783" y="2011709"/>
            <a:ext cx="4330700" cy="1549400"/>
            <a:chOff x="0" y="0"/>
            <a:chExt cx="1140596" cy="408072"/>
          </a:xfrm>
        </p:grpSpPr>
        <p:sp>
          <p:nvSpPr>
            <p:cNvPr id="9" name="Freeform 9"/>
            <p:cNvSpPr/>
            <p:nvPr/>
          </p:nvSpPr>
          <p:spPr>
            <a:xfrm>
              <a:off x="0" y="0"/>
              <a:ext cx="1140596" cy="408072"/>
            </a:xfrm>
            <a:custGeom>
              <a:avLst/>
              <a:gdLst/>
              <a:ahLst/>
              <a:cxnLst/>
              <a:rect l="l" t="t" r="r" b="b"/>
              <a:pathLst>
                <a:path w="1140596" h="408072">
                  <a:moveTo>
                    <a:pt x="0" y="0"/>
                  </a:moveTo>
                  <a:lnTo>
                    <a:pt x="1140596" y="0"/>
                  </a:lnTo>
                  <a:lnTo>
                    <a:pt x="1140596" y="408072"/>
                  </a:lnTo>
                  <a:lnTo>
                    <a:pt x="0" y="408072"/>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10" name="TextBox 10"/>
            <p:cNvSpPr txBox="1"/>
            <p:nvPr/>
          </p:nvSpPr>
          <p:spPr>
            <a:xfrm>
              <a:off x="0" y="-38100"/>
              <a:ext cx="1140596" cy="446172"/>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User Personality Prediction using a pretrained BERT model on MBTI personalities </a:t>
              </a:r>
            </a:p>
          </p:txBody>
        </p:sp>
      </p:grpSp>
      <p:grpSp>
        <p:nvGrpSpPr>
          <p:cNvPr id="11" name="Group 11"/>
          <p:cNvGrpSpPr/>
          <p:nvPr/>
        </p:nvGrpSpPr>
        <p:grpSpPr>
          <a:xfrm>
            <a:off x="12112625" y="2055652"/>
            <a:ext cx="3351391" cy="1461514"/>
            <a:chOff x="0" y="0"/>
            <a:chExt cx="882671" cy="384926"/>
          </a:xfrm>
        </p:grpSpPr>
        <p:sp>
          <p:nvSpPr>
            <p:cNvPr id="12" name="Freeform 12"/>
            <p:cNvSpPr/>
            <p:nvPr/>
          </p:nvSpPr>
          <p:spPr>
            <a:xfrm>
              <a:off x="0" y="0"/>
              <a:ext cx="882671" cy="384926"/>
            </a:xfrm>
            <a:custGeom>
              <a:avLst/>
              <a:gdLst/>
              <a:ahLst/>
              <a:cxnLst/>
              <a:rect l="l" t="t" r="r" b="b"/>
              <a:pathLst>
                <a:path w="882671" h="384926">
                  <a:moveTo>
                    <a:pt x="0" y="0"/>
                  </a:moveTo>
                  <a:lnTo>
                    <a:pt x="882671" y="0"/>
                  </a:lnTo>
                  <a:lnTo>
                    <a:pt x="882671" y="384926"/>
                  </a:lnTo>
                  <a:lnTo>
                    <a:pt x="0" y="384926"/>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13" name="TextBox 13"/>
            <p:cNvSpPr txBox="1"/>
            <p:nvPr/>
          </p:nvSpPr>
          <p:spPr>
            <a:xfrm>
              <a:off x="0" y="-38100"/>
              <a:ext cx="882671" cy="423026"/>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Filtering Data according to the dining persona</a:t>
              </a:r>
            </a:p>
          </p:txBody>
        </p:sp>
      </p:grpSp>
      <p:grpSp>
        <p:nvGrpSpPr>
          <p:cNvPr id="14" name="Group 14"/>
          <p:cNvGrpSpPr/>
          <p:nvPr/>
        </p:nvGrpSpPr>
        <p:grpSpPr>
          <a:xfrm>
            <a:off x="14127274" y="4238264"/>
            <a:ext cx="3810000" cy="1175288"/>
            <a:chOff x="0" y="0"/>
            <a:chExt cx="1003457" cy="309541"/>
          </a:xfrm>
        </p:grpSpPr>
        <p:sp>
          <p:nvSpPr>
            <p:cNvPr id="15" name="Freeform 15"/>
            <p:cNvSpPr/>
            <p:nvPr/>
          </p:nvSpPr>
          <p:spPr>
            <a:xfrm>
              <a:off x="0" y="0"/>
              <a:ext cx="1003457" cy="309541"/>
            </a:xfrm>
            <a:custGeom>
              <a:avLst/>
              <a:gdLst/>
              <a:ahLst/>
              <a:cxnLst/>
              <a:rect l="l" t="t" r="r" b="b"/>
              <a:pathLst>
                <a:path w="1003457" h="309541">
                  <a:moveTo>
                    <a:pt x="0" y="0"/>
                  </a:moveTo>
                  <a:lnTo>
                    <a:pt x="1003457" y="0"/>
                  </a:lnTo>
                  <a:lnTo>
                    <a:pt x="1003457" y="309541"/>
                  </a:lnTo>
                  <a:lnTo>
                    <a:pt x="0" y="309541"/>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16" name="TextBox 16"/>
            <p:cNvSpPr txBox="1"/>
            <p:nvPr/>
          </p:nvSpPr>
          <p:spPr>
            <a:xfrm>
              <a:off x="0" y="-38100"/>
              <a:ext cx="1003457" cy="347641"/>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Creating the User-item Matrix </a:t>
              </a:r>
            </a:p>
          </p:txBody>
        </p:sp>
      </p:grpSp>
      <p:grpSp>
        <p:nvGrpSpPr>
          <p:cNvPr id="17" name="Group 17"/>
          <p:cNvGrpSpPr/>
          <p:nvPr/>
        </p:nvGrpSpPr>
        <p:grpSpPr>
          <a:xfrm>
            <a:off x="9347063" y="3968658"/>
            <a:ext cx="3848100" cy="1714500"/>
            <a:chOff x="0" y="0"/>
            <a:chExt cx="1013491" cy="451556"/>
          </a:xfrm>
        </p:grpSpPr>
        <p:sp>
          <p:nvSpPr>
            <p:cNvPr id="18" name="Freeform 18"/>
            <p:cNvSpPr/>
            <p:nvPr/>
          </p:nvSpPr>
          <p:spPr>
            <a:xfrm>
              <a:off x="0" y="0"/>
              <a:ext cx="1013491" cy="451556"/>
            </a:xfrm>
            <a:custGeom>
              <a:avLst/>
              <a:gdLst/>
              <a:ahLst/>
              <a:cxnLst/>
              <a:rect l="l" t="t" r="r" b="b"/>
              <a:pathLst>
                <a:path w="1013491" h="451556">
                  <a:moveTo>
                    <a:pt x="0" y="0"/>
                  </a:moveTo>
                  <a:lnTo>
                    <a:pt x="1013491" y="0"/>
                  </a:lnTo>
                  <a:lnTo>
                    <a:pt x="1013491" y="451556"/>
                  </a:lnTo>
                  <a:lnTo>
                    <a:pt x="0" y="451556"/>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19" name="TextBox 19"/>
            <p:cNvSpPr txBox="1"/>
            <p:nvPr/>
          </p:nvSpPr>
          <p:spPr>
            <a:xfrm>
              <a:off x="0" y="-38100"/>
              <a:ext cx="1013491" cy="489656"/>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Dimension Reduction using SVD</a:t>
              </a:r>
            </a:p>
          </p:txBody>
        </p:sp>
      </p:grpSp>
      <p:grpSp>
        <p:nvGrpSpPr>
          <p:cNvPr id="20" name="Group 20"/>
          <p:cNvGrpSpPr/>
          <p:nvPr/>
        </p:nvGrpSpPr>
        <p:grpSpPr>
          <a:xfrm>
            <a:off x="4665542" y="4061587"/>
            <a:ext cx="3810000" cy="1621571"/>
            <a:chOff x="0" y="0"/>
            <a:chExt cx="1003457" cy="427080"/>
          </a:xfrm>
        </p:grpSpPr>
        <p:sp>
          <p:nvSpPr>
            <p:cNvPr id="21" name="Freeform 21"/>
            <p:cNvSpPr/>
            <p:nvPr/>
          </p:nvSpPr>
          <p:spPr>
            <a:xfrm>
              <a:off x="0" y="0"/>
              <a:ext cx="1003457" cy="427080"/>
            </a:xfrm>
            <a:custGeom>
              <a:avLst/>
              <a:gdLst/>
              <a:ahLst/>
              <a:cxnLst/>
              <a:rect l="l" t="t" r="r" b="b"/>
              <a:pathLst>
                <a:path w="1003457" h="427080">
                  <a:moveTo>
                    <a:pt x="0" y="0"/>
                  </a:moveTo>
                  <a:lnTo>
                    <a:pt x="1003457" y="0"/>
                  </a:lnTo>
                  <a:lnTo>
                    <a:pt x="1003457" y="427080"/>
                  </a:lnTo>
                  <a:lnTo>
                    <a:pt x="0" y="427080"/>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22" name="TextBox 22"/>
            <p:cNvSpPr txBox="1"/>
            <p:nvPr/>
          </p:nvSpPr>
          <p:spPr>
            <a:xfrm>
              <a:off x="0" y="-38100"/>
              <a:ext cx="1003457" cy="465180"/>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Finding Similarities using Cosine Similarity</a:t>
              </a:r>
            </a:p>
          </p:txBody>
        </p:sp>
      </p:grpSp>
      <p:grpSp>
        <p:nvGrpSpPr>
          <p:cNvPr id="23" name="Group 23"/>
          <p:cNvGrpSpPr/>
          <p:nvPr/>
        </p:nvGrpSpPr>
        <p:grpSpPr>
          <a:xfrm>
            <a:off x="945343" y="4460494"/>
            <a:ext cx="2764571" cy="935771"/>
            <a:chOff x="0" y="0"/>
            <a:chExt cx="728117" cy="246458"/>
          </a:xfrm>
        </p:grpSpPr>
        <p:sp>
          <p:nvSpPr>
            <p:cNvPr id="24" name="Freeform 24"/>
            <p:cNvSpPr/>
            <p:nvPr/>
          </p:nvSpPr>
          <p:spPr>
            <a:xfrm>
              <a:off x="0" y="0"/>
              <a:ext cx="728117" cy="246458"/>
            </a:xfrm>
            <a:custGeom>
              <a:avLst/>
              <a:gdLst/>
              <a:ahLst/>
              <a:cxnLst/>
              <a:rect l="l" t="t" r="r" b="b"/>
              <a:pathLst>
                <a:path w="728117" h="246458">
                  <a:moveTo>
                    <a:pt x="0" y="0"/>
                  </a:moveTo>
                  <a:lnTo>
                    <a:pt x="728117" y="0"/>
                  </a:lnTo>
                  <a:lnTo>
                    <a:pt x="728117" y="246458"/>
                  </a:lnTo>
                  <a:lnTo>
                    <a:pt x="0" y="246458"/>
                  </a:lnTo>
                  <a:close/>
                </a:path>
              </a:pathLst>
            </a:custGeom>
            <a:gradFill rotWithShape="1">
              <a:gsLst>
                <a:gs pos="0">
                  <a:srgbClr val="FF5757">
                    <a:alpha val="100000"/>
                  </a:srgbClr>
                </a:gs>
                <a:gs pos="100000">
                  <a:srgbClr val="8C52FF">
                    <a:alpha val="100000"/>
                  </a:srgbClr>
                </a:gs>
              </a:gsLst>
              <a:lin ang="0"/>
            </a:gradFill>
          </p:spPr>
          <p:txBody>
            <a:bodyPr/>
            <a:lstStyle/>
            <a:p>
              <a:endParaRPr lang="en-IN"/>
            </a:p>
          </p:txBody>
        </p:sp>
        <p:sp>
          <p:nvSpPr>
            <p:cNvPr id="25" name="TextBox 25"/>
            <p:cNvSpPr txBox="1"/>
            <p:nvPr/>
          </p:nvSpPr>
          <p:spPr>
            <a:xfrm>
              <a:off x="0" y="-38100"/>
              <a:ext cx="728117" cy="284558"/>
            </a:xfrm>
            <a:prstGeom prst="rect">
              <a:avLst/>
            </a:prstGeom>
          </p:spPr>
          <p:txBody>
            <a:bodyPr lIns="50800" tIns="50800" rIns="50800" bIns="50800" rtlCol="0" anchor="ctr"/>
            <a:lstStyle/>
            <a:p>
              <a:pPr algn="ctr">
                <a:lnSpc>
                  <a:spcPts val="2800"/>
                </a:lnSpc>
              </a:pPr>
              <a:r>
                <a:rPr lang="en-US" sz="2000">
                  <a:solidFill>
                    <a:srgbClr val="000000"/>
                  </a:solidFill>
                  <a:latin typeface="Garet ExtraBold"/>
                </a:rPr>
                <a:t>Recommendation</a:t>
              </a:r>
            </a:p>
          </p:txBody>
        </p:sp>
      </p:grpSp>
      <p:sp>
        <p:nvSpPr>
          <p:cNvPr id="26" name="Freeform 26"/>
          <p:cNvSpPr/>
          <p:nvPr/>
        </p:nvSpPr>
        <p:spPr>
          <a:xfrm rot="2799059">
            <a:off x="15420887" y="3115338"/>
            <a:ext cx="1609594" cy="575430"/>
          </a:xfrm>
          <a:custGeom>
            <a:avLst/>
            <a:gdLst/>
            <a:ahLst/>
            <a:cxnLst/>
            <a:rect l="l" t="t" r="r" b="b"/>
            <a:pathLst>
              <a:path w="1609594" h="575430">
                <a:moveTo>
                  <a:pt x="0" y="0"/>
                </a:moveTo>
                <a:lnTo>
                  <a:pt x="1609594" y="0"/>
                </a:lnTo>
                <a:lnTo>
                  <a:pt x="1609594" y="575430"/>
                </a:lnTo>
                <a:lnTo>
                  <a:pt x="0" y="575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7" name="Freeform 27"/>
          <p:cNvSpPr/>
          <p:nvPr/>
        </p:nvSpPr>
        <p:spPr>
          <a:xfrm>
            <a:off x="3003947" y="2620317"/>
            <a:ext cx="836760" cy="381772"/>
          </a:xfrm>
          <a:custGeom>
            <a:avLst/>
            <a:gdLst/>
            <a:ahLst/>
            <a:cxnLst/>
            <a:rect l="l" t="t" r="r" b="b"/>
            <a:pathLst>
              <a:path w="836760" h="381772">
                <a:moveTo>
                  <a:pt x="0" y="0"/>
                </a:moveTo>
                <a:lnTo>
                  <a:pt x="836761" y="0"/>
                </a:lnTo>
                <a:lnTo>
                  <a:pt x="836761" y="381772"/>
                </a:lnTo>
                <a:lnTo>
                  <a:pt x="0" y="38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8" name="TextBox 28"/>
          <p:cNvSpPr txBox="1"/>
          <p:nvPr/>
        </p:nvSpPr>
        <p:spPr>
          <a:xfrm>
            <a:off x="1028700" y="6415606"/>
            <a:ext cx="16514476" cy="2842694"/>
          </a:xfrm>
          <a:prstGeom prst="rect">
            <a:avLst/>
          </a:prstGeom>
        </p:spPr>
        <p:txBody>
          <a:bodyPr lIns="0" tIns="0" rIns="0" bIns="0" rtlCol="0" anchor="t">
            <a:spAutoFit/>
          </a:bodyPr>
          <a:lstStyle/>
          <a:p>
            <a:pPr algn="ctr">
              <a:lnSpc>
                <a:spcPts val="3161"/>
              </a:lnSpc>
              <a:spcBef>
                <a:spcPct val="0"/>
              </a:spcBef>
            </a:pPr>
            <a:r>
              <a:rPr lang="en-US" sz="2257" dirty="0">
                <a:solidFill>
                  <a:srgbClr val="FF3131"/>
                </a:solidFill>
                <a:latin typeface="Garet ExtraBold"/>
              </a:rPr>
              <a:t>Description of Dining Persona:</a:t>
            </a:r>
          </a:p>
          <a:p>
            <a:pPr marL="487482" lvl="1" indent="-243741" algn="ctr">
              <a:lnSpc>
                <a:spcPts val="3161"/>
              </a:lnSpc>
              <a:spcBef>
                <a:spcPct val="0"/>
              </a:spcBef>
              <a:buAutoNum type="arabicPeriod"/>
            </a:pPr>
            <a:r>
              <a:rPr lang="en-US" sz="2257" dirty="0">
                <a:solidFill>
                  <a:srgbClr val="FF3131"/>
                </a:solidFill>
                <a:latin typeface="Garet ExtraBold"/>
              </a:rPr>
              <a:t>The Adventurous Foodie: </a:t>
            </a:r>
            <a:r>
              <a:rPr lang="en-US" sz="2257" dirty="0">
                <a:solidFill>
                  <a:srgbClr val="FFFFFF"/>
                </a:solidFill>
                <a:latin typeface="Garet ExtraBold"/>
              </a:rPr>
              <a:t>Always eager to explore new flavors and cuisines.</a:t>
            </a:r>
          </a:p>
          <a:p>
            <a:pPr marL="487482" lvl="1" indent="-243741" algn="ctr">
              <a:lnSpc>
                <a:spcPts val="3161"/>
              </a:lnSpc>
              <a:spcBef>
                <a:spcPct val="0"/>
              </a:spcBef>
              <a:buAutoNum type="arabicPeriod"/>
            </a:pPr>
            <a:r>
              <a:rPr lang="en-US" sz="2257" dirty="0">
                <a:solidFill>
                  <a:srgbClr val="FF3131"/>
                </a:solidFill>
                <a:latin typeface="Garet ExtraBold"/>
              </a:rPr>
              <a:t>The Comfort Food Connoisseur: </a:t>
            </a:r>
            <a:r>
              <a:rPr lang="en-US" sz="2257" dirty="0">
                <a:solidFill>
                  <a:srgbClr val="FFFFFF"/>
                </a:solidFill>
                <a:latin typeface="Garet ExtraBold"/>
              </a:rPr>
              <a:t>Prefers cozy settings and classic comfort dishes.</a:t>
            </a:r>
          </a:p>
          <a:p>
            <a:pPr marL="487482" lvl="1" indent="-243741" algn="ctr">
              <a:lnSpc>
                <a:spcPts val="3161"/>
              </a:lnSpc>
              <a:spcBef>
                <a:spcPct val="0"/>
              </a:spcBef>
              <a:buAutoNum type="arabicPeriod"/>
            </a:pPr>
            <a:r>
              <a:rPr lang="en-US" sz="2257" dirty="0">
                <a:solidFill>
                  <a:srgbClr val="FF3131"/>
                </a:solidFill>
                <a:latin typeface="Garet ExtraBold"/>
              </a:rPr>
              <a:t>The Health-Conscious Eater: </a:t>
            </a:r>
            <a:r>
              <a:rPr lang="en-US" sz="2257" dirty="0">
                <a:solidFill>
                  <a:srgbClr val="FFFFFF"/>
                </a:solidFill>
                <a:latin typeface="Garet ExtraBold"/>
              </a:rPr>
              <a:t>Prioritizes nutritious options and mindful dining experiences.</a:t>
            </a:r>
          </a:p>
          <a:p>
            <a:pPr marL="487482" lvl="1" indent="-243741" algn="ctr">
              <a:lnSpc>
                <a:spcPts val="3161"/>
              </a:lnSpc>
              <a:spcBef>
                <a:spcPct val="0"/>
              </a:spcBef>
              <a:buAutoNum type="arabicPeriod"/>
            </a:pPr>
            <a:r>
              <a:rPr lang="en-US" sz="2257" dirty="0">
                <a:solidFill>
                  <a:srgbClr val="FF3131"/>
                </a:solidFill>
                <a:latin typeface="Garet ExtraBold"/>
              </a:rPr>
              <a:t>The Culinary Explorer: </a:t>
            </a:r>
            <a:r>
              <a:rPr lang="en-US" sz="2257" dirty="0">
                <a:solidFill>
                  <a:srgbClr val="FFFFFF"/>
                </a:solidFill>
                <a:latin typeface="Garet ExtraBold"/>
              </a:rPr>
              <a:t>Enjoys experimenting with innovative flavors and techniques.</a:t>
            </a:r>
          </a:p>
          <a:p>
            <a:pPr marL="487482" lvl="1" indent="-243741" algn="ctr">
              <a:lnSpc>
                <a:spcPts val="3161"/>
              </a:lnSpc>
              <a:spcBef>
                <a:spcPct val="0"/>
              </a:spcBef>
              <a:buAutoNum type="arabicPeriod"/>
            </a:pPr>
            <a:r>
              <a:rPr lang="en-US" sz="2257" dirty="0">
                <a:solidFill>
                  <a:srgbClr val="FF3131"/>
                </a:solidFill>
                <a:latin typeface="Garet ExtraBold"/>
              </a:rPr>
              <a:t>The Social Foodie: </a:t>
            </a:r>
            <a:r>
              <a:rPr lang="en-US" sz="2257" dirty="0">
                <a:solidFill>
                  <a:srgbClr val="FFFFFF"/>
                </a:solidFill>
                <a:latin typeface="Garet ExtraBold"/>
              </a:rPr>
              <a:t>Thrives in lively atmospheres, connecting over great food."</a:t>
            </a:r>
          </a:p>
          <a:p>
            <a:pPr algn="ctr">
              <a:lnSpc>
                <a:spcPts val="3721"/>
              </a:lnSpc>
              <a:spcBef>
                <a:spcPct val="0"/>
              </a:spcBef>
            </a:pPr>
            <a:endParaRPr lang="en-US" sz="2257" dirty="0">
              <a:solidFill>
                <a:srgbClr val="FFFFFF"/>
              </a:solidFill>
              <a:latin typeface="Garet ExtraBold"/>
            </a:endParaRPr>
          </a:p>
        </p:txBody>
      </p:sp>
      <p:sp>
        <p:nvSpPr>
          <p:cNvPr id="29" name="TextBox 29"/>
          <p:cNvSpPr txBox="1"/>
          <p:nvPr/>
        </p:nvSpPr>
        <p:spPr>
          <a:xfrm>
            <a:off x="1667428" y="486283"/>
            <a:ext cx="14487748" cy="920912"/>
          </a:xfrm>
          <a:prstGeom prst="rect">
            <a:avLst/>
          </a:prstGeom>
        </p:spPr>
        <p:txBody>
          <a:bodyPr wrap="square" lIns="0" tIns="0" rIns="0" bIns="0" rtlCol="0" anchor="t">
            <a:spAutoFit/>
          </a:bodyPr>
          <a:lstStyle/>
          <a:p>
            <a:pPr algn="ctr">
              <a:lnSpc>
                <a:spcPts val="7516"/>
              </a:lnSpc>
              <a:spcBef>
                <a:spcPct val="0"/>
              </a:spcBef>
            </a:pPr>
            <a:r>
              <a:rPr lang="en-US" sz="5368" dirty="0">
                <a:solidFill>
                  <a:srgbClr val="FFFFFF"/>
                </a:solidFill>
                <a:latin typeface="Garet ExtraBold"/>
              </a:rPr>
              <a:t>Personality Based </a:t>
            </a:r>
            <a:r>
              <a:rPr lang="en-US" sz="5368" b="1" dirty="0">
                <a:solidFill>
                  <a:srgbClr val="FFFFFF"/>
                </a:solidFill>
                <a:latin typeface="Garet ExtraBold"/>
              </a:rPr>
              <a:t>R</a:t>
            </a:r>
            <a:r>
              <a:rPr lang="en-US" sz="5368" dirty="0">
                <a:solidFill>
                  <a:srgbClr val="FFFFFF"/>
                </a:solidFill>
                <a:latin typeface="Garet ExtraBold"/>
              </a:rPr>
              <a:t>ecommendation</a:t>
            </a:r>
          </a:p>
        </p:txBody>
      </p:sp>
      <p:sp>
        <p:nvSpPr>
          <p:cNvPr id="30" name="Freeform 30"/>
          <p:cNvSpPr/>
          <p:nvPr/>
        </p:nvSpPr>
        <p:spPr>
          <a:xfrm>
            <a:off x="6041023" y="2620317"/>
            <a:ext cx="836760" cy="381772"/>
          </a:xfrm>
          <a:custGeom>
            <a:avLst/>
            <a:gdLst/>
            <a:ahLst/>
            <a:cxnLst/>
            <a:rect l="l" t="t" r="r" b="b"/>
            <a:pathLst>
              <a:path w="836760" h="381772">
                <a:moveTo>
                  <a:pt x="0" y="0"/>
                </a:moveTo>
                <a:lnTo>
                  <a:pt x="836760" y="0"/>
                </a:lnTo>
                <a:lnTo>
                  <a:pt x="836760" y="381772"/>
                </a:lnTo>
                <a:lnTo>
                  <a:pt x="0" y="38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1" name="Freeform 31"/>
          <p:cNvSpPr/>
          <p:nvPr/>
        </p:nvSpPr>
        <p:spPr>
          <a:xfrm>
            <a:off x="11246583" y="2620317"/>
            <a:ext cx="836760" cy="381772"/>
          </a:xfrm>
          <a:custGeom>
            <a:avLst/>
            <a:gdLst/>
            <a:ahLst/>
            <a:cxnLst/>
            <a:rect l="l" t="t" r="r" b="b"/>
            <a:pathLst>
              <a:path w="836760" h="381772">
                <a:moveTo>
                  <a:pt x="0" y="0"/>
                </a:moveTo>
                <a:lnTo>
                  <a:pt x="836761" y="0"/>
                </a:lnTo>
                <a:lnTo>
                  <a:pt x="836761" y="381772"/>
                </a:lnTo>
                <a:lnTo>
                  <a:pt x="0" y="38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2" name="Freeform 32"/>
          <p:cNvSpPr/>
          <p:nvPr/>
        </p:nvSpPr>
        <p:spPr>
          <a:xfrm rot="-10800000">
            <a:off x="13214213" y="4674945"/>
            <a:ext cx="865436" cy="394855"/>
          </a:xfrm>
          <a:custGeom>
            <a:avLst/>
            <a:gdLst/>
            <a:ahLst/>
            <a:cxnLst/>
            <a:rect l="l" t="t" r="r" b="b"/>
            <a:pathLst>
              <a:path w="865436" h="394855">
                <a:moveTo>
                  <a:pt x="0" y="0"/>
                </a:moveTo>
                <a:lnTo>
                  <a:pt x="865436" y="0"/>
                </a:lnTo>
                <a:lnTo>
                  <a:pt x="865436" y="394855"/>
                </a:lnTo>
                <a:lnTo>
                  <a:pt x="0" y="3948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3" name="Freeform 33"/>
          <p:cNvSpPr/>
          <p:nvPr/>
        </p:nvSpPr>
        <p:spPr>
          <a:xfrm rot="-10800000">
            <a:off x="8492922" y="4635022"/>
            <a:ext cx="836760" cy="381772"/>
          </a:xfrm>
          <a:custGeom>
            <a:avLst/>
            <a:gdLst/>
            <a:ahLst/>
            <a:cxnLst/>
            <a:rect l="l" t="t" r="r" b="b"/>
            <a:pathLst>
              <a:path w="836760" h="381772">
                <a:moveTo>
                  <a:pt x="0" y="0"/>
                </a:moveTo>
                <a:lnTo>
                  <a:pt x="836760" y="0"/>
                </a:lnTo>
                <a:lnTo>
                  <a:pt x="836760" y="381772"/>
                </a:lnTo>
                <a:lnTo>
                  <a:pt x="0" y="38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4" name="Freeform 34"/>
          <p:cNvSpPr/>
          <p:nvPr/>
        </p:nvSpPr>
        <p:spPr>
          <a:xfrm rot="-10800000">
            <a:off x="3757539" y="4635022"/>
            <a:ext cx="836760" cy="381772"/>
          </a:xfrm>
          <a:custGeom>
            <a:avLst/>
            <a:gdLst/>
            <a:ahLst/>
            <a:cxnLst/>
            <a:rect l="l" t="t" r="r" b="b"/>
            <a:pathLst>
              <a:path w="836760" h="381772">
                <a:moveTo>
                  <a:pt x="0" y="0"/>
                </a:moveTo>
                <a:lnTo>
                  <a:pt x="836760" y="0"/>
                </a:lnTo>
                <a:lnTo>
                  <a:pt x="836760" y="381772"/>
                </a:lnTo>
                <a:lnTo>
                  <a:pt x="0" y="3817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606487" y="1757158"/>
            <a:ext cx="8171429" cy="3129005"/>
          </a:xfrm>
          <a:custGeom>
            <a:avLst/>
            <a:gdLst/>
            <a:ahLst/>
            <a:cxnLst/>
            <a:rect l="l" t="t" r="r" b="b"/>
            <a:pathLst>
              <a:path w="8171429" h="3129005">
                <a:moveTo>
                  <a:pt x="0" y="0"/>
                </a:moveTo>
                <a:lnTo>
                  <a:pt x="8171429" y="0"/>
                </a:lnTo>
                <a:lnTo>
                  <a:pt x="8171429" y="3129005"/>
                </a:lnTo>
                <a:lnTo>
                  <a:pt x="0" y="3129005"/>
                </a:lnTo>
                <a:lnTo>
                  <a:pt x="0" y="0"/>
                </a:lnTo>
                <a:close/>
              </a:path>
            </a:pathLst>
          </a:custGeom>
          <a:blipFill>
            <a:blip r:embed="rId2"/>
            <a:stretch>
              <a:fillRect/>
            </a:stretch>
          </a:blipFill>
        </p:spPr>
        <p:txBody>
          <a:bodyPr/>
          <a:lstStyle/>
          <a:p>
            <a:endParaRPr lang="en-IN"/>
          </a:p>
        </p:txBody>
      </p:sp>
      <p:sp>
        <p:nvSpPr>
          <p:cNvPr id="3" name="Freeform 3"/>
          <p:cNvSpPr/>
          <p:nvPr/>
        </p:nvSpPr>
        <p:spPr>
          <a:xfrm>
            <a:off x="606487" y="5715000"/>
            <a:ext cx="8171429" cy="3190785"/>
          </a:xfrm>
          <a:custGeom>
            <a:avLst/>
            <a:gdLst/>
            <a:ahLst/>
            <a:cxnLst/>
            <a:rect l="l" t="t" r="r" b="b"/>
            <a:pathLst>
              <a:path w="8171429" h="3190785">
                <a:moveTo>
                  <a:pt x="0" y="0"/>
                </a:moveTo>
                <a:lnTo>
                  <a:pt x="8171429" y="0"/>
                </a:lnTo>
                <a:lnTo>
                  <a:pt x="8171429" y="3190785"/>
                </a:lnTo>
                <a:lnTo>
                  <a:pt x="0" y="3190785"/>
                </a:lnTo>
                <a:lnTo>
                  <a:pt x="0" y="0"/>
                </a:lnTo>
                <a:close/>
              </a:path>
            </a:pathLst>
          </a:custGeom>
          <a:blipFill>
            <a:blip r:embed="rId3"/>
            <a:stretch>
              <a:fillRect/>
            </a:stretch>
          </a:blipFill>
        </p:spPr>
        <p:txBody>
          <a:bodyPr/>
          <a:lstStyle/>
          <a:p>
            <a:endParaRPr lang="en-IN"/>
          </a:p>
        </p:txBody>
      </p:sp>
      <p:sp>
        <p:nvSpPr>
          <p:cNvPr id="4" name="Freeform 4"/>
          <p:cNvSpPr/>
          <p:nvPr/>
        </p:nvSpPr>
        <p:spPr>
          <a:xfrm>
            <a:off x="9896565" y="1757158"/>
            <a:ext cx="8072403" cy="3129005"/>
          </a:xfrm>
          <a:custGeom>
            <a:avLst/>
            <a:gdLst/>
            <a:ahLst/>
            <a:cxnLst/>
            <a:rect l="l" t="t" r="r" b="b"/>
            <a:pathLst>
              <a:path w="8072403" h="3129005">
                <a:moveTo>
                  <a:pt x="0" y="0"/>
                </a:moveTo>
                <a:lnTo>
                  <a:pt x="8072403" y="0"/>
                </a:lnTo>
                <a:lnTo>
                  <a:pt x="8072403" y="3129005"/>
                </a:lnTo>
                <a:lnTo>
                  <a:pt x="0" y="3129005"/>
                </a:lnTo>
                <a:lnTo>
                  <a:pt x="0" y="0"/>
                </a:lnTo>
                <a:close/>
              </a:path>
            </a:pathLst>
          </a:custGeom>
          <a:blipFill>
            <a:blip r:embed="rId4"/>
            <a:stretch>
              <a:fillRect t="-1483"/>
            </a:stretch>
          </a:blipFill>
        </p:spPr>
        <p:txBody>
          <a:bodyPr/>
          <a:lstStyle/>
          <a:p>
            <a:endParaRPr lang="en-IN"/>
          </a:p>
        </p:txBody>
      </p:sp>
      <p:sp>
        <p:nvSpPr>
          <p:cNvPr id="5" name="Freeform 5"/>
          <p:cNvSpPr/>
          <p:nvPr/>
        </p:nvSpPr>
        <p:spPr>
          <a:xfrm>
            <a:off x="9896565" y="5682281"/>
            <a:ext cx="7954005" cy="3223504"/>
          </a:xfrm>
          <a:custGeom>
            <a:avLst/>
            <a:gdLst/>
            <a:ahLst/>
            <a:cxnLst/>
            <a:rect l="l" t="t" r="r" b="b"/>
            <a:pathLst>
              <a:path w="7954005" h="3223504">
                <a:moveTo>
                  <a:pt x="0" y="0"/>
                </a:moveTo>
                <a:lnTo>
                  <a:pt x="7954005" y="0"/>
                </a:lnTo>
                <a:lnTo>
                  <a:pt x="7954005" y="3223504"/>
                </a:lnTo>
                <a:lnTo>
                  <a:pt x="0" y="3223504"/>
                </a:lnTo>
                <a:lnTo>
                  <a:pt x="0" y="0"/>
                </a:lnTo>
                <a:close/>
              </a:path>
            </a:pathLst>
          </a:custGeom>
          <a:blipFill>
            <a:blip r:embed="rId5"/>
            <a:stretch>
              <a:fillRect/>
            </a:stretch>
          </a:blipFill>
        </p:spPr>
        <p:txBody>
          <a:bodyPr/>
          <a:lstStyle/>
          <a:p>
            <a:endParaRPr lang="en-IN"/>
          </a:p>
        </p:txBody>
      </p:sp>
      <p:sp>
        <p:nvSpPr>
          <p:cNvPr id="6" name="TextBox 6"/>
          <p:cNvSpPr txBox="1"/>
          <p:nvPr/>
        </p:nvSpPr>
        <p:spPr>
          <a:xfrm>
            <a:off x="606486" y="261857"/>
            <a:ext cx="2898713" cy="920912"/>
          </a:xfrm>
          <a:prstGeom prst="rect">
            <a:avLst/>
          </a:prstGeom>
        </p:spPr>
        <p:txBody>
          <a:bodyPr wrap="square" lIns="0" tIns="0" rIns="0" bIns="0" rtlCol="0" anchor="t">
            <a:spAutoFit/>
          </a:bodyPr>
          <a:lstStyle/>
          <a:p>
            <a:pPr algn="ctr">
              <a:lnSpc>
                <a:spcPts val="7516"/>
              </a:lnSpc>
              <a:spcBef>
                <a:spcPct val="0"/>
              </a:spcBef>
            </a:pPr>
            <a:r>
              <a:rPr lang="en-US" sz="5368" dirty="0">
                <a:solidFill>
                  <a:srgbClr val="FFFFFF"/>
                </a:solidFill>
                <a:latin typeface="Garet ExtraBold"/>
              </a:rPr>
              <a:t>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4091537" y="103033"/>
            <a:ext cx="8831213" cy="10080935"/>
          </a:xfrm>
          <a:custGeom>
            <a:avLst/>
            <a:gdLst/>
            <a:ahLst/>
            <a:cxnLst/>
            <a:rect l="l" t="t" r="r" b="b"/>
            <a:pathLst>
              <a:path w="8831213" h="10080935">
                <a:moveTo>
                  <a:pt x="0" y="0"/>
                </a:moveTo>
                <a:lnTo>
                  <a:pt x="8831213" y="0"/>
                </a:lnTo>
                <a:lnTo>
                  <a:pt x="8831213" y="10080934"/>
                </a:lnTo>
                <a:lnTo>
                  <a:pt x="0" y="10080934"/>
                </a:lnTo>
                <a:lnTo>
                  <a:pt x="0" y="0"/>
                </a:lnTo>
                <a:close/>
              </a:path>
            </a:pathLst>
          </a:custGeom>
          <a:blipFill>
            <a:blip r:embed="rId2"/>
            <a:stretch>
              <a:fillRect t="-6684" b="-6684"/>
            </a:stretch>
          </a:blipFill>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TextBox 2"/>
          <p:cNvSpPr txBox="1"/>
          <p:nvPr/>
        </p:nvSpPr>
        <p:spPr>
          <a:xfrm>
            <a:off x="6888646" y="4711382"/>
            <a:ext cx="3799508" cy="778512"/>
          </a:xfrm>
          <a:prstGeom prst="rect">
            <a:avLst/>
          </a:prstGeom>
        </p:spPr>
        <p:txBody>
          <a:bodyPr lIns="0" tIns="0" rIns="0" bIns="0" rtlCol="0" anchor="t">
            <a:spAutoFit/>
          </a:bodyPr>
          <a:lstStyle/>
          <a:p>
            <a:pPr algn="ctr">
              <a:lnSpc>
                <a:spcPts val="6439"/>
              </a:lnSpc>
              <a:spcBef>
                <a:spcPct val="0"/>
              </a:spcBef>
            </a:pPr>
            <a:r>
              <a:rPr lang="en-US" sz="4599">
                <a:solidFill>
                  <a:srgbClr val="FFFFFF"/>
                </a:solidFill>
                <a:latin typeface="Garet Extra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TextBox 2"/>
          <p:cNvSpPr txBox="1"/>
          <p:nvPr/>
        </p:nvSpPr>
        <p:spPr>
          <a:xfrm>
            <a:off x="5609957" y="199222"/>
            <a:ext cx="6615351" cy="829478"/>
          </a:xfrm>
          <a:prstGeom prst="rect">
            <a:avLst/>
          </a:prstGeom>
        </p:spPr>
        <p:txBody>
          <a:bodyPr lIns="0" tIns="0" rIns="0" bIns="0" rtlCol="0" anchor="t">
            <a:spAutoFit/>
          </a:bodyPr>
          <a:lstStyle/>
          <a:p>
            <a:pPr algn="ctr">
              <a:lnSpc>
                <a:spcPts val="6780"/>
              </a:lnSpc>
              <a:spcBef>
                <a:spcPct val="0"/>
              </a:spcBef>
            </a:pPr>
            <a:r>
              <a:rPr lang="en-US" sz="4843">
                <a:solidFill>
                  <a:srgbClr val="FFFFFF"/>
                </a:solidFill>
                <a:latin typeface="Garet ExtraBold"/>
              </a:rPr>
              <a:t>Problem Statement </a:t>
            </a:r>
          </a:p>
        </p:txBody>
      </p:sp>
      <p:sp>
        <p:nvSpPr>
          <p:cNvPr id="3" name="TextBox 3"/>
          <p:cNvSpPr txBox="1"/>
          <p:nvPr/>
        </p:nvSpPr>
        <p:spPr>
          <a:xfrm>
            <a:off x="436992" y="2606695"/>
            <a:ext cx="17414017" cy="5591653"/>
          </a:xfrm>
          <a:prstGeom prst="rect">
            <a:avLst/>
          </a:prstGeom>
        </p:spPr>
        <p:txBody>
          <a:bodyPr lIns="0" tIns="0" rIns="0" bIns="0" rtlCol="0" anchor="t">
            <a:spAutoFit/>
          </a:bodyPr>
          <a:lstStyle/>
          <a:p>
            <a:pPr algn="just">
              <a:lnSpc>
                <a:spcPts val="6273"/>
              </a:lnSpc>
              <a:spcBef>
                <a:spcPct val="0"/>
              </a:spcBef>
            </a:pPr>
            <a:r>
              <a:rPr lang="en-US" sz="4481">
                <a:solidFill>
                  <a:srgbClr val="FFFFFF"/>
                </a:solidFill>
                <a:latin typeface="Times New Roman"/>
              </a:rPr>
              <a:t>With the rising demand in the food industry, we aim to analyze a customer dataset comprising restaurants visited, reviews submitted, and ratings provided. Our goal is to develop a robust recommendation system leveraging this dataset. By understanding user preferences based on their history of likes, reviews, and ratings, we intend to recommend new restaurants that align with their tastes and enhance their dining experiences.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TextBox 2"/>
          <p:cNvSpPr txBox="1"/>
          <p:nvPr/>
        </p:nvSpPr>
        <p:spPr>
          <a:xfrm>
            <a:off x="5992624" y="107788"/>
            <a:ext cx="5749409" cy="920912"/>
          </a:xfrm>
          <a:prstGeom prst="rect">
            <a:avLst/>
          </a:prstGeom>
        </p:spPr>
        <p:txBody>
          <a:bodyPr lIns="0" tIns="0" rIns="0" bIns="0" rtlCol="0" anchor="t">
            <a:spAutoFit/>
          </a:bodyPr>
          <a:lstStyle/>
          <a:p>
            <a:pPr algn="ctr">
              <a:lnSpc>
                <a:spcPts val="7516"/>
              </a:lnSpc>
              <a:spcBef>
                <a:spcPct val="0"/>
              </a:spcBef>
            </a:pPr>
            <a:r>
              <a:rPr lang="en-US" sz="5368">
                <a:solidFill>
                  <a:srgbClr val="FFFFFF"/>
                </a:solidFill>
                <a:latin typeface="Garet ExtraBold"/>
              </a:rPr>
              <a:t>Dataset Review</a:t>
            </a:r>
          </a:p>
        </p:txBody>
      </p:sp>
      <p:sp>
        <p:nvSpPr>
          <p:cNvPr id="3" name="TextBox 3"/>
          <p:cNvSpPr txBox="1"/>
          <p:nvPr/>
        </p:nvSpPr>
        <p:spPr>
          <a:xfrm>
            <a:off x="113184" y="1991818"/>
            <a:ext cx="18061632" cy="6899223"/>
          </a:xfrm>
          <a:prstGeom prst="rect">
            <a:avLst/>
          </a:prstGeom>
        </p:spPr>
        <p:txBody>
          <a:bodyPr lIns="0" tIns="0" rIns="0" bIns="0" rtlCol="0" anchor="t">
            <a:spAutoFit/>
          </a:bodyPr>
          <a:lstStyle/>
          <a:p>
            <a:pPr>
              <a:lnSpc>
                <a:spcPts val="4552"/>
              </a:lnSpc>
            </a:pPr>
            <a:r>
              <a:rPr lang="en-US" sz="3252">
                <a:solidFill>
                  <a:srgbClr val="FFFFFF"/>
                </a:solidFill>
                <a:latin typeface="Times New Roman"/>
              </a:rPr>
              <a:t>The Yelp dataset comprises essential information about businesses and users within the Yelp platform. It consists of several distinct files, each providing specific details:</a:t>
            </a:r>
          </a:p>
          <a:p>
            <a:pPr>
              <a:lnSpc>
                <a:spcPts val="4552"/>
              </a:lnSpc>
            </a:pPr>
            <a:endParaRPr lang="en-US" sz="3252">
              <a:solidFill>
                <a:srgbClr val="FFFFFF"/>
              </a:solidFill>
              <a:latin typeface="Times New Roman"/>
            </a:endParaRPr>
          </a:p>
          <a:p>
            <a:pPr>
              <a:lnSpc>
                <a:spcPts val="4552"/>
              </a:lnSpc>
            </a:pPr>
            <a:r>
              <a:rPr lang="en-US" sz="3252">
                <a:solidFill>
                  <a:srgbClr val="FFFFFF"/>
                </a:solidFill>
                <a:latin typeface="Times New Roman"/>
              </a:rPr>
              <a:t>1. Business.json : Contains comprehensive business details such as business ID, name, address, location coordinates, star ratings, review counts, categories, and more. </a:t>
            </a:r>
          </a:p>
          <a:p>
            <a:pPr>
              <a:lnSpc>
                <a:spcPts val="4552"/>
              </a:lnSpc>
            </a:pPr>
            <a:endParaRPr lang="en-US" sz="3252">
              <a:solidFill>
                <a:srgbClr val="FFFFFF"/>
              </a:solidFill>
              <a:latin typeface="Times New Roman"/>
            </a:endParaRPr>
          </a:p>
          <a:p>
            <a:pPr>
              <a:lnSpc>
                <a:spcPts val="4552"/>
              </a:lnSpc>
            </a:pPr>
            <a:r>
              <a:rPr lang="en-US" sz="3252">
                <a:solidFill>
                  <a:srgbClr val="FFFFFF"/>
                </a:solidFill>
                <a:latin typeface="Times New Roman"/>
              </a:rPr>
              <a:t>2. Review.json: Provides data on individual reviews, including review ID, user ID, business ID, star ratings, and the review text itself. It contains 95013 records and 6 Features.</a:t>
            </a:r>
          </a:p>
          <a:p>
            <a:pPr>
              <a:lnSpc>
                <a:spcPts val="4552"/>
              </a:lnSpc>
            </a:pPr>
            <a:endParaRPr lang="en-US" sz="3252">
              <a:solidFill>
                <a:srgbClr val="FFFFFF"/>
              </a:solidFill>
              <a:latin typeface="Times New Roman"/>
            </a:endParaRPr>
          </a:p>
          <a:p>
            <a:pPr>
              <a:lnSpc>
                <a:spcPts val="4552"/>
              </a:lnSpc>
            </a:pPr>
            <a:r>
              <a:rPr lang="en-US" sz="3252">
                <a:solidFill>
                  <a:srgbClr val="FFFFFF"/>
                </a:solidFill>
                <a:latin typeface="Times New Roman"/>
              </a:rPr>
              <a:t>3. User.json: Includes user profiles with details such as user ID, name, review count, and average rating.</a:t>
            </a:r>
          </a:p>
          <a:p>
            <a:pPr>
              <a:lnSpc>
                <a:spcPts val="4552"/>
              </a:lnSpc>
              <a:spcBef>
                <a:spcPct val="0"/>
              </a:spcBef>
            </a:pPr>
            <a:endParaRPr lang="en-US" sz="3252">
              <a:solidFill>
                <a:srgbClr val="FFFFFF"/>
              </a:solidFill>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428038" y="2928560"/>
            <a:ext cx="17487637" cy="5344429"/>
          </a:xfrm>
          <a:custGeom>
            <a:avLst/>
            <a:gdLst/>
            <a:ahLst/>
            <a:cxnLst/>
            <a:rect l="l" t="t" r="r" b="b"/>
            <a:pathLst>
              <a:path w="17487637" h="5344429">
                <a:moveTo>
                  <a:pt x="0" y="0"/>
                </a:moveTo>
                <a:lnTo>
                  <a:pt x="17487636" y="0"/>
                </a:lnTo>
                <a:lnTo>
                  <a:pt x="17487636" y="5344429"/>
                </a:lnTo>
                <a:lnTo>
                  <a:pt x="0" y="5344429"/>
                </a:lnTo>
                <a:lnTo>
                  <a:pt x="0" y="0"/>
                </a:lnTo>
                <a:close/>
              </a:path>
            </a:pathLst>
          </a:custGeom>
          <a:blipFill>
            <a:blip r:embed="rId2"/>
            <a:stretch>
              <a:fillRect t="-1328" b="-1328"/>
            </a:stretch>
          </a:blipFill>
        </p:spPr>
        <p:txBody>
          <a:bodyPr/>
          <a:lstStyle/>
          <a:p>
            <a:endParaRPr lang="en-IN"/>
          </a:p>
        </p:txBody>
      </p:sp>
      <p:sp>
        <p:nvSpPr>
          <p:cNvPr id="3" name="TextBox 3"/>
          <p:cNvSpPr txBox="1"/>
          <p:nvPr/>
        </p:nvSpPr>
        <p:spPr>
          <a:xfrm>
            <a:off x="6395914" y="539586"/>
            <a:ext cx="4747022" cy="2388973"/>
          </a:xfrm>
          <a:prstGeom prst="rect">
            <a:avLst/>
          </a:prstGeom>
        </p:spPr>
        <p:txBody>
          <a:bodyPr lIns="0" tIns="0" rIns="0" bIns="0" rtlCol="0" anchor="t">
            <a:spAutoFit/>
          </a:bodyPr>
          <a:lstStyle/>
          <a:p>
            <a:pPr algn="ctr">
              <a:lnSpc>
                <a:spcPts val="9549"/>
              </a:lnSpc>
            </a:pPr>
            <a:r>
              <a:rPr lang="en-US" sz="6820">
                <a:solidFill>
                  <a:srgbClr val="FFFFFF"/>
                </a:solidFill>
                <a:latin typeface="Garet ExtraBold"/>
              </a:rPr>
              <a:t>Flowchart</a:t>
            </a:r>
          </a:p>
          <a:p>
            <a:pPr algn="ctr">
              <a:lnSpc>
                <a:spcPts val="9549"/>
              </a:lnSpc>
              <a:spcBef>
                <a:spcPct val="0"/>
              </a:spcBef>
            </a:pPr>
            <a:endParaRPr lang="en-US" sz="6820">
              <a:solidFill>
                <a:srgbClr val="FFFFFF"/>
              </a:solidFill>
              <a:latin typeface="Gare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529703" y="1764124"/>
            <a:ext cx="6560615" cy="5637359"/>
          </a:xfrm>
          <a:custGeom>
            <a:avLst/>
            <a:gdLst/>
            <a:ahLst/>
            <a:cxnLst/>
            <a:rect l="l" t="t" r="r" b="b"/>
            <a:pathLst>
              <a:path w="6560615" h="5637359">
                <a:moveTo>
                  <a:pt x="0" y="0"/>
                </a:moveTo>
                <a:lnTo>
                  <a:pt x="6560615" y="0"/>
                </a:lnTo>
                <a:lnTo>
                  <a:pt x="6560615" y="5637359"/>
                </a:lnTo>
                <a:lnTo>
                  <a:pt x="0" y="5637359"/>
                </a:lnTo>
                <a:lnTo>
                  <a:pt x="0" y="0"/>
                </a:lnTo>
                <a:close/>
              </a:path>
            </a:pathLst>
          </a:custGeom>
          <a:blipFill>
            <a:blip r:embed="rId2"/>
            <a:stretch>
              <a:fillRect t="-1912" b="-1912"/>
            </a:stretch>
          </a:blipFill>
        </p:spPr>
        <p:txBody>
          <a:bodyPr/>
          <a:lstStyle/>
          <a:p>
            <a:endParaRPr lang="en-IN"/>
          </a:p>
        </p:txBody>
      </p:sp>
      <p:sp>
        <p:nvSpPr>
          <p:cNvPr id="3" name="TextBox 3"/>
          <p:cNvSpPr txBox="1"/>
          <p:nvPr/>
        </p:nvSpPr>
        <p:spPr>
          <a:xfrm>
            <a:off x="7467600" y="137326"/>
            <a:ext cx="2512784" cy="1348574"/>
          </a:xfrm>
          <a:prstGeom prst="rect">
            <a:avLst/>
          </a:prstGeom>
        </p:spPr>
        <p:txBody>
          <a:bodyPr wrap="square" lIns="0" tIns="0" rIns="0" bIns="0" rtlCol="0" anchor="t">
            <a:spAutoFit/>
          </a:bodyPr>
          <a:lstStyle/>
          <a:p>
            <a:pPr algn="ctr">
              <a:lnSpc>
                <a:spcPts val="10923"/>
              </a:lnSpc>
              <a:spcBef>
                <a:spcPct val="0"/>
              </a:spcBef>
            </a:pPr>
            <a:r>
              <a:rPr lang="en-US" sz="7802" dirty="0">
                <a:solidFill>
                  <a:srgbClr val="FFFFFF"/>
                </a:solidFill>
                <a:latin typeface="Garet ExtraBold"/>
              </a:rPr>
              <a:t>EDA</a:t>
            </a:r>
          </a:p>
        </p:txBody>
      </p:sp>
      <p:sp>
        <p:nvSpPr>
          <p:cNvPr id="4" name="Freeform 4"/>
          <p:cNvSpPr/>
          <p:nvPr/>
        </p:nvSpPr>
        <p:spPr>
          <a:xfrm>
            <a:off x="8511073" y="2333738"/>
            <a:ext cx="9197916" cy="5067744"/>
          </a:xfrm>
          <a:custGeom>
            <a:avLst/>
            <a:gdLst/>
            <a:ahLst/>
            <a:cxnLst/>
            <a:rect l="l" t="t" r="r" b="b"/>
            <a:pathLst>
              <a:path w="9197916" h="5067744">
                <a:moveTo>
                  <a:pt x="0" y="0"/>
                </a:moveTo>
                <a:lnTo>
                  <a:pt x="9197916" y="0"/>
                </a:lnTo>
                <a:lnTo>
                  <a:pt x="9197916" y="5067745"/>
                </a:lnTo>
                <a:lnTo>
                  <a:pt x="0" y="5067745"/>
                </a:lnTo>
                <a:lnTo>
                  <a:pt x="0" y="0"/>
                </a:lnTo>
                <a:close/>
              </a:path>
            </a:pathLst>
          </a:custGeom>
          <a:blipFill>
            <a:blip r:embed="rId3"/>
            <a:stretch>
              <a:fillRect/>
            </a:stretch>
          </a:blipFill>
        </p:spPr>
        <p:txBody>
          <a:bodyPr/>
          <a:lstStyle/>
          <a:p>
            <a:endParaRPr lang="en-IN"/>
          </a:p>
        </p:txBody>
      </p:sp>
      <p:sp>
        <p:nvSpPr>
          <p:cNvPr id="5" name="TextBox 5"/>
          <p:cNvSpPr txBox="1"/>
          <p:nvPr/>
        </p:nvSpPr>
        <p:spPr>
          <a:xfrm>
            <a:off x="1228244" y="7584663"/>
            <a:ext cx="4658886" cy="1044575"/>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Garet ExtraBold"/>
              </a:rPr>
              <a:t>The figure illustrates a trend of increasing review counts over the years</a:t>
            </a:r>
          </a:p>
        </p:txBody>
      </p:sp>
      <p:sp>
        <p:nvSpPr>
          <p:cNvPr id="6" name="TextBox 6"/>
          <p:cNvSpPr txBox="1"/>
          <p:nvPr/>
        </p:nvSpPr>
        <p:spPr>
          <a:xfrm>
            <a:off x="10650051" y="7584663"/>
            <a:ext cx="5433494" cy="692150"/>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Garet ExtraBold"/>
              </a:rPr>
              <a:t>Restaurants in decreasing order based on the  number of review counts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2404728" y="273029"/>
            <a:ext cx="12267142" cy="3940740"/>
          </a:xfrm>
          <a:custGeom>
            <a:avLst/>
            <a:gdLst/>
            <a:ahLst/>
            <a:cxnLst/>
            <a:rect l="l" t="t" r="r" b="b"/>
            <a:pathLst>
              <a:path w="12267142" h="3940740">
                <a:moveTo>
                  <a:pt x="0" y="0"/>
                </a:moveTo>
                <a:lnTo>
                  <a:pt x="12267142" y="0"/>
                </a:lnTo>
                <a:lnTo>
                  <a:pt x="12267142" y="3940740"/>
                </a:lnTo>
                <a:lnTo>
                  <a:pt x="0" y="3940740"/>
                </a:lnTo>
                <a:lnTo>
                  <a:pt x="0" y="0"/>
                </a:lnTo>
                <a:close/>
              </a:path>
            </a:pathLst>
          </a:custGeom>
          <a:blipFill>
            <a:blip r:embed="rId2"/>
            <a:stretch>
              <a:fillRect/>
            </a:stretch>
          </a:blipFill>
        </p:spPr>
        <p:txBody>
          <a:bodyPr/>
          <a:lstStyle/>
          <a:p>
            <a:endParaRPr lang="en-IN"/>
          </a:p>
        </p:txBody>
      </p:sp>
      <p:sp>
        <p:nvSpPr>
          <p:cNvPr id="3" name="Freeform 3"/>
          <p:cNvSpPr/>
          <p:nvPr/>
        </p:nvSpPr>
        <p:spPr>
          <a:xfrm>
            <a:off x="8733117" y="4580692"/>
            <a:ext cx="9116560" cy="4928248"/>
          </a:xfrm>
          <a:custGeom>
            <a:avLst/>
            <a:gdLst/>
            <a:ahLst/>
            <a:cxnLst/>
            <a:rect l="l" t="t" r="r" b="b"/>
            <a:pathLst>
              <a:path w="9116560" h="4928248">
                <a:moveTo>
                  <a:pt x="0" y="0"/>
                </a:moveTo>
                <a:lnTo>
                  <a:pt x="9116560" y="0"/>
                </a:lnTo>
                <a:lnTo>
                  <a:pt x="9116560" y="4928248"/>
                </a:lnTo>
                <a:lnTo>
                  <a:pt x="0" y="4928248"/>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742624" y="4909390"/>
            <a:ext cx="7632876" cy="4232753"/>
          </a:xfrm>
          <a:prstGeom prst="rect">
            <a:avLst/>
          </a:prstGeom>
        </p:spPr>
        <p:txBody>
          <a:bodyPr lIns="0" tIns="0" rIns="0" bIns="0" rtlCol="0" anchor="t">
            <a:spAutoFit/>
          </a:bodyPr>
          <a:lstStyle/>
          <a:p>
            <a:pPr marL="472943" lvl="1" indent="-236472">
              <a:lnSpc>
                <a:spcPts val="3066"/>
              </a:lnSpc>
              <a:spcBef>
                <a:spcPct val="0"/>
              </a:spcBef>
              <a:buFont typeface="Arial"/>
              <a:buChar char="•"/>
            </a:pPr>
            <a:r>
              <a:rPr lang="en-US" sz="2190">
                <a:solidFill>
                  <a:srgbClr val="F3F3F7"/>
                </a:solidFill>
                <a:latin typeface="Garet ExtraBold"/>
              </a:rPr>
              <a:t>In typical scenarios, people are more inclined to leave reviews when their experience is either exceptionally positive or negative, leading to a potential bias in the dataset towards extreme ratings.</a:t>
            </a:r>
          </a:p>
          <a:p>
            <a:pPr marL="472943" lvl="1" indent="-236472">
              <a:lnSpc>
                <a:spcPts val="3066"/>
              </a:lnSpc>
              <a:spcBef>
                <a:spcPct val="0"/>
              </a:spcBef>
              <a:buFont typeface="Arial"/>
              <a:buChar char="•"/>
            </a:pPr>
            <a:r>
              <a:rPr lang="en-US" sz="2190">
                <a:solidFill>
                  <a:srgbClr val="F3F3F7"/>
                </a:solidFill>
                <a:latin typeface="Garet ExtraBold"/>
              </a:rPr>
              <a:t>However, in this dataset, the reviews seem to cover a range of experiences without this typical bias, which can provide a more balanced perspective on the businesses or restaurants.</a:t>
            </a:r>
          </a:p>
          <a:p>
            <a:pPr>
              <a:lnSpc>
                <a:spcPts val="3066"/>
              </a:lnSpc>
              <a:spcBef>
                <a:spcPct val="0"/>
              </a:spcBef>
            </a:pPr>
            <a:endParaRPr lang="en-US" sz="2190">
              <a:solidFill>
                <a:srgbClr val="F3F3F7"/>
              </a:solidFill>
              <a:latin typeface="Garet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11070590" y="1745445"/>
            <a:ext cx="6400090" cy="3478794"/>
          </a:xfrm>
          <a:custGeom>
            <a:avLst/>
            <a:gdLst/>
            <a:ahLst/>
            <a:cxnLst/>
            <a:rect l="l" t="t" r="r" b="b"/>
            <a:pathLst>
              <a:path w="6400090" h="3478794">
                <a:moveTo>
                  <a:pt x="0" y="0"/>
                </a:moveTo>
                <a:lnTo>
                  <a:pt x="6400090" y="0"/>
                </a:lnTo>
                <a:lnTo>
                  <a:pt x="6400090" y="3478795"/>
                </a:lnTo>
                <a:lnTo>
                  <a:pt x="0" y="3478795"/>
                </a:lnTo>
                <a:lnTo>
                  <a:pt x="0" y="0"/>
                </a:lnTo>
                <a:close/>
              </a:path>
            </a:pathLst>
          </a:custGeom>
          <a:blipFill>
            <a:blip r:embed="rId2"/>
            <a:stretch>
              <a:fillRect/>
            </a:stretch>
          </a:blipFill>
        </p:spPr>
        <p:txBody>
          <a:bodyPr/>
          <a:lstStyle/>
          <a:p>
            <a:endParaRPr lang="en-IN"/>
          </a:p>
        </p:txBody>
      </p:sp>
      <p:sp>
        <p:nvSpPr>
          <p:cNvPr id="3" name="Freeform 3"/>
          <p:cNvSpPr/>
          <p:nvPr/>
        </p:nvSpPr>
        <p:spPr>
          <a:xfrm>
            <a:off x="1813610" y="5860322"/>
            <a:ext cx="5783519" cy="3990729"/>
          </a:xfrm>
          <a:custGeom>
            <a:avLst/>
            <a:gdLst/>
            <a:ahLst/>
            <a:cxnLst/>
            <a:rect l="l" t="t" r="r" b="b"/>
            <a:pathLst>
              <a:path w="5783519" h="3990729">
                <a:moveTo>
                  <a:pt x="0" y="0"/>
                </a:moveTo>
                <a:lnTo>
                  <a:pt x="5783519" y="0"/>
                </a:lnTo>
                <a:lnTo>
                  <a:pt x="5783519" y="3990729"/>
                </a:lnTo>
                <a:lnTo>
                  <a:pt x="0" y="3990729"/>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6058247" y="394164"/>
            <a:ext cx="6171506" cy="669926"/>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Garet ExtraBold"/>
              </a:rPr>
              <a:t>Collaborative Filtering</a:t>
            </a:r>
          </a:p>
        </p:txBody>
      </p:sp>
      <p:sp>
        <p:nvSpPr>
          <p:cNvPr id="5" name="TextBox 5"/>
          <p:cNvSpPr txBox="1"/>
          <p:nvPr/>
        </p:nvSpPr>
        <p:spPr>
          <a:xfrm>
            <a:off x="11608019" y="5822222"/>
            <a:ext cx="5325232" cy="4304030"/>
          </a:xfrm>
          <a:prstGeom prst="rect">
            <a:avLst/>
          </a:prstGeom>
        </p:spPr>
        <p:txBody>
          <a:bodyPr lIns="0" tIns="0" rIns="0" bIns="0" rtlCol="0" anchor="t">
            <a:spAutoFit/>
          </a:bodyPr>
          <a:lstStyle/>
          <a:p>
            <a:pPr algn="ctr">
              <a:lnSpc>
                <a:spcPts val="3359"/>
              </a:lnSpc>
            </a:pPr>
            <a:r>
              <a:rPr lang="en-US" sz="2400">
                <a:solidFill>
                  <a:srgbClr val="FF3131"/>
                </a:solidFill>
                <a:latin typeface="Garet ExtraBold"/>
              </a:rPr>
              <a:t>Pre Processing Steps</a:t>
            </a:r>
          </a:p>
          <a:p>
            <a:pPr marL="474979" lvl="1" indent="-237490" algn="ctr">
              <a:lnSpc>
                <a:spcPts val="3079"/>
              </a:lnSpc>
              <a:buFont typeface="Arial"/>
              <a:buChar char="•"/>
            </a:pPr>
            <a:r>
              <a:rPr lang="en-US" sz="2199">
                <a:solidFill>
                  <a:srgbClr val="FFFFFF"/>
                </a:solidFill>
                <a:latin typeface="Garet ExtraBold"/>
              </a:rPr>
              <a:t>Aggregate restaurant locations and data to represent restaurant chains as a single entity.</a:t>
            </a:r>
          </a:p>
          <a:p>
            <a:pPr marL="474979" lvl="1" indent="-237490" algn="ctr">
              <a:lnSpc>
                <a:spcPts val="3079"/>
              </a:lnSpc>
              <a:buFont typeface="Arial"/>
              <a:buChar char="•"/>
            </a:pPr>
            <a:r>
              <a:rPr lang="en-US" sz="2199">
                <a:solidFill>
                  <a:srgbClr val="FFFFFF"/>
                </a:solidFill>
                <a:latin typeface="Garet ExtraBold"/>
              </a:rPr>
              <a:t>Remove users with a low number of reviews, as those with higher review counts are considered more valuable due to their greater contribution to the dataset.</a:t>
            </a:r>
          </a:p>
        </p:txBody>
      </p:sp>
      <p:sp>
        <p:nvSpPr>
          <p:cNvPr id="6" name="TextBox 6"/>
          <p:cNvSpPr txBox="1"/>
          <p:nvPr/>
        </p:nvSpPr>
        <p:spPr>
          <a:xfrm>
            <a:off x="1559473" y="1707345"/>
            <a:ext cx="6291794" cy="3161030"/>
          </a:xfrm>
          <a:prstGeom prst="rect">
            <a:avLst/>
          </a:prstGeom>
        </p:spPr>
        <p:txBody>
          <a:bodyPr lIns="0" tIns="0" rIns="0" bIns="0" rtlCol="0" anchor="t">
            <a:spAutoFit/>
          </a:bodyPr>
          <a:lstStyle/>
          <a:p>
            <a:pPr algn="ctr">
              <a:lnSpc>
                <a:spcPts val="3359"/>
              </a:lnSpc>
            </a:pPr>
            <a:r>
              <a:rPr lang="en-US" sz="2399">
                <a:solidFill>
                  <a:srgbClr val="FF3131"/>
                </a:solidFill>
                <a:latin typeface="Garet ExtraBold"/>
              </a:rPr>
              <a:t>Reasons for using model based collborative filtering:</a:t>
            </a:r>
          </a:p>
          <a:p>
            <a:pPr marL="474979" lvl="1" indent="-237490" algn="ctr">
              <a:lnSpc>
                <a:spcPts val="3079"/>
              </a:lnSpc>
              <a:buFont typeface="Arial"/>
              <a:buChar char="•"/>
            </a:pPr>
            <a:r>
              <a:rPr lang="en-US" sz="2199">
                <a:solidFill>
                  <a:srgbClr val="FFFFFF"/>
                </a:solidFill>
                <a:latin typeface="Garet ExtraBold"/>
              </a:rPr>
              <a:t>The dataset had a sparsity of 99.4% which makes it difficult to recommend using conventional methods.</a:t>
            </a:r>
          </a:p>
          <a:p>
            <a:pPr marL="474979" lvl="1" indent="-237490" algn="ctr">
              <a:lnSpc>
                <a:spcPts val="3079"/>
              </a:lnSpc>
              <a:buFont typeface="Arial"/>
              <a:buChar char="•"/>
            </a:pPr>
            <a:r>
              <a:rPr lang="en-US" sz="2199">
                <a:solidFill>
                  <a:srgbClr val="FFFFFF"/>
                </a:solidFill>
                <a:latin typeface="Garet ExtraBold"/>
              </a:rPr>
              <a:t>Matrix factorization effectively manages large datasets.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1697424" y="5313270"/>
            <a:ext cx="5201993" cy="4327069"/>
          </a:xfrm>
          <a:custGeom>
            <a:avLst/>
            <a:gdLst/>
            <a:ahLst/>
            <a:cxnLst/>
            <a:rect l="l" t="t" r="r" b="b"/>
            <a:pathLst>
              <a:path w="5201993" h="4327069">
                <a:moveTo>
                  <a:pt x="0" y="0"/>
                </a:moveTo>
                <a:lnTo>
                  <a:pt x="5201993" y="0"/>
                </a:lnTo>
                <a:lnTo>
                  <a:pt x="5201993" y="4327068"/>
                </a:lnTo>
                <a:lnTo>
                  <a:pt x="0" y="4327068"/>
                </a:lnTo>
                <a:lnTo>
                  <a:pt x="0" y="0"/>
                </a:lnTo>
                <a:close/>
              </a:path>
            </a:pathLst>
          </a:custGeom>
          <a:blipFill>
            <a:blip r:embed="rId2"/>
            <a:stretch>
              <a:fillRect/>
            </a:stretch>
          </a:blipFill>
        </p:spPr>
        <p:txBody>
          <a:bodyPr/>
          <a:lstStyle/>
          <a:p>
            <a:endParaRPr lang="en-IN"/>
          </a:p>
        </p:txBody>
      </p:sp>
      <p:sp>
        <p:nvSpPr>
          <p:cNvPr id="3" name="Freeform 3"/>
          <p:cNvSpPr/>
          <p:nvPr/>
        </p:nvSpPr>
        <p:spPr>
          <a:xfrm>
            <a:off x="11144598" y="5313270"/>
            <a:ext cx="5201993" cy="4327069"/>
          </a:xfrm>
          <a:custGeom>
            <a:avLst/>
            <a:gdLst/>
            <a:ahLst/>
            <a:cxnLst/>
            <a:rect l="l" t="t" r="r" b="b"/>
            <a:pathLst>
              <a:path w="5201993" h="4327069">
                <a:moveTo>
                  <a:pt x="0" y="0"/>
                </a:moveTo>
                <a:lnTo>
                  <a:pt x="5201992" y="0"/>
                </a:lnTo>
                <a:lnTo>
                  <a:pt x="5201992" y="4327068"/>
                </a:lnTo>
                <a:lnTo>
                  <a:pt x="0" y="4327068"/>
                </a:lnTo>
                <a:lnTo>
                  <a:pt x="0" y="0"/>
                </a:lnTo>
                <a:close/>
              </a:path>
            </a:pathLst>
          </a:custGeom>
          <a:blipFill>
            <a:blip r:embed="rId3"/>
            <a:stretch>
              <a:fillRect/>
            </a:stretch>
          </a:blipFill>
        </p:spPr>
        <p:txBody>
          <a:bodyPr/>
          <a:lstStyle/>
          <a:p>
            <a:endParaRPr lang="en-IN"/>
          </a:p>
        </p:txBody>
      </p:sp>
      <p:sp>
        <p:nvSpPr>
          <p:cNvPr id="4" name="Freeform 4"/>
          <p:cNvSpPr/>
          <p:nvPr/>
        </p:nvSpPr>
        <p:spPr>
          <a:xfrm>
            <a:off x="11440665" y="2893498"/>
            <a:ext cx="4905926" cy="1380668"/>
          </a:xfrm>
          <a:custGeom>
            <a:avLst/>
            <a:gdLst/>
            <a:ahLst/>
            <a:cxnLst/>
            <a:rect l="l" t="t" r="r" b="b"/>
            <a:pathLst>
              <a:path w="4905926" h="1380668">
                <a:moveTo>
                  <a:pt x="0" y="0"/>
                </a:moveTo>
                <a:lnTo>
                  <a:pt x="4905925" y="0"/>
                </a:lnTo>
                <a:lnTo>
                  <a:pt x="4905925" y="1380668"/>
                </a:lnTo>
                <a:lnTo>
                  <a:pt x="0" y="1380668"/>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2063806" y="721677"/>
            <a:ext cx="5191579" cy="1544320"/>
          </a:xfrm>
          <a:prstGeom prst="rect">
            <a:avLst/>
          </a:prstGeom>
        </p:spPr>
        <p:txBody>
          <a:bodyPr lIns="0" tIns="0" rIns="0" bIns="0" rtlCol="0" anchor="t">
            <a:spAutoFit/>
          </a:bodyPr>
          <a:lstStyle/>
          <a:p>
            <a:pPr algn="ctr">
              <a:lnSpc>
                <a:spcPts val="3079"/>
              </a:lnSpc>
            </a:pPr>
            <a:r>
              <a:rPr lang="en-US" sz="2199">
                <a:solidFill>
                  <a:srgbClr val="FFFFFF"/>
                </a:solidFill>
                <a:latin typeface="Garet ExtraBold"/>
              </a:rPr>
              <a:t>A threshold of 3.5 was determined through the eda process to identify relevant restaurants.</a:t>
            </a:r>
          </a:p>
          <a:p>
            <a:pPr algn="ctr">
              <a:lnSpc>
                <a:spcPts val="3079"/>
              </a:lnSpc>
              <a:spcBef>
                <a:spcPct val="0"/>
              </a:spcBef>
            </a:pPr>
            <a:endParaRPr lang="en-US" sz="2199">
              <a:solidFill>
                <a:srgbClr val="FFFFFF"/>
              </a:solidFill>
              <a:latin typeface="Garet ExtraBold"/>
            </a:endParaRPr>
          </a:p>
        </p:txBody>
      </p:sp>
      <p:sp>
        <p:nvSpPr>
          <p:cNvPr id="6" name="TextBox 6"/>
          <p:cNvSpPr txBox="1"/>
          <p:nvPr/>
        </p:nvSpPr>
        <p:spPr>
          <a:xfrm>
            <a:off x="2804980" y="4690775"/>
            <a:ext cx="2986881" cy="339725"/>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Garet ExtraBold"/>
              </a:rPr>
              <a:t>SVD with 100 features</a:t>
            </a:r>
          </a:p>
        </p:txBody>
      </p:sp>
      <p:sp>
        <p:nvSpPr>
          <p:cNvPr id="7" name="TextBox 7"/>
          <p:cNvSpPr txBox="1"/>
          <p:nvPr/>
        </p:nvSpPr>
        <p:spPr>
          <a:xfrm>
            <a:off x="12281522" y="4690775"/>
            <a:ext cx="2928144" cy="339725"/>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Garet ExtraBold"/>
              </a:rPr>
              <a:t>ALS using 50 features</a:t>
            </a:r>
          </a:p>
        </p:txBody>
      </p:sp>
      <p:sp>
        <p:nvSpPr>
          <p:cNvPr id="8" name="TextBox 8"/>
          <p:cNvSpPr txBox="1"/>
          <p:nvPr/>
        </p:nvSpPr>
        <p:spPr>
          <a:xfrm>
            <a:off x="2063806" y="3244107"/>
            <a:ext cx="5026786" cy="372745"/>
          </a:xfrm>
          <a:prstGeom prst="rect">
            <a:avLst/>
          </a:prstGeom>
        </p:spPr>
        <p:txBody>
          <a:bodyPr lIns="0" tIns="0" rIns="0" bIns="0" rtlCol="0" anchor="t">
            <a:spAutoFit/>
          </a:bodyPr>
          <a:lstStyle/>
          <a:p>
            <a:pPr algn="ctr">
              <a:lnSpc>
                <a:spcPts val="3079"/>
              </a:lnSpc>
              <a:spcBef>
                <a:spcPct val="0"/>
              </a:spcBef>
            </a:pPr>
            <a:r>
              <a:rPr lang="en-US" sz="2199">
                <a:solidFill>
                  <a:srgbClr val="FFFFFF"/>
                </a:solidFill>
                <a:latin typeface="Garet ExtraBold"/>
              </a:rPr>
              <a:t>Baseline -  SVD with 200 features</a:t>
            </a:r>
          </a:p>
        </p:txBody>
      </p:sp>
      <p:sp>
        <p:nvSpPr>
          <p:cNvPr id="9" name="TextBox 9"/>
          <p:cNvSpPr txBox="1"/>
          <p:nvPr/>
        </p:nvSpPr>
        <p:spPr>
          <a:xfrm>
            <a:off x="11144598" y="526415"/>
            <a:ext cx="5026786" cy="1934845"/>
          </a:xfrm>
          <a:prstGeom prst="rect">
            <a:avLst/>
          </a:prstGeom>
        </p:spPr>
        <p:txBody>
          <a:bodyPr lIns="0" tIns="0" rIns="0" bIns="0" rtlCol="0" anchor="t">
            <a:spAutoFit/>
          </a:bodyPr>
          <a:lstStyle/>
          <a:p>
            <a:pPr algn="ctr">
              <a:lnSpc>
                <a:spcPts val="3079"/>
              </a:lnSpc>
              <a:spcBef>
                <a:spcPct val="0"/>
              </a:spcBef>
            </a:pPr>
            <a:r>
              <a:rPr lang="en-US" sz="2199" dirty="0">
                <a:solidFill>
                  <a:srgbClr val="FFFFFF"/>
                </a:solidFill>
                <a:latin typeface="Garet ExtraBold"/>
              </a:rPr>
              <a:t>ALS model was the better model as it achieves </a:t>
            </a:r>
            <a:r>
              <a:rPr lang="en-US" sz="2199" dirty="0" err="1">
                <a:solidFill>
                  <a:srgbClr val="FFFFFF"/>
                </a:solidFill>
                <a:latin typeface="Garet ExtraBold"/>
              </a:rPr>
              <a:t>higer</a:t>
            </a:r>
            <a:r>
              <a:rPr lang="en-US" sz="2199" dirty="0">
                <a:solidFill>
                  <a:srgbClr val="FFFFFF"/>
                </a:solidFill>
                <a:latin typeface="Garet ExtraBold"/>
              </a:rPr>
              <a:t> NDCG while using fewer features and is better than </a:t>
            </a:r>
            <a:r>
              <a:rPr lang="en-US" sz="2199" dirty="0" err="1">
                <a:solidFill>
                  <a:srgbClr val="FFFFFF"/>
                </a:solidFill>
                <a:latin typeface="Garet ExtraBold"/>
              </a:rPr>
              <a:t>svd</a:t>
            </a:r>
            <a:r>
              <a:rPr lang="en-US" sz="2199" dirty="0">
                <a:solidFill>
                  <a:srgbClr val="FFFFFF"/>
                </a:solidFill>
                <a:latin typeface="Garet ExtraBold"/>
              </a:rPr>
              <a:t> at handling sparse matrices.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818"/>
        </a:solidFill>
        <a:effectLst/>
      </p:bgPr>
    </p:bg>
    <p:spTree>
      <p:nvGrpSpPr>
        <p:cNvPr id="1" name=""/>
        <p:cNvGrpSpPr/>
        <p:nvPr/>
      </p:nvGrpSpPr>
      <p:grpSpPr>
        <a:xfrm>
          <a:off x="0" y="0"/>
          <a:ext cx="0" cy="0"/>
          <a:chOff x="0" y="0"/>
          <a:chExt cx="0" cy="0"/>
        </a:xfrm>
      </p:grpSpPr>
      <p:sp>
        <p:nvSpPr>
          <p:cNvPr id="2" name="Freeform 2"/>
          <p:cNvSpPr/>
          <p:nvPr/>
        </p:nvSpPr>
        <p:spPr>
          <a:xfrm>
            <a:off x="811343" y="1243724"/>
            <a:ext cx="3916450" cy="5581917"/>
          </a:xfrm>
          <a:custGeom>
            <a:avLst/>
            <a:gdLst/>
            <a:ahLst/>
            <a:cxnLst/>
            <a:rect l="l" t="t" r="r" b="b"/>
            <a:pathLst>
              <a:path w="3916450" h="5581917">
                <a:moveTo>
                  <a:pt x="0" y="0"/>
                </a:moveTo>
                <a:lnTo>
                  <a:pt x="3916451" y="0"/>
                </a:lnTo>
                <a:lnTo>
                  <a:pt x="3916451" y="5581918"/>
                </a:lnTo>
                <a:lnTo>
                  <a:pt x="0" y="5581918"/>
                </a:lnTo>
                <a:lnTo>
                  <a:pt x="0" y="0"/>
                </a:lnTo>
                <a:close/>
              </a:path>
            </a:pathLst>
          </a:custGeom>
          <a:blipFill>
            <a:blip r:embed="rId2"/>
            <a:stretch>
              <a:fillRect/>
            </a:stretch>
          </a:blipFill>
        </p:spPr>
        <p:txBody>
          <a:bodyPr/>
          <a:lstStyle/>
          <a:p>
            <a:endParaRPr lang="en-IN"/>
          </a:p>
        </p:txBody>
      </p:sp>
      <p:sp>
        <p:nvSpPr>
          <p:cNvPr id="3" name="Freeform 3"/>
          <p:cNvSpPr/>
          <p:nvPr/>
        </p:nvSpPr>
        <p:spPr>
          <a:xfrm>
            <a:off x="13297837" y="1229042"/>
            <a:ext cx="4219965" cy="5596600"/>
          </a:xfrm>
          <a:custGeom>
            <a:avLst/>
            <a:gdLst/>
            <a:ahLst/>
            <a:cxnLst/>
            <a:rect l="l" t="t" r="r" b="b"/>
            <a:pathLst>
              <a:path w="4219965" h="5596600">
                <a:moveTo>
                  <a:pt x="0" y="0"/>
                </a:moveTo>
                <a:lnTo>
                  <a:pt x="4219965" y="0"/>
                </a:lnTo>
                <a:lnTo>
                  <a:pt x="4219965" y="5596600"/>
                </a:lnTo>
                <a:lnTo>
                  <a:pt x="0" y="5596600"/>
                </a:lnTo>
                <a:lnTo>
                  <a:pt x="0" y="0"/>
                </a:lnTo>
                <a:close/>
              </a:path>
            </a:pathLst>
          </a:custGeom>
          <a:blipFill>
            <a:blip r:embed="rId3"/>
            <a:stretch>
              <a:fillRect/>
            </a:stretch>
          </a:blipFill>
        </p:spPr>
        <p:txBody>
          <a:bodyPr/>
          <a:lstStyle/>
          <a:p>
            <a:endParaRPr lang="en-IN"/>
          </a:p>
        </p:txBody>
      </p:sp>
      <p:sp>
        <p:nvSpPr>
          <p:cNvPr id="4" name="Freeform 4"/>
          <p:cNvSpPr/>
          <p:nvPr/>
        </p:nvSpPr>
        <p:spPr>
          <a:xfrm>
            <a:off x="5734885" y="1229042"/>
            <a:ext cx="6555860" cy="4509385"/>
          </a:xfrm>
          <a:custGeom>
            <a:avLst/>
            <a:gdLst/>
            <a:ahLst/>
            <a:cxnLst/>
            <a:rect l="l" t="t" r="r" b="b"/>
            <a:pathLst>
              <a:path w="6555860" h="4509385">
                <a:moveTo>
                  <a:pt x="0" y="0"/>
                </a:moveTo>
                <a:lnTo>
                  <a:pt x="6555861" y="0"/>
                </a:lnTo>
                <a:lnTo>
                  <a:pt x="6555861" y="4509384"/>
                </a:lnTo>
                <a:lnTo>
                  <a:pt x="0" y="4509384"/>
                </a:lnTo>
                <a:lnTo>
                  <a:pt x="0" y="0"/>
                </a:lnTo>
                <a:close/>
              </a:path>
            </a:pathLst>
          </a:custGeom>
          <a:blipFill>
            <a:blip r:embed="rId4"/>
            <a:stretch>
              <a:fillRect/>
            </a:stretch>
          </a:blipFill>
        </p:spPr>
        <p:txBody>
          <a:bodyPr/>
          <a:lstStyle/>
          <a:p>
            <a:endParaRPr lang="en-IN"/>
          </a:p>
        </p:txBody>
      </p:sp>
      <p:grpSp>
        <p:nvGrpSpPr>
          <p:cNvPr id="5" name="Group 5"/>
          <p:cNvGrpSpPr/>
          <p:nvPr/>
        </p:nvGrpSpPr>
        <p:grpSpPr>
          <a:xfrm>
            <a:off x="2929412" y="7518689"/>
            <a:ext cx="12166806" cy="2113499"/>
            <a:chOff x="0" y="0"/>
            <a:chExt cx="16222409" cy="2817999"/>
          </a:xfrm>
        </p:grpSpPr>
        <p:sp>
          <p:nvSpPr>
            <p:cNvPr id="6" name="TextBox 6"/>
            <p:cNvSpPr txBox="1"/>
            <p:nvPr/>
          </p:nvSpPr>
          <p:spPr>
            <a:xfrm>
              <a:off x="0" y="247650"/>
              <a:ext cx="16222409" cy="1885950"/>
            </a:xfrm>
            <a:prstGeom prst="rect">
              <a:avLst/>
            </a:prstGeom>
          </p:spPr>
          <p:txBody>
            <a:bodyPr lIns="0" tIns="0" rIns="0" bIns="0" rtlCol="0" anchor="t">
              <a:spAutoFit/>
            </a:bodyPr>
            <a:lstStyle/>
            <a:p>
              <a:pPr algn="l">
                <a:lnSpc>
                  <a:spcPts val="9975"/>
                </a:lnSpc>
              </a:pPr>
              <a:r>
                <a:rPr lang="en-US" sz="10500" spc="-525">
                  <a:solidFill>
                    <a:srgbClr val="21D7E8"/>
                  </a:solidFill>
                  <a:latin typeface="League Spartan"/>
                </a:rPr>
                <a:t>Cold Start Problem</a:t>
              </a:r>
            </a:p>
          </p:txBody>
        </p:sp>
        <p:sp>
          <p:nvSpPr>
            <p:cNvPr id="7" name="TextBox 7"/>
            <p:cNvSpPr txBox="1"/>
            <p:nvPr/>
          </p:nvSpPr>
          <p:spPr>
            <a:xfrm>
              <a:off x="0" y="2330319"/>
              <a:ext cx="16222409" cy="487680"/>
            </a:xfrm>
            <a:prstGeom prst="rect">
              <a:avLst/>
            </a:prstGeom>
          </p:spPr>
          <p:txBody>
            <a:bodyPr lIns="0" tIns="0" rIns="0" bIns="0" rtlCol="0" anchor="t">
              <a:spAutoFit/>
            </a:bodyPr>
            <a:lstStyle/>
            <a:p>
              <a:pPr algn="l">
                <a:lnSpc>
                  <a:spcPts val="3022"/>
                </a:lnSpc>
              </a:pPr>
              <a:endParaRPr/>
            </a:p>
          </p:txBody>
        </p:sp>
      </p:grpSp>
      <p:sp>
        <p:nvSpPr>
          <p:cNvPr id="8" name="TextBox 8"/>
          <p:cNvSpPr txBox="1"/>
          <p:nvPr/>
        </p:nvSpPr>
        <p:spPr>
          <a:xfrm>
            <a:off x="7774317" y="367070"/>
            <a:ext cx="2476996" cy="629920"/>
          </a:xfrm>
          <a:prstGeom prst="rect">
            <a:avLst/>
          </a:prstGeom>
        </p:spPr>
        <p:txBody>
          <a:bodyPr lIns="0" tIns="0" rIns="0" bIns="0" rtlCol="0" anchor="t">
            <a:spAutoFit/>
          </a:bodyPr>
          <a:lstStyle/>
          <a:p>
            <a:pPr algn="ctr">
              <a:lnSpc>
                <a:spcPts val="5179"/>
              </a:lnSpc>
              <a:spcBef>
                <a:spcPct val="0"/>
              </a:spcBef>
            </a:pPr>
            <a:r>
              <a:rPr lang="en-US" sz="3699">
                <a:solidFill>
                  <a:srgbClr val="FF3131"/>
                </a:solidFill>
                <a:latin typeface="Garet ExtraBold Bold"/>
              </a:rPr>
              <a:t>Problem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848</Words>
  <Application>Microsoft Office PowerPoint</Application>
  <PresentationFormat>Custom</PresentationFormat>
  <Paragraphs>90</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Garet ExtraBold Bold</vt:lpstr>
      <vt:lpstr>Arial</vt:lpstr>
      <vt:lpstr>Calibri</vt:lpstr>
      <vt:lpstr>Times New Roman Bold</vt:lpstr>
      <vt:lpstr>Oswald Bold</vt:lpstr>
      <vt:lpstr>Aptos</vt:lpstr>
      <vt:lpstr>League Spartan</vt:lpstr>
      <vt:lpstr>Garet ExtraBold</vt:lpstr>
      <vt:lpstr>Times New Roman</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Orange Brush Grand Opening Steak House Presentation</dc:title>
  <cp:lastModifiedBy>Om Mali</cp:lastModifiedBy>
  <cp:revision>4</cp:revision>
  <dcterms:created xsi:type="dcterms:W3CDTF">2006-08-16T00:00:00Z</dcterms:created>
  <dcterms:modified xsi:type="dcterms:W3CDTF">2024-10-18T18:40:14Z</dcterms:modified>
  <dc:identifier>DAGDGt_Gq_0</dc:identifier>
</cp:coreProperties>
</file>