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9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00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5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E1AC-06C2-464F-BEA2-27FDF1669D1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201C-A4AA-4AD1-94A8-3CE3E43BDF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7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47007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Programmation avancée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694928"/>
          </a:xfrm>
        </p:spPr>
        <p:txBody>
          <a:bodyPr/>
          <a:lstStyle/>
          <a:p>
            <a:pPr algn="r"/>
            <a:r>
              <a:rPr lang="fr-FR" dirty="0" err="1" smtClean="0"/>
              <a:t>Aliouache</a:t>
            </a:r>
            <a:r>
              <a:rPr lang="fr-FR" dirty="0" smtClean="0"/>
              <a:t> Mohammed</a:t>
            </a:r>
            <a:endParaRPr lang="fr-FR" dirty="0"/>
          </a:p>
        </p:txBody>
      </p:sp>
      <p:pic>
        <p:nvPicPr>
          <p:cNvPr id="1026" name="Picture 2" descr="Résultat de recherche d'images pour &quot;umontpellier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11959" cy="1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7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3068960"/>
            <a:ext cx="114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73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Contexte général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Application web touristique</a:t>
            </a:r>
          </a:p>
          <a:p>
            <a:r>
              <a:rPr lang="fr-FR" dirty="0" smtClean="0"/>
              <a:t>Base de données des différents monuments et célébrités associées</a:t>
            </a:r>
          </a:p>
          <a:p>
            <a:r>
              <a:rPr lang="fr-FR" dirty="0" smtClean="0"/>
              <a:t>Utilisation des rôles</a:t>
            </a:r>
          </a:p>
          <a:p>
            <a:r>
              <a:rPr lang="fr-FR" dirty="0" smtClean="0"/>
              <a:t>Authentification</a:t>
            </a:r>
          </a:p>
          <a:p>
            <a:r>
              <a:rPr lang="fr-FR" dirty="0" smtClean="0"/>
              <a:t>Assurer la sécurité de l’application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1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Vue Sur l’application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1916832"/>
            <a:ext cx="1224136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Contrôleur </a:t>
            </a:r>
            <a:r>
              <a:rPr lang="fr-FR" dirty="0" err="1" smtClean="0">
                <a:solidFill>
                  <a:schemeClr val="tx1"/>
                </a:solidFill>
              </a:rPr>
              <a:t>Struts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Intercept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928" y="1916832"/>
            <a:ext cx="1224136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Contrôleur </a:t>
            </a:r>
            <a:r>
              <a:rPr lang="fr-FR" dirty="0" err="1" smtClean="0">
                <a:solidFill>
                  <a:schemeClr val="tx1"/>
                </a:solidFill>
              </a:rPr>
              <a:t>Spring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1916832"/>
            <a:ext cx="1224136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1916832"/>
            <a:ext cx="1224136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BDD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Mysql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1" y="2740278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1148302" y="2924944"/>
            <a:ext cx="687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059832" y="292494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5148064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660232" y="29249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49289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Succès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80" y="407707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Access </a:t>
            </a:r>
            <a:r>
              <a:rPr lang="fr-FR" dirty="0" err="1" smtClean="0">
                <a:solidFill>
                  <a:srgbClr val="FF0000"/>
                </a:solidFill>
              </a:rPr>
              <a:t>denied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2487" y="4581128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Forbidden.jsp</a:t>
            </a:r>
            <a:endParaRPr lang="fr-FR" dirty="0"/>
          </a:p>
        </p:txBody>
      </p:sp>
      <p:cxnSp>
        <p:nvCxnSpPr>
          <p:cNvPr id="25" name="Straight Arrow Connector 24"/>
          <p:cNvCxnSpPr>
            <a:stCxn id="4" idx="2"/>
            <a:endCxn id="23" idx="0"/>
          </p:cNvCxnSpPr>
          <p:nvPr/>
        </p:nvCxnSpPr>
        <p:spPr>
          <a:xfrm flipH="1">
            <a:off x="2446855" y="3933056"/>
            <a:ext cx="909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1043608" y="4765794"/>
            <a:ext cx="668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32" idx="0"/>
          </p:cNvCxnSpPr>
          <p:nvPr/>
        </p:nvCxnSpPr>
        <p:spPr>
          <a:xfrm>
            <a:off x="4535996" y="3933056"/>
            <a:ext cx="1572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5013176"/>
            <a:ext cx="21196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Monument.jsp</a:t>
            </a:r>
            <a:endParaRPr lang="fr-FR" dirty="0" smtClean="0"/>
          </a:p>
          <a:p>
            <a:pPr algn="ctr"/>
            <a:r>
              <a:rPr lang="fr-FR" dirty="0" err="1" smtClean="0"/>
              <a:t>addLieu.jsp</a:t>
            </a:r>
            <a:endParaRPr lang="fr-FR" dirty="0" smtClean="0"/>
          </a:p>
          <a:p>
            <a:pPr algn="ctr"/>
            <a:r>
              <a:rPr lang="fr-FR" dirty="0" err="1" smtClean="0"/>
              <a:t>addDepartement.jsp</a:t>
            </a:r>
            <a:endParaRPr lang="fr-FR" dirty="0" smtClean="0"/>
          </a:p>
          <a:p>
            <a:pPr algn="ctr"/>
            <a:r>
              <a:rPr lang="fr-FR" dirty="0" smtClean="0"/>
              <a:t>.</a:t>
            </a:r>
          </a:p>
          <a:p>
            <a:pPr algn="ctr"/>
            <a:r>
              <a:rPr lang="fr-FR" dirty="0" smtClean="0"/>
              <a:t>.</a:t>
            </a:r>
          </a:p>
          <a:p>
            <a:pPr algn="ctr"/>
            <a:r>
              <a:rPr lang="fr-FR" dirty="0"/>
              <a:t>.</a:t>
            </a:r>
          </a:p>
        </p:txBody>
      </p: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1043608" y="5890339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84329" y="5124725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923928" y="1061120"/>
            <a:ext cx="1224136" cy="423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POJOS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5" idx="0"/>
            <a:endCxn id="37" idx="2"/>
          </p:cNvCxnSpPr>
          <p:nvPr/>
        </p:nvCxnSpPr>
        <p:spPr>
          <a:xfrm flipV="1">
            <a:off x="4535996" y="14847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0"/>
            <a:endCxn id="37" idx="3"/>
          </p:cNvCxnSpPr>
          <p:nvPr/>
        </p:nvCxnSpPr>
        <p:spPr>
          <a:xfrm flipH="1" flipV="1">
            <a:off x="5148064" y="1272952"/>
            <a:ext cx="900100" cy="64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0"/>
            <a:endCxn id="37" idx="1"/>
          </p:cNvCxnSpPr>
          <p:nvPr/>
        </p:nvCxnSpPr>
        <p:spPr>
          <a:xfrm flipV="1">
            <a:off x="2447764" y="1272952"/>
            <a:ext cx="1476164" cy="64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Schéma relationnel et use case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27" y="1903487"/>
            <a:ext cx="393139" cy="8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47" y="4063727"/>
            <a:ext cx="393139" cy="8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1954" y="2780928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ouriste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4859868"/>
            <a:ext cx="10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Voyagiste</a:t>
            </a:r>
            <a:endParaRPr lang="fr-FR" dirty="0"/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4827017" y="3150260"/>
            <a:ext cx="0" cy="913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33322" y="1340768"/>
            <a:ext cx="3531166" cy="482453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6084168" y="1916832"/>
            <a:ext cx="2304256" cy="864096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516216" y="2132856"/>
            <a:ext cx="137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Consultation</a:t>
            </a:r>
            <a:endParaRPr lang="fr-FR" dirty="0"/>
          </a:p>
        </p:txBody>
      </p:sp>
      <p:sp>
        <p:nvSpPr>
          <p:cNvPr id="15" name="Oval 14"/>
          <p:cNvSpPr/>
          <p:nvPr/>
        </p:nvSpPr>
        <p:spPr>
          <a:xfrm>
            <a:off x="6084168" y="4077072"/>
            <a:ext cx="2304256" cy="864096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6516216" y="429309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Alimentation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2050" idx="3"/>
            <a:endCxn id="12" idx="2"/>
          </p:cNvCxnSpPr>
          <p:nvPr/>
        </p:nvCxnSpPr>
        <p:spPr>
          <a:xfrm>
            <a:off x="5029666" y="2342208"/>
            <a:ext cx="1054502" cy="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5" idx="2"/>
          </p:cNvCxnSpPr>
          <p:nvPr/>
        </p:nvCxnSpPr>
        <p:spPr>
          <a:xfrm>
            <a:off x="5023586" y="4502448"/>
            <a:ext cx="1060582" cy="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2189763"/>
            <a:ext cx="3475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schéma des tables est celui </a:t>
            </a:r>
          </a:p>
          <a:p>
            <a:r>
              <a:rPr lang="fr-FR" dirty="0" smtClean="0"/>
              <a:t>Enoncé</a:t>
            </a:r>
          </a:p>
          <a:p>
            <a:endParaRPr lang="fr-FR" dirty="0"/>
          </a:p>
          <a:p>
            <a:r>
              <a:rPr lang="fr-FR" dirty="0" smtClean="0"/>
              <a:t>En plus, il y’a la table User</a:t>
            </a:r>
          </a:p>
          <a:p>
            <a:endParaRPr lang="fr-FR" dirty="0"/>
          </a:p>
          <a:p>
            <a:r>
              <a:rPr lang="fr-FR" dirty="0" smtClean="0"/>
              <a:t>User(</a:t>
            </a:r>
            <a:r>
              <a:rPr lang="fr-FR" dirty="0" err="1" smtClean="0"/>
              <a:t>idUser</a:t>
            </a:r>
            <a:r>
              <a:rPr lang="fr-FR" dirty="0" smtClean="0"/>
              <a:t>,</a:t>
            </a:r>
            <a:r>
              <a:rPr lang="fr-FR" b="1" u="sng" dirty="0" smtClean="0"/>
              <a:t>#</a:t>
            </a:r>
            <a:r>
              <a:rPr lang="fr-FR" b="1" u="sng" dirty="0" err="1" smtClean="0"/>
              <a:t>email,</a:t>
            </a:r>
            <a:r>
              <a:rPr lang="fr-FR" dirty="0" err="1" smtClean="0"/>
              <a:t>password,nom</a:t>
            </a:r>
            <a:r>
              <a:rPr lang="fr-FR" dirty="0" smtClean="0"/>
              <a:t>,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  <a:r>
              <a:rPr lang="fr-FR" dirty="0" err="1" smtClean="0"/>
              <a:t>prenom</a:t>
            </a:r>
            <a:r>
              <a:rPr lang="fr-FR" dirty="0" smtClean="0"/>
              <a:t>,…)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6676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Partie Vue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815" y="4941168"/>
            <a:ext cx="5000625" cy="1343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5313982"/>
            <a:ext cx="2417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Utilisation des </a:t>
            </a:r>
            <a:r>
              <a:rPr lang="fr-FR" i="1" dirty="0" err="1"/>
              <a:t>I</a:t>
            </a:r>
            <a:r>
              <a:rPr lang="fr-FR" i="1" dirty="0" err="1" smtClean="0"/>
              <a:t>ncludes</a:t>
            </a:r>
            <a:endParaRPr lang="fr-FR" i="1" dirty="0" smtClean="0"/>
          </a:p>
          <a:p>
            <a:r>
              <a:rPr lang="fr-FR" dirty="0" smtClean="0"/>
              <a:t>Pour éviter la répétition</a:t>
            </a:r>
          </a:p>
          <a:p>
            <a:r>
              <a:rPr lang="fr-FR" dirty="0" smtClean="0"/>
              <a:t>Du code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99592" y="1340768"/>
            <a:ext cx="591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Spring:form</a:t>
            </a:r>
            <a:r>
              <a:rPr lang="fr-FR" dirty="0"/>
              <a:t> </a:t>
            </a:r>
            <a:r>
              <a:rPr lang="fr-FR" b="1" dirty="0" err="1"/>
              <a:t>ModelAttribute</a:t>
            </a:r>
            <a:r>
              <a:rPr lang="fr-FR" b="1" dirty="0" smtClean="0"/>
              <a:t>=...</a:t>
            </a:r>
            <a:r>
              <a:rPr lang="fr-FR" dirty="0" smtClean="0"/>
              <a:t>&gt; mets la liaison avec le </a:t>
            </a:r>
            <a:r>
              <a:rPr lang="fr-FR" dirty="0" err="1" smtClean="0"/>
              <a:t>pojo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99592" y="1844824"/>
            <a:ext cx="5385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Spring:input</a:t>
            </a:r>
            <a:r>
              <a:rPr lang="fr-FR" dirty="0"/>
              <a:t> </a:t>
            </a:r>
            <a:r>
              <a:rPr lang="fr-FR" b="1" dirty="0" err="1"/>
              <a:t>path</a:t>
            </a:r>
            <a:r>
              <a:rPr lang="fr-FR" b="1" dirty="0" smtClean="0"/>
              <a:t>=...</a:t>
            </a:r>
            <a:r>
              <a:rPr lang="fr-FR" dirty="0" smtClean="0"/>
              <a:t>&gt; pointe vers les attributs du </a:t>
            </a:r>
            <a:r>
              <a:rPr lang="fr-FR" dirty="0" err="1" smtClean="0"/>
              <a:t>pojo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99592" y="234888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&lt;%@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taglib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uri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="http://java.sun.com/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jsp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jstl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core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prefix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="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core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"%&gt;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0336" y="3124706"/>
            <a:ext cx="23580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&lt;</a:t>
            </a:r>
            <a:r>
              <a:rPr lang="fr-FR" sz="1400" dirty="0" err="1"/>
              <a:t>core:</a:t>
            </a:r>
            <a:r>
              <a:rPr lang="fr-FR" sz="1400" b="1" dirty="0" err="1"/>
              <a:t>if</a:t>
            </a:r>
            <a:r>
              <a:rPr lang="fr-FR" sz="1400" b="1" dirty="0"/>
              <a:t> </a:t>
            </a:r>
            <a:r>
              <a:rPr lang="fr-FR" sz="1400" dirty="0"/>
              <a:t>test=...&gt;</a:t>
            </a:r>
          </a:p>
          <a:p>
            <a:r>
              <a:rPr lang="fr-FR" sz="1400" dirty="0"/>
              <a:t>…</a:t>
            </a:r>
          </a:p>
          <a:p>
            <a:r>
              <a:rPr lang="fr-FR" sz="1400" dirty="0"/>
              <a:t>…Ici le contenu à afficher si la condition dans le test est vérifiée</a:t>
            </a:r>
          </a:p>
          <a:p>
            <a:r>
              <a:rPr lang="fr-FR" sz="1400" dirty="0"/>
              <a:t>…</a:t>
            </a:r>
          </a:p>
          <a:p>
            <a:r>
              <a:rPr lang="fr-FR" sz="1400" dirty="0"/>
              <a:t>&lt;/</a:t>
            </a:r>
            <a:r>
              <a:rPr lang="fr-FR" sz="1400" dirty="0" err="1"/>
              <a:t>core:</a:t>
            </a:r>
            <a:r>
              <a:rPr lang="fr-FR" sz="1400" b="1" dirty="0" err="1"/>
              <a:t>if</a:t>
            </a:r>
            <a:r>
              <a:rPr lang="fr-FR" sz="1400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140968"/>
            <a:ext cx="27363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c:</a:t>
            </a:r>
            <a:r>
              <a:rPr lang="en-US" sz="1400" b="1" dirty="0" err="1"/>
              <a:t>forEach</a:t>
            </a:r>
            <a:r>
              <a:rPr lang="en-US" sz="1400" dirty="0"/>
              <a:t> items="${</a:t>
            </a:r>
            <a:r>
              <a:rPr lang="en-US" sz="1400" dirty="0" err="1"/>
              <a:t>AllMonuments</a:t>
            </a:r>
            <a:r>
              <a:rPr lang="en-US" sz="1400" dirty="0"/>
              <a:t>}" 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unMonument</a:t>
            </a:r>
            <a:r>
              <a:rPr lang="en-US" sz="1400" dirty="0"/>
              <a:t>"&gt;</a:t>
            </a:r>
            <a:endParaRPr lang="fr-FR" sz="1400" dirty="0"/>
          </a:p>
          <a:p>
            <a:r>
              <a:rPr lang="fr-FR" sz="1400" dirty="0"/>
              <a:t>…</a:t>
            </a:r>
          </a:p>
          <a:p>
            <a:r>
              <a:rPr lang="fr-FR" sz="1400" dirty="0"/>
              <a:t>…Ici contenu de la boucle</a:t>
            </a:r>
          </a:p>
          <a:p>
            <a:r>
              <a:rPr lang="fr-FR" sz="1400" dirty="0"/>
              <a:t>…</a:t>
            </a:r>
          </a:p>
          <a:p>
            <a:r>
              <a:rPr lang="fr-FR" sz="1400" dirty="0"/>
              <a:t>&lt;/</a:t>
            </a:r>
            <a:r>
              <a:rPr lang="fr-FR" sz="1400" dirty="0" err="1"/>
              <a:t>core:</a:t>
            </a:r>
            <a:r>
              <a:rPr lang="fr-FR" sz="1400" b="1" dirty="0" err="1"/>
              <a:t>forEach</a:t>
            </a:r>
            <a:r>
              <a:rPr lang="fr-FR" sz="1400" dirty="0"/>
              <a:t>&gt;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4572000" y="2718212"/>
            <a:ext cx="1917340" cy="40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 flipH="1">
            <a:off x="2771800" y="2718212"/>
            <a:ext cx="180020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Partie Contrôleur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71" y="1340768"/>
            <a:ext cx="4848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4162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756" y="1373834"/>
            <a:ext cx="3589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La balise &lt;</a:t>
            </a:r>
            <a:r>
              <a:rPr lang="fr-FR" dirty="0" err="1"/>
              <a:t>mvc:ressources</a:t>
            </a:r>
            <a:r>
              <a:rPr lang="fr-FR" dirty="0"/>
              <a:t>/&gt; permet de définir un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/>
              <a:t>pour les ressources : les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js</a:t>
            </a:r>
            <a:r>
              <a:rPr lang="fr-FR" dirty="0"/>
              <a:t>, image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7275" y="2408976"/>
            <a:ext cx="4230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Dans la classe org.springframework.web.servlet.view.</a:t>
            </a:r>
            <a:r>
              <a:rPr lang="fr-FR" b="1" dirty="0"/>
              <a:t>InternalResourceViewResolver, </a:t>
            </a:r>
            <a:r>
              <a:rPr lang="fr-FR" dirty="0"/>
              <a:t>il faudra configurer la manière d’interprétation des 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fr-FR" dirty="0"/>
              <a:t> des contrôleurs.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0628" y="4283804"/>
            <a:ext cx="3247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l’annotation </a:t>
            </a:r>
            <a:r>
              <a:rPr lang="fr-FR" b="1" dirty="0"/>
              <a:t>@</a:t>
            </a:r>
            <a:r>
              <a:rPr lang="fr-FR" b="1" dirty="0" err="1"/>
              <a:t>RequestMapping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094865" y="4653136"/>
            <a:ext cx="295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l’annotation </a:t>
            </a:r>
            <a:r>
              <a:rPr lang="fr-FR" b="1" dirty="0"/>
              <a:t>@</a:t>
            </a:r>
            <a:r>
              <a:rPr lang="fr-FR" b="1" dirty="0" err="1"/>
              <a:t>RequestParam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48272" y="51589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La classe </a:t>
            </a:r>
            <a:r>
              <a:rPr lang="fr-FR" b="1" dirty="0"/>
              <a:t>Model</a:t>
            </a:r>
            <a:r>
              <a:rPr lang="fr-FR" dirty="0"/>
              <a:t> et grâce a sa méthode </a:t>
            </a:r>
            <a:r>
              <a:rPr lang="fr-FR" b="1" dirty="0" err="1"/>
              <a:t>addModelAttribute</a:t>
            </a:r>
            <a:r>
              <a:rPr lang="fr-FR" b="1" dirty="0"/>
              <a:t> </a:t>
            </a:r>
            <a:r>
              <a:rPr lang="fr-FR" b="1" dirty="0" smtClean="0"/>
              <a:t>(String </a:t>
            </a:r>
            <a:r>
              <a:rPr lang="fr-FR" dirty="0" err="1" smtClean="0"/>
              <a:t>s,</a:t>
            </a:r>
            <a:r>
              <a:rPr lang="fr-FR" b="1" dirty="0" err="1" smtClean="0"/>
              <a:t>Object</a:t>
            </a:r>
            <a:r>
              <a:rPr lang="fr-FR" b="1" dirty="0" smtClean="0"/>
              <a:t> </a:t>
            </a:r>
            <a:r>
              <a:rPr lang="fr-FR" dirty="0" smtClean="0"/>
              <a:t>o)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3203848" y="6093296"/>
            <a:ext cx="270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Interpolation </a:t>
            </a:r>
            <a:r>
              <a:rPr lang="fr-FR" b="1" dirty="0" smtClean="0"/>
              <a:t>${</a:t>
            </a:r>
            <a:r>
              <a:rPr lang="fr-FR" b="1" dirty="0" err="1"/>
              <a:t>monObjet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6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Partie Modèle et persistance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26840"/>
            <a:ext cx="48577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2555612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@Annotations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81128"/>
            <a:ext cx="457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la persistance, utilisation de </a:t>
            </a:r>
            <a:r>
              <a:rPr lang="fr-FR" b="1" dirty="0" err="1" smtClean="0"/>
              <a:t>Hibernate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4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916832"/>
            <a:ext cx="4464496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Partie Sécurité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2708920"/>
            <a:ext cx="2448272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Contrôleur </a:t>
            </a:r>
            <a:r>
              <a:rPr lang="fr-FR" dirty="0" err="1" smtClean="0">
                <a:solidFill>
                  <a:schemeClr val="tx1"/>
                </a:solidFill>
              </a:rPr>
              <a:t>Spring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2445" y="2132856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Intercepteur </a:t>
            </a:r>
            <a:r>
              <a:rPr lang="fr-FR" dirty="0" err="1" smtClean="0"/>
              <a:t>Struts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828950" y="5661248"/>
            <a:ext cx="3334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Example</a:t>
            </a:r>
            <a:r>
              <a:rPr lang="fr-FR" dirty="0" smtClean="0"/>
              <a:t> de </a:t>
            </a:r>
            <a:r>
              <a:rPr lang="fr-FR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www.journaldev.com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475656" y="332098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Résultat de recherche d'images pour &quot;firewall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38" y="2540141"/>
            <a:ext cx="1623625" cy="162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59832" y="378904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2838" y="5229200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ERROR 403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FF0000"/>
                </a:solidFill>
              </a:rPr>
              <a:t>Perspectives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Utilisation des inputs de recherche sur la partie des clés étrangères au lieu d’une liste déroulante</a:t>
            </a:r>
          </a:p>
          <a:p>
            <a:r>
              <a:rPr lang="fr-FR" dirty="0" smtClean="0"/>
              <a:t>Profiter de la hiérarchie de la BDD et forcer l’utilisateur à ne pas charger une liste complète</a:t>
            </a:r>
          </a:p>
          <a:p>
            <a:r>
              <a:rPr lang="fr-FR" dirty="0" smtClean="0"/>
              <a:t>Circuit touristiques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5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286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Programmation avancée</vt:lpstr>
      <vt:lpstr>Contexte général</vt:lpstr>
      <vt:lpstr>Vue Sur l’application</vt:lpstr>
      <vt:lpstr>Schéma relationnel et use case</vt:lpstr>
      <vt:lpstr>Partie Vue</vt:lpstr>
      <vt:lpstr>Partie Contrôleur</vt:lpstr>
      <vt:lpstr>Partie Modèle et persistance</vt:lpstr>
      <vt:lpstr>Partie Sécurité</vt:lpstr>
      <vt:lpstr>Perspectives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avancée</dc:title>
  <dc:creator>IPS</dc:creator>
  <cp:lastModifiedBy>IPS</cp:lastModifiedBy>
  <cp:revision>61</cp:revision>
  <dcterms:created xsi:type="dcterms:W3CDTF">2018-01-30T07:09:52Z</dcterms:created>
  <dcterms:modified xsi:type="dcterms:W3CDTF">2018-01-30T09:14:56Z</dcterms:modified>
</cp:coreProperties>
</file>