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
      <p:font typeface="Proxima Nova Semibold"/>
      <p:regular r:id="rId35"/>
      <p:bold r:id="rId36"/>
      <p:boldItalic r:id="rId37"/>
    </p:embeddedFont>
    <p:embeddedFont>
      <p:font typeface="Comforta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hOSl93DmyMAqCnSH+Pw4kTzUQL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ProximaNovaSemibold-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ProximaNovaSemibold-boldItalic.fntdata"/><Relationship Id="rId14" Type="http://schemas.openxmlformats.org/officeDocument/2006/relationships/slide" Target="slides/slide9.xml"/><Relationship Id="rId36" Type="http://schemas.openxmlformats.org/officeDocument/2006/relationships/font" Target="fonts/ProximaNovaSemibold-bold.fntdata"/><Relationship Id="rId17" Type="http://schemas.openxmlformats.org/officeDocument/2006/relationships/slide" Target="slides/slide12.xml"/><Relationship Id="rId39" Type="http://schemas.openxmlformats.org/officeDocument/2006/relationships/font" Target="fonts/Comfortaa-bold.fntdata"/><Relationship Id="rId16" Type="http://schemas.openxmlformats.org/officeDocument/2006/relationships/slide" Target="slides/slide11.xml"/><Relationship Id="rId38" Type="http://schemas.openxmlformats.org/officeDocument/2006/relationships/font" Target="fonts/Comforta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c5bc8e44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c5bc8e44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c5bc8e44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c5bc8e44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c5bc8e44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c5bc8e44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c5bc8e44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c5bc8e44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c5bc8e44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c5bc8e44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c5bc8e44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c5bc8e44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c5bc8e44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c5bc8e44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c5bc8e447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c5bc8e447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c5bc8e44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c5bc8e44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c5bc8e44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c5bc8e44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ac5bc8e447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ac5bc8e44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c5bc8e447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c5bc8e447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c5bc8e44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ac5bc8e44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c5bc8e447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c5bc8e447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95959"/>
                </a:solidFill>
              </a:rPr>
              <a:t>SPEAKER NOTES ABOUT MEASUREMENT GRAPH</a:t>
            </a:r>
            <a:endParaRPr b="1">
              <a:solidFill>
                <a:srgbClr val="595959"/>
              </a:solidFill>
            </a:endParaRPr>
          </a:p>
          <a:p>
            <a:pPr indent="-298450" lvl="0" marL="457200" rtl="0" algn="l">
              <a:spcBef>
                <a:spcPts val="0"/>
              </a:spcBef>
              <a:spcAft>
                <a:spcPts val="0"/>
              </a:spcAft>
              <a:buClr>
                <a:srgbClr val="595959"/>
              </a:buClr>
              <a:buSzPts val="1100"/>
              <a:buChar char="●"/>
            </a:pPr>
            <a:r>
              <a:rPr lang="en">
                <a:solidFill>
                  <a:srgbClr val="595959"/>
                </a:solidFill>
              </a:rPr>
              <a:t>The measurement is a r</a:t>
            </a:r>
            <a:r>
              <a:rPr b="1" lang="en">
                <a:solidFill>
                  <a:srgbClr val="595959"/>
                </a:solidFill>
              </a:rPr>
              <a:t>andom variable</a:t>
            </a:r>
            <a:r>
              <a:rPr lang="en">
                <a:solidFill>
                  <a:srgbClr val="595959"/>
                </a:solidFill>
              </a:rPr>
              <a:t>, described by the </a:t>
            </a:r>
            <a:r>
              <a:rPr b="1" lang="en">
                <a:solidFill>
                  <a:srgbClr val="595959"/>
                </a:solidFill>
              </a:rPr>
              <a:t>Probability Density Function (PDF).</a:t>
            </a:r>
            <a:endParaRPr b="1">
              <a:solidFill>
                <a:srgbClr val="595959"/>
              </a:solidFill>
            </a:endParaRPr>
          </a:p>
          <a:p>
            <a:pPr indent="-298450" lvl="0" marL="457200" rtl="0" algn="l">
              <a:spcBef>
                <a:spcPts val="0"/>
              </a:spcBef>
              <a:spcAft>
                <a:spcPts val="0"/>
              </a:spcAft>
              <a:buClr>
                <a:srgbClr val="595959"/>
              </a:buClr>
              <a:buSzPts val="1100"/>
              <a:buChar char="●"/>
            </a:pPr>
            <a:r>
              <a:rPr lang="en">
                <a:solidFill>
                  <a:srgbClr val="595959"/>
                </a:solidFill>
              </a:rPr>
              <a:t>The measurements mean is the</a:t>
            </a:r>
            <a:r>
              <a:rPr b="1" lang="en">
                <a:solidFill>
                  <a:srgbClr val="595959"/>
                </a:solidFill>
              </a:rPr>
              <a:t> Expected Value</a:t>
            </a:r>
            <a:r>
              <a:rPr lang="en">
                <a:solidFill>
                  <a:srgbClr val="595959"/>
                </a:solidFill>
              </a:rPr>
              <a:t> of the random variable.</a:t>
            </a:r>
            <a:endParaRPr>
              <a:solidFill>
                <a:srgbClr val="595959"/>
              </a:solidFill>
            </a:endParaRPr>
          </a:p>
          <a:p>
            <a:pPr indent="-298450" lvl="0" marL="457200" rtl="0" algn="l">
              <a:spcBef>
                <a:spcPts val="0"/>
              </a:spcBef>
              <a:spcAft>
                <a:spcPts val="0"/>
              </a:spcAft>
              <a:buClr>
                <a:srgbClr val="595959"/>
              </a:buClr>
              <a:buSzPts val="1100"/>
              <a:buChar char="●"/>
            </a:pPr>
            <a:r>
              <a:rPr lang="en">
                <a:solidFill>
                  <a:srgbClr val="595959"/>
                </a:solidFill>
              </a:rPr>
              <a:t>The offset between the measurements mean and the true value is the </a:t>
            </a:r>
            <a:r>
              <a:rPr b="1" lang="en">
                <a:solidFill>
                  <a:srgbClr val="595959"/>
                </a:solidFill>
              </a:rPr>
              <a:t>measurements accuracy</a:t>
            </a:r>
            <a:r>
              <a:rPr lang="en">
                <a:solidFill>
                  <a:srgbClr val="595959"/>
                </a:solidFill>
              </a:rPr>
              <a:t> also known as </a:t>
            </a:r>
            <a:r>
              <a:rPr b="1" lang="en">
                <a:solidFill>
                  <a:srgbClr val="595959"/>
                </a:solidFill>
              </a:rPr>
              <a:t>bias</a:t>
            </a:r>
            <a:r>
              <a:rPr lang="en">
                <a:solidFill>
                  <a:srgbClr val="595959"/>
                </a:solidFill>
              </a:rPr>
              <a:t> or </a:t>
            </a:r>
            <a:r>
              <a:rPr b="1" lang="en">
                <a:solidFill>
                  <a:srgbClr val="595959"/>
                </a:solidFill>
              </a:rPr>
              <a:t>systematic measurement error</a:t>
            </a:r>
            <a:r>
              <a:rPr lang="en">
                <a:solidFill>
                  <a:srgbClr val="595959"/>
                </a:solidFill>
              </a:rPr>
              <a:t>.</a:t>
            </a:r>
            <a:endParaRPr>
              <a:solidFill>
                <a:srgbClr val="595959"/>
              </a:solidFill>
            </a:endParaRPr>
          </a:p>
          <a:p>
            <a:pPr indent="-298450" lvl="0" marL="457200" rtl="0" algn="l">
              <a:spcBef>
                <a:spcPts val="0"/>
              </a:spcBef>
              <a:spcAft>
                <a:spcPts val="0"/>
              </a:spcAft>
              <a:buClr>
                <a:srgbClr val="595959"/>
              </a:buClr>
              <a:buSzPts val="1100"/>
              <a:buChar char="●"/>
            </a:pPr>
            <a:r>
              <a:rPr lang="en">
                <a:solidFill>
                  <a:srgbClr val="595959"/>
                </a:solidFill>
              </a:rPr>
              <a:t>The dispersion of the distribution is the measurement </a:t>
            </a:r>
            <a:r>
              <a:rPr b="1" lang="en">
                <a:solidFill>
                  <a:srgbClr val="595959"/>
                </a:solidFill>
              </a:rPr>
              <a:t>precision</a:t>
            </a:r>
            <a:r>
              <a:rPr lang="en">
                <a:solidFill>
                  <a:srgbClr val="595959"/>
                </a:solidFill>
              </a:rPr>
              <a:t>, also known as the </a:t>
            </a:r>
            <a:r>
              <a:rPr b="1" lang="en">
                <a:solidFill>
                  <a:srgbClr val="595959"/>
                </a:solidFill>
              </a:rPr>
              <a:t>measurement noise</a:t>
            </a:r>
            <a:r>
              <a:rPr lang="en">
                <a:solidFill>
                  <a:srgbClr val="595959"/>
                </a:solidFill>
              </a:rPr>
              <a:t> or </a:t>
            </a:r>
            <a:r>
              <a:rPr b="1" lang="en">
                <a:solidFill>
                  <a:srgbClr val="595959"/>
                </a:solidFill>
              </a:rPr>
              <a:t>random measurement error</a:t>
            </a:r>
            <a:r>
              <a:rPr lang="en">
                <a:solidFill>
                  <a:srgbClr val="595959"/>
                </a:solidFill>
              </a:rPr>
              <a:t> or </a:t>
            </a:r>
            <a:r>
              <a:rPr b="1" lang="en">
                <a:solidFill>
                  <a:srgbClr val="595959"/>
                </a:solidFill>
              </a:rPr>
              <a:t>measurement uncertainty.</a:t>
            </a:r>
            <a:r>
              <a:rPr lang="en">
                <a:solidFill>
                  <a:srgbClr val="595959"/>
                </a:solidFill>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2462ce77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a2462ce77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2462ce7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a2462ce77b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c5bc8e44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c5bc8e44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c5bc8e44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c5bc8e44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6"/>
          <p:cNvSpPr txBox="1"/>
          <p:nvPr>
            <p:ph type="ctrTitle"/>
          </p:nvPr>
        </p:nvSpPr>
        <p:spPr>
          <a:xfrm>
            <a:off x="713225" y="1646125"/>
            <a:ext cx="4533900" cy="1465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Font typeface="Comfortaa"/>
              <a:buNone/>
              <a:defRPr sz="3500">
                <a:latin typeface="Comfortaa"/>
                <a:ea typeface="Comfortaa"/>
                <a:cs typeface="Comfortaa"/>
                <a:sym typeface="Comforta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6"/>
          <p:cNvSpPr txBox="1"/>
          <p:nvPr>
            <p:ph idx="1" type="subTitle"/>
          </p:nvPr>
        </p:nvSpPr>
        <p:spPr>
          <a:xfrm>
            <a:off x="569100" y="3240275"/>
            <a:ext cx="4677900" cy="257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Arial"/>
              <a:buNone/>
              <a:defRPr sz="1900">
                <a:latin typeface="Arial"/>
                <a:ea typeface="Arial"/>
                <a:cs typeface="Arial"/>
                <a:sym typeface="Aria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5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57"/>
          <p:cNvSpPr txBox="1"/>
          <p:nvPr>
            <p:ph idx="1" type="body"/>
          </p:nvPr>
        </p:nvSpPr>
        <p:spPr>
          <a:xfrm>
            <a:off x="829925" y="3200350"/>
            <a:ext cx="3622800" cy="8955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57"/>
          <p:cNvSpPr txBox="1"/>
          <p:nvPr>
            <p:ph idx="2" type="body"/>
          </p:nvPr>
        </p:nvSpPr>
        <p:spPr>
          <a:xfrm>
            <a:off x="4691213" y="3200350"/>
            <a:ext cx="3622800" cy="8955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5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58"/>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58"/>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59"/>
          <p:cNvSpPr txBox="1"/>
          <p:nvPr>
            <p:ph type="title"/>
          </p:nvPr>
        </p:nvSpPr>
        <p:spPr>
          <a:xfrm>
            <a:off x="713225" y="2186325"/>
            <a:ext cx="7717500" cy="7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5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1" name="Google Shape;81;p59"/>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60"/>
          <p:cNvSpPr txBox="1"/>
          <p:nvPr>
            <p:ph idx="1" type="body"/>
          </p:nvPr>
        </p:nvSpPr>
        <p:spPr>
          <a:xfrm>
            <a:off x="717091" y="2915590"/>
            <a:ext cx="3855000" cy="580800"/>
          </a:xfrm>
          <a:prstGeom prst="rect">
            <a:avLst/>
          </a:prstGeom>
          <a:noFill/>
          <a:ln>
            <a:noFill/>
          </a:ln>
        </p:spPr>
        <p:txBody>
          <a:bodyPr anchorCtr="0" anchor="ctr" bIns="91425" lIns="91425" spcFirstLastPara="1" rIns="91425" wrap="square" tIns="91425">
            <a:noAutofit/>
          </a:bodyPr>
          <a:lstStyle>
            <a:lvl1pPr indent="-342900" lvl="0" marL="457200" algn="r">
              <a:lnSpc>
                <a:spcPct val="100000"/>
              </a:lnSpc>
              <a:spcBef>
                <a:spcPts val="0"/>
              </a:spcBef>
              <a:spcAft>
                <a:spcPts val="0"/>
              </a:spcAft>
              <a:buSzPts val="18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4" name="Google Shape;84;p60"/>
          <p:cNvSpPr txBox="1"/>
          <p:nvPr>
            <p:ph type="title"/>
          </p:nvPr>
        </p:nvSpPr>
        <p:spPr>
          <a:xfrm>
            <a:off x="715150" y="1831378"/>
            <a:ext cx="3858900" cy="300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60"/>
          <p:cNvSpPr txBox="1"/>
          <p:nvPr>
            <p:ph idx="2" type="subTitle"/>
          </p:nvPr>
        </p:nvSpPr>
        <p:spPr>
          <a:xfrm>
            <a:off x="717091" y="2608577"/>
            <a:ext cx="3855000" cy="135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100"/>
              <a:buNone/>
              <a:defRPr b="1"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60"/>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61"/>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89" name="Google Shape;89;p61"/>
          <p:cNvSpPr txBox="1"/>
          <p:nvPr>
            <p:ph type="title"/>
          </p:nvPr>
        </p:nvSpPr>
        <p:spPr>
          <a:xfrm>
            <a:off x="5056675" y="1396800"/>
            <a:ext cx="3374100" cy="2349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000"/>
              <a:buNone/>
              <a:defRPr sz="4000">
                <a:latin typeface="Arial"/>
                <a:ea typeface="Arial"/>
                <a:cs typeface="Arial"/>
                <a:sym typeface="Arial"/>
              </a:defRPr>
            </a:lvl1pPr>
            <a:lvl2pPr lvl="1" algn="ctr">
              <a:lnSpc>
                <a:spcPct val="100000"/>
              </a:lnSpc>
              <a:spcBef>
                <a:spcPts val="0"/>
              </a:spcBef>
              <a:spcAft>
                <a:spcPts val="0"/>
              </a:spcAft>
              <a:buSzPts val="4000"/>
              <a:buNone/>
              <a:defRPr sz="4000">
                <a:latin typeface="Arial"/>
                <a:ea typeface="Arial"/>
                <a:cs typeface="Arial"/>
                <a:sym typeface="Arial"/>
              </a:defRPr>
            </a:lvl2pPr>
            <a:lvl3pPr lvl="2" algn="ctr">
              <a:lnSpc>
                <a:spcPct val="100000"/>
              </a:lnSpc>
              <a:spcBef>
                <a:spcPts val="0"/>
              </a:spcBef>
              <a:spcAft>
                <a:spcPts val="0"/>
              </a:spcAft>
              <a:buSzPts val="4000"/>
              <a:buNone/>
              <a:defRPr sz="4000">
                <a:latin typeface="Arial"/>
                <a:ea typeface="Arial"/>
                <a:cs typeface="Arial"/>
                <a:sym typeface="Arial"/>
              </a:defRPr>
            </a:lvl3pPr>
            <a:lvl4pPr lvl="3" algn="ctr">
              <a:lnSpc>
                <a:spcPct val="100000"/>
              </a:lnSpc>
              <a:spcBef>
                <a:spcPts val="0"/>
              </a:spcBef>
              <a:spcAft>
                <a:spcPts val="0"/>
              </a:spcAft>
              <a:buSzPts val="4000"/>
              <a:buNone/>
              <a:defRPr sz="4000">
                <a:latin typeface="Arial"/>
                <a:ea typeface="Arial"/>
                <a:cs typeface="Arial"/>
                <a:sym typeface="Arial"/>
              </a:defRPr>
            </a:lvl4pPr>
            <a:lvl5pPr lvl="4" algn="ctr">
              <a:lnSpc>
                <a:spcPct val="100000"/>
              </a:lnSpc>
              <a:spcBef>
                <a:spcPts val="0"/>
              </a:spcBef>
              <a:spcAft>
                <a:spcPts val="0"/>
              </a:spcAft>
              <a:buSzPts val="4000"/>
              <a:buNone/>
              <a:defRPr sz="4000">
                <a:latin typeface="Arial"/>
                <a:ea typeface="Arial"/>
                <a:cs typeface="Arial"/>
                <a:sym typeface="Arial"/>
              </a:defRPr>
            </a:lvl5pPr>
            <a:lvl6pPr lvl="5" algn="ctr">
              <a:lnSpc>
                <a:spcPct val="100000"/>
              </a:lnSpc>
              <a:spcBef>
                <a:spcPts val="0"/>
              </a:spcBef>
              <a:spcAft>
                <a:spcPts val="0"/>
              </a:spcAft>
              <a:buSzPts val="4000"/>
              <a:buNone/>
              <a:defRPr sz="4000">
                <a:latin typeface="Arial"/>
                <a:ea typeface="Arial"/>
                <a:cs typeface="Arial"/>
                <a:sym typeface="Arial"/>
              </a:defRPr>
            </a:lvl6pPr>
            <a:lvl7pPr lvl="6" algn="ctr">
              <a:lnSpc>
                <a:spcPct val="100000"/>
              </a:lnSpc>
              <a:spcBef>
                <a:spcPts val="0"/>
              </a:spcBef>
              <a:spcAft>
                <a:spcPts val="0"/>
              </a:spcAft>
              <a:buSzPts val="4000"/>
              <a:buNone/>
              <a:defRPr sz="4000">
                <a:latin typeface="Arial"/>
                <a:ea typeface="Arial"/>
                <a:cs typeface="Arial"/>
                <a:sym typeface="Arial"/>
              </a:defRPr>
            </a:lvl7pPr>
            <a:lvl8pPr lvl="7" algn="ctr">
              <a:lnSpc>
                <a:spcPct val="100000"/>
              </a:lnSpc>
              <a:spcBef>
                <a:spcPts val="0"/>
              </a:spcBef>
              <a:spcAft>
                <a:spcPts val="0"/>
              </a:spcAft>
              <a:buSzPts val="4000"/>
              <a:buNone/>
              <a:defRPr sz="4000">
                <a:latin typeface="Arial"/>
                <a:ea typeface="Arial"/>
                <a:cs typeface="Arial"/>
                <a:sym typeface="Arial"/>
              </a:defRPr>
            </a:lvl8pPr>
            <a:lvl9pPr lvl="8" algn="ctr">
              <a:lnSpc>
                <a:spcPct val="100000"/>
              </a:lnSpc>
              <a:spcBef>
                <a:spcPts val="0"/>
              </a:spcBef>
              <a:spcAft>
                <a:spcPts val="0"/>
              </a:spcAft>
              <a:buSzPts val="4000"/>
              <a:buNone/>
              <a:defRPr sz="4000">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62"/>
          <p:cNvSpPr txBox="1"/>
          <p:nvPr>
            <p:ph hasCustomPrompt="1" type="title"/>
          </p:nvPr>
        </p:nvSpPr>
        <p:spPr>
          <a:xfrm>
            <a:off x="1875750" y="1969975"/>
            <a:ext cx="5392500" cy="9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62"/>
          <p:cNvSpPr txBox="1"/>
          <p:nvPr>
            <p:ph idx="1" type="body"/>
          </p:nvPr>
        </p:nvSpPr>
        <p:spPr>
          <a:xfrm>
            <a:off x="1875750" y="2864070"/>
            <a:ext cx="5392500" cy="2493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600">
                <a:solidFill>
                  <a:schemeClr val="dk1"/>
                </a:solidFill>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62"/>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94" name="Shape 94"/>
        <p:cNvGrpSpPr/>
        <p:nvPr/>
      </p:nvGrpSpPr>
      <p:grpSpPr>
        <a:xfrm>
          <a:off x="0" y="0"/>
          <a:ext cx="0" cy="0"/>
          <a:chOff x="0" y="0"/>
          <a:chExt cx="0" cy="0"/>
        </a:xfrm>
      </p:grpSpPr>
      <p:sp>
        <p:nvSpPr>
          <p:cNvPr id="95" name="Google Shape;95;p63"/>
          <p:cNvSpPr/>
          <p:nvPr/>
        </p:nvSpPr>
        <p:spPr>
          <a:xfrm>
            <a:off x="20750" y="-10425"/>
            <a:ext cx="9144000" cy="5207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6" name="Shape 96"/>
        <p:cNvGrpSpPr/>
        <p:nvPr/>
      </p:nvGrpSpPr>
      <p:grpSpPr>
        <a:xfrm>
          <a:off x="0" y="0"/>
          <a:ext cx="0" cy="0"/>
          <a:chOff x="0" y="0"/>
          <a:chExt cx="0" cy="0"/>
        </a:xfrm>
      </p:grpSpPr>
      <p:sp>
        <p:nvSpPr>
          <p:cNvPr id="97" name="Google Shape;97;p64"/>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98" name="Google Shape;98;p64"/>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99" name="Google Shape;99;p64"/>
          <p:cNvSpPr txBox="1"/>
          <p:nvPr>
            <p:ph idx="1" type="subTitle"/>
          </p:nvPr>
        </p:nvSpPr>
        <p:spPr>
          <a:xfrm>
            <a:off x="1419150" y="1209675"/>
            <a:ext cx="6305700" cy="60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100" name="Shape 100"/>
        <p:cNvGrpSpPr/>
        <p:nvPr/>
      </p:nvGrpSpPr>
      <p:grpSpPr>
        <a:xfrm>
          <a:off x="0" y="0"/>
          <a:ext cx="0" cy="0"/>
          <a:chOff x="0" y="0"/>
          <a:chExt cx="0" cy="0"/>
        </a:xfrm>
      </p:grpSpPr>
      <p:sp>
        <p:nvSpPr>
          <p:cNvPr id="101" name="Google Shape;101;p65"/>
          <p:cNvSpPr txBox="1"/>
          <p:nvPr>
            <p:ph type="title"/>
          </p:nvPr>
        </p:nvSpPr>
        <p:spPr>
          <a:xfrm>
            <a:off x="3490024" y="539496"/>
            <a:ext cx="49056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02" name="Google Shape;102;p65"/>
          <p:cNvSpPr txBox="1"/>
          <p:nvPr>
            <p:ph idx="1" type="subTitle"/>
          </p:nvPr>
        </p:nvSpPr>
        <p:spPr>
          <a:xfrm>
            <a:off x="3396551" y="1965631"/>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3" name="Google Shape;103;p65"/>
          <p:cNvSpPr txBox="1"/>
          <p:nvPr>
            <p:ph idx="2" type="subTitle"/>
          </p:nvPr>
        </p:nvSpPr>
        <p:spPr>
          <a:xfrm>
            <a:off x="3419651" y="23698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4" name="Google Shape;104;p65"/>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05" name="Google Shape;105;p65"/>
          <p:cNvSpPr txBox="1"/>
          <p:nvPr>
            <p:ph idx="3" type="title"/>
          </p:nvPr>
        </p:nvSpPr>
        <p:spPr>
          <a:xfrm>
            <a:off x="4027901" y="14319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6" name="Google Shape;106;p65"/>
          <p:cNvSpPr txBox="1"/>
          <p:nvPr>
            <p:ph idx="4" type="subTitle"/>
          </p:nvPr>
        </p:nvSpPr>
        <p:spPr>
          <a:xfrm>
            <a:off x="3396551" y="3680124"/>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7" name="Google Shape;107;p65"/>
          <p:cNvSpPr txBox="1"/>
          <p:nvPr>
            <p:ph idx="5" type="subTitle"/>
          </p:nvPr>
        </p:nvSpPr>
        <p:spPr>
          <a:xfrm>
            <a:off x="3419651" y="40843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08" name="Google Shape;108;p65"/>
          <p:cNvSpPr txBox="1"/>
          <p:nvPr>
            <p:ph idx="6" type="title"/>
          </p:nvPr>
        </p:nvSpPr>
        <p:spPr>
          <a:xfrm>
            <a:off x="4027901" y="31464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9" name="Google Shape;109;p65"/>
          <p:cNvSpPr txBox="1"/>
          <p:nvPr>
            <p:ph idx="7" type="subTitle"/>
          </p:nvPr>
        </p:nvSpPr>
        <p:spPr>
          <a:xfrm>
            <a:off x="6156480" y="1965631"/>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0" name="Google Shape;110;p65"/>
          <p:cNvSpPr txBox="1"/>
          <p:nvPr>
            <p:ph idx="8" type="subTitle"/>
          </p:nvPr>
        </p:nvSpPr>
        <p:spPr>
          <a:xfrm>
            <a:off x="6179580" y="23698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1" name="Google Shape;111;p65"/>
          <p:cNvSpPr txBox="1"/>
          <p:nvPr>
            <p:ph idx="9" type="title"/>
          </p:nvPr>
        </p:nvSpPr>
        <p:spPr>
          <a:xfrm>
            <a:off x="6787830" y="14319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2" name="Google Shape;112;p65"/>
          <p:cNvSpPr txBox="1"/>
          <p:nvPr>
            <p:ph idx="13" type="subTitle"/>
          </p:nvPr>
        </p:nvSpPr>
        <p:spPr>
          <a:xfrm>
            <a:off x="6156480" y="3680124"/>
            <a:ext cx="2322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b="1" sz="1600">
                <a:solidFill>
                  <a:schemeClr val="dk1"/>
                </a:solidFill>
                <a:latin typeface="Comfortaa"/>
                <a:ea typeface="Comfortaa"/>
                <a:cs typeface="Comfortaa"/>
                <a:sym typeface="Comfortaa"/>
              </a:defRPr>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3" name="Google Shape;113;p65"/>
          <p:cNvSpPr txBox="1"/>
          <p:nvPr>
            <p:ph idx="14" type="subTitle"/>
          </p:nvPr>
        </p:nvSpPr>
        <p:spPr>
          <a:xfrm>
            <a:off x="6179580" y="4084307"/>
            <a:ext cx="2276400" cy="32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14" name="Google Shape;114;p65"/>
          <p:cNvSpPr txBox="1"/>
          <p:nvPr>
            <p:ph idx="15" type="title"/>
          </p:nvPr>
        </p:nvSpPr>
        <p:spPr>
          <a:xfrm>
            <a:off x="6787830" y="3146482"/>
            <a:ext cx="10599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5" name="Shape 115"/>
        <p:cNvGrpSpPr/>
        <p:nvPr/>
      </p:nvGrpSpPr>
      <p:grpSpPr>
        <a:xfrm>
          <a:off x="0" y="0"/>
          <a:ext cx="0" cy="0"/>
          <a:chOff x="0" y="0"/>
          <a:chExt cx="0" cy="0"/>
        </a:xfrm>
      </p:grpSpPr>
      <p:sp>
        <p:nvSpPr>
          <p:cNvPr id="116" name="Google Shape;116;p66"/>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17" name="Google Shape;117;p66"/>
          <p:cNvSpPr txBox="1"/>
          <p:nvPr>
            <p:ph idx="1" type="subTitle"/>
          </p:nvPr>
        </p:nvSpPr>
        <p:spPr>
          <a:xfrm>
            <a:off x="1045925" y="3111669"/>
            <a:ext cx="1902000" cy="19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8" name="Google Shape;118;p66"/>
          <p:cNvSpPr txBox="1"/>
          <p:nvPr>
            <p:ph idx="2" type="subTitle"/>
          </p:nvPr>
        </p:nvSpPr>
        <p:spPr>
          <a:xfrm>
            <a:off x="1044425" y="3439032"/>
            <a:ext cx="19050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9" name="Google Shape;119;p66"/>
          <p:cNvSpPr txBox="1"/>
          <p:nvPr>
            <p:ph idx="3" type="subTitle"/>
          </p:nvPr>
        </p:nvSpPr>
        <p:spPr>
          <a:xfrm>
            <a:off x="3621163" y="3111669"/>
            <a:ext cx="1902000" cy="19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0" name="Google Shape;120;p66"/>
          <p:cNvSpPr txBox="1"/>
          <p:nvPr>
            <p:ph idx="4" type="subTitle"/>
          </p:nvPr>
        </p:nvSpPr>
        <p:spPr>
          <a:xfrm>
            <a:off x="3619663" y="3439032"/>
            <a:ext cx="1905000" cy="39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1" name="Google Shape;121;p66"/>
          <p:cNvSpPr txBox="1"/>
          <p:nvPr>
            <p:ph idx="5" type="subTitle"/>
          </p:nvPr>
        </p:nvSpPr>
        <p:spPr>
          <a:xfrm>
            <a:off x="6193475" y="3111669"/>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2" name="Google Shape;122;p66"/>
          <p:cNvSpPr txBox="1"/>
          <p:nvPr>
            <p:ph idx="6" type="subTitle"/>
          </p:nvPr>
        </p:nvSpPr>
        <p:spPr>
          <a:xfrm>
            <a:off x="6191975" y="3439032"/>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3" name="Google Shape;123;p6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7"/>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sz="1200"/>
            </a:lvl1pPr>
            <a:lvl2pPr indent="-317500" lvl="1" marL="914400" algn="l">
              <a:lnSpc>
                <a:spcPct val="100000"/>
              </a:lnSpc>
              <a:spcBef>
                <a:spcPts val="1600"/>
              </a:spcBef>
              <a:spcAft>
                <a:spcPts val="0"/>
              </a:spcAft>
              <a:buSzPts val="1400"/>
              <a:buChar char="○"/>
              <a:defRPr sz="1200"/>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24" name="Shape 124"/>
        <p:cNvGrpSpPr/>
        <p:nvPr/>
      </p:nvGrpSpPr>
      <p:grpSpPr>
        <a:xfrm>
          <a:off x="0" y="0"/>
          <a:ext cx="0" cy="0"/>
          <a:chOff x="0" y="0"/>
          <a:chExt cx="0" cy="0"/>
        </a:xfrm>
      </p:grpSpPr>
      <p:sp>
        <p:nvSpPr>
          <p:cNvPr id="125" name="Google Shape;125;p6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26" name="Google Shape;126;p67"/>
          <p:cNvSpPr txBox="1"/>
          <p:nvPr>
            <p:ph idx="1" type="subTitle"/>
          </p:nvPr>
        </p:nvSpPr>
        <p:spPr>
          <a:xfrm>
            <a:off x="7096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7" name="Google Shape;127;p67"/>
          <p:cNvSpPr txBox="1"/>
          <p:nvPr>
            <p:ph idx="2" type="subTitle"/>
          </p:nvPr>
        </p:nvSpPr>
        <p:spPr>
          <a:xfrm>
            <a:off x="7081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8" name="Google Shape;128;p67"/>
          <p:cNvSpPr txBox="1"/>
          <p:nvPr>
            <p:ph idx="3" type="subTitle"/>
          </p:nvPr>
        </p:nvSpPr>
        <p:spPr>
          <a:xfrm>
            <a:off x="26400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29" name="Google Shape;129;p67"/>
          <p:cNvSpPr txBox="1"/>
          <p:nvPr>
            <p:ph idx="4" type="subTitle"/>
          </p:nvPr>
        </p:nvSpPr>
        <p:spPr>
          <a:xfrm>
            <a:off x="26385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0" name="Google Shape;130;p67"/>
          <p:cNvSpPr txBox="1"/>
          <p:nvPr>
            <p:ph idx="5" type="subTitle"/>
          </p:nvPr>
        </p:nvSpPr>
        <p:spPr>
          <a:xfrm>
            <a:off x="45704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1" name="Google Shape;131;p67"/>
          <p:cNvSpPr txBox="1"/>
          <p:nvPr>
            <p:ph idx="6" type="subTitle"/>
          </p:nvPr>
        </p:nvSpPr>
        <p:spPr>
          <a:xfrm>
            <a:off x="45689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2" name="Google Shape;132;p67"/>
          <p:cNvSpPr txBox="1"/>
          <p:nvPr>
            <p:ph idx="7" type="subTitle"/>
          </p:nvPr>
        </p:nvSpPr>
        <p:spPr>
          <a:xfrm>
            <a:off x="6500813" y="3648075"/>
            <a:ext cx="1902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3" name="Google Shape;133;p67"/>
          <p:cNvSpPr txBox="1"/>
          <p:nvPr>
            <p:ph idx="8" type="subTitle"/>
          </p:nvPr>
        </p:nvSpPr>
        <p:spPr>
          <a:xfrm>
            <a:off x="6499313" y="3995738"/>
            <a:ext cx="1905000" cy="4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4" name="Google Shape;134;p6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2">
  <p:cSld name="CUSTOM_3_1">
    <p:spTree>
      <p:nvGrpSpPr>
        <p:cNvPr id="135" name="Shape 135"/>
        <p:cNvGrpSpPr/>
        <p:nvPr/>
      </p:nvGrpSpPr>
      <p:grpSpPr>
        <a:xfrm>
          <a:off x="0" y="0"/>
          <a:ext cx="0" cy="0"/>
          <a:chOff x="0" y="0"/>
          <a:chExt cx="0" cy="0"/>
        </a:xfrm>
      </p:grpSpPr>
      <p:sp>
        <p:nvSpPr>
          <p:cNvPr id="136" name="Google Shape;136;p68"/>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37" name="Google Shape;137;p68"/>
          <p:cNvSpPr txBox="1"/>
          <p:nvPr>
            <p:ph idx="1" type="subTitle"/>
          </p:nvPr>
        </p:nvSpPr>
        <p:spPr>
          <a:xfrm>
            <a:off x="722450"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8" name="Google Shape;138;p68"/>
          <p:cNvSpPr txBox="1"/>
          <p:nvPr>
            <p:ph idx="2" type="subTitle"/>
          </p:nvPr>
        </p:nvSpPr>
        <p:spPr>
          <a:xfrm>
            <a:off x="720950"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39" name="Google Shape;139;p68"/>
          <p:cNvSpPr txBox="1"/>
          <p:nvPr>
            <p:ph idx="3" type="subTitle"/>
          </p:nvPr>
        </p:nvSpPr>
        <p:spPr>
          <a:xfrm>
            <a:off x="2654896"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0" name="Google Shape;140;p68"/>
          <p:cNvSpPr txBox="1"/>
          <p:nvPr>
            <p:ph idx="4" type="subTitle"/>
          </p:nvPr>
        </p:nvSpPr>
        <p:spPr>
          <a:xfrm>
            <a:off x="2653398"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1" name="Google Shape;141;p68"/>
          <p:cNvSpPr txBox="1"/>
          <p:nvPr>
            <p:ph idx="5" type="subTitle"/>
          </p:nvPr>
        </p:nvSpPr>
        <p:spPr>
          <a:xfrm>
            <a:off x="4587991"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2" name="Google Shape;142;p68"/>
          <p:cNvSpPr txBox="1"/>
          <p:nvPr>
            <p:ph idx="6" type="subTitle"/>
          </p:nvPr>
        </p:nvSpPr>
        <p:spPr>
          <a:xfrm>
            <a:off x="4586496"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3" name="Google Shape;143;p68"/>
          <p:cNvSpPr txBox="1"/>
          <p:nvPr>
            <p:ph idx="7" type="subTitle"/>
          </p:nvPr>
        </p:nvSpPr>
        <p:spPr>
          <a:xfrm>
            <a:off x="6514667" y="257512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4" name="Google Shape;144;p68"/>
          <p:cNvSpPr txBox="1"/>
          <p:nvPr>
            <p:ph idx="8" type="subTitle"/>
          </p:nvPr>
        </p:nvSpPr>
        <p:spPr>
          <a:xfrm>
            <a:off x="6513175" y="2911501"/>
            <a:ext cx="1905000" cy="76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45" name="Google Shape;145;p68"/>
          <p:cNvSpPr txBox="1"/>
          <p:nvPr>
            <p:ph idx="9" type="title"/>
          </p:nvPr>
        </p:nvSpPr>
        <p:spPr>
          <a:xfrm>
            <a:off x="722450"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6" name="Google Shape;146;p68"/>
          <p:cNvSpPr txBox="1"/>
          <p:nvPr>
            <p:ph idx="13" type="title"/>
          </p:nvPr>
        </p:nvSpPr>
        <p:spPr>
          <a:xfrm>
            <a:off x="2654896"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7" name="Google Shape;147;p68"/>
          <p:cNvSpPr txBox="1"/>
          <p:nvPr>
            <p:ph idx="14" type="title"/>
          </p:nvPr>
        </p:nvSpPr>
        <p:spPr>
          <a:xfrm>
            <a:off x="4587991"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8" name="Google Shape;148;p68"/>
          <p:cNvSpPr txBox="1"/>
          <p:nvPr>
            <p:ph idx="15" type="title"/>
          </p:nvPr>
        </p:nvSpPr>
        <p:spPr>
          <a:xfrm>
            <a:off x="6514667" y="2099048"/>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9" name="Google Shape;149;p68"/>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p:cSld name="CUSTOM_4">
    <p:spTree>
      <p:nvGrpSpPr>
        <p:cNvPr id="150" name="Shape 150"/>
        <p:cNvGrpSpPr/>
        <p:nvPr/>
      </p:nvGrpSpPr>
      <p:grpSpPr>
        <a:xfrm>
          <a:off x="0" y="0"/>
          <a:ext cx="0" cy="0"/>
          <a:chOff x="0" y="0"/>
          <a:chExt cx="0" cy="0"/>
        </a:xfrm>
      </p:grpSpPr>
      <p:sp>
        <p:nvSpPr>
          <p:cNvPr id="151" name="Google Shape;151;p69"/>
          <p:cNvSpPr txBox="1"/>
          <p:nvPr>
            <p:ph type="title"/>
          </p:nvPr>
        </p:nvSpPr>
        <p:spPr>
          <a:xfrm>
            <a:off x="713225" y="539500"/>
            <a:ext cx="3996000" cy="47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52" name="Google Shape;152;p69"/>
          <p:cNvSpPr txBox="1"/>
          <p:nvPr>
            <p:ph idx="1" type="body"/>
          </p:nvPr>
        </p:nvSpPr>
        <p:spPr>
          <a:xfrm>
            <a:off x="715175" y="1310068"/>
            <a:ext cx="3992100" cy="2801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rgbClr val="F8FAFB"/>
              </a:buClr>
              <a:buSzPts val="1800"/>
              <a:buFont typeface="Roboto Slab"/>
              <a:buChar char="●"/>
              <a:defRPr sz="1400"/>
            </a:lvl1pPr>
            <a:lvl2pPr indent="-317500" lvl="1" marL="914400" algn="l">
              <a:lnSpc>
                <a:spcPct val="115000"/>
              </a:lnSpc>
              <a:spcBef>
                <a:spcPts val="1600"/>
              </a:spcBef>
              <a:spcAft>
                <a:spcPts val="0"/>
              </a:spcAft>
              <a:buClr>
                <a:srgbClr val="000000"/>
              </a:buClr>
              <a:buSzPts val="1400"/>
              <a:buFont typeface="Roboto Slab"/>
              <a:buChar char="○"/>
              <a:defRPr/>
            </a:lvl2pPr>
            <a:lvl3pPr indent="-317500" lvl="2" marL="1371600" algn="l">
              <a:lnSpc>
                <a:spcPct val="115000"/>
              </a:lnSpc>
              <a:spcBef>
                <a:spcPts val="1600"/>
              </a:spcBef>
              <a:spcAft>
                <a:spcPts val="0"/>
              </a:spcAft>
              <a:buClr>
                <a:srgbClr val="000000"/>
              </a:buClr>
              <a:buSzPts val="1400"/>
              <a:buFont typeface="Roboto Slab"/>
              <a:buChar char="■"/>
              <a:defRPr/>
            </a:lvl3pPr>
            <a:lvl4pPr indent="-317500" lvl="3" marL="1828800" algn="l">
              <a:lnSpc>
                <a:spcPct val="115000"/>
              </a:lnSpc>
              <a:spcBef>
                <a:spcPts val="1600"/>
              </a:spcBef>
              <a:spcAft>
                <a:spcPts val="0"/>
              </a:spcAft>
              <a:buClr>
                <a:srgbClr val="000000"/>
              </a:buClr>
              <a:buSzPts val="1400"/>
              <a:buFont typeface="Roboto Slab"/>
              <a:buChar char="●"/>
              <a:defRPr/>
            </a:lvl4pPr>
            <a:lvl5pPr indent="-317500" lvl="4" marL="2286000" algn="l">
              <a:lnSpc>
                <a:spcPct val="115000"/>
              </a:lnSpc>
              <a:spcBef>
                <a:spcPts val="1600"/>
              </a:spcBef>
              <a:spcAft>
                <a:spcPts val="0"/>
              </a:spcAft>
              <a:buClr>
                <a:srgbClr val="000000"/>
              </a:buClr>
              <a:buSzPts val="1400"/>
              <a:buFont typeface="Roboto Slab"/>
              <a:buChar char="○"/>
              <a:defRPr/>
            </a:lvl5pPr>
            <a:lvl6pPr indent="-317500" lvl="5" marL="2743200" algn="l">
              <a:lnSpc>
                <a:spcPct val="115000"/>
              </a:lnSpc>
              <a:spcBef>
                <a:spcPts val="1600"/>
              </a:spcBef>
              <a:spcAft>
                <a:spcPts val="0"/>
              </a:spcAft>
              <a:buClr>
                <a:srgbClr val="000000"/>
              </a:buClr>
              <a:buSzPts val="1400"/>
              <a:buFont typeface="Roboto Slab"/>
              <a:buChar char="■"/>
              <a:defRPr/>
            </a:lvl6pPr>
            <a:lvl7pPr indent="-317500" lvl="6" marL="3200400" algn="l">
              <a:lnSpc>
                <a:spcPct val="115000"/>
              </a:lnSpc>
              <a:spcBef>
                <a:spcPts val="1600"/>
              </a:spcBef>
              <a:spcAft>
                <a:spcPts val="0"/>
              </a:spcAft>
              <a:buClr>
                <a:srgbClr val="000000"/>
              </a:buClr>
              <a:buSzPts val="1400"/>
              <a:buFont typeface="Roboto Slab"/>
              <a:buChar char="●"/>
              <a:defRPr/>
            </a:lvl7pPr>
            <a:lvl8pPr indent="-317500" lvl="7" marL="3657600" algn="l">
              <a:lnSpc>
                <a:spcPct val="115000"/>
              </a:lnSpc>
              <a:spcBef>
                <a:spcPts val="1600"/>
              </a:spcBef>
              <a:spcAft>
                <a:spcPts val="0"/>
              </a:spcAft>
              <a:buClr>
                <a:srgbClr val="000000"/>
              </a:buClr>
              <a:buSzPts val="1400"/>
              <a:buFont typeface="Roboto Slab"/>
              <a:buChar char="○"/>
              <a:defRPr/>
            </a:lvl8pPr>
            <a:lvl9pPr indent="-317500" lvl="8" marL="4114800" algn="l">
              <a:lnSpc>
                <a:spcPct val="115000"/>
              </a:lnSpc>
              <a:spcBef>
                <a:spcPts val="1600"/>
              </a:spcBef>
              <a:spcAft>
                <a:spcPts val="1600"/>
              </a:spcAft>
              <a:buClr>
                <a:srgbClr val="000000"/>
              </a:buClr>
              <a:buSzPts val="1400"/>
              <a:buFont typeface="Roboto Slab"/>
              <a:buChar char="■"/>
              <a:defRPr/>
            </a:lvl9pPr>
          </a:lstStyle>
          <a:p/>
        </p:txBody>
      </p:sp>
      <p:sp>
        <p:nvSpPr>
          <p:cNvPr id="153" name="Google Shape;153;p69"/>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154" name="Shape 154"/>
        <p:cNvGrpSpPr/>
        <p:nvPr/>
      </p:nvGrpSpPr>
      <p:grpSpPr>
        <a:xfrm>
          <a:off x="0" y="0"/>
          <a:ext cx="0" cy="0"/>
          <a:chOff x="0" y="0"/>
          <a:chExt cx="0" cy="0"/>
        </a:xfrm>
      </p:grpSpPr>
      <p:sp>
        <p:nvSpPr>
          <p:cNvPr id="155" name="Google Shape;155;p70"/>
          <p:cNvSpPr txBox="1"/>
          <p:nvPr>
            <p:ph type="title"/>
          </p:nvPr>
        </p:nvSpPr>
        <p:spPr>
          <a:xfrm>
            <a:off x="713225" y="3106488"/>
            <a:ext cx="77175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56" name="Google Shape;156;p70"/>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57" name="Google Shape;157;p70"/>
          <p:cNvSpPr txBox="1"/>
          <p:nvPr>
            <p:ph idx="1" type="subTitle"/>
          </p:nvPr>
        </p:nvSpPr>
        <p:spPr>
          <a:xfrm>
            <a:off x="2199150" y="1905000"/>
            <a:ext cx="4745700" cy="101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0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158" name="Shape 158"/>
        <p:cNvGrpSpPr/>
        <p:nvPr/>
      </p:nvGrpSpPr>
      <p:grpSpPr>
        <a:xfrm>
          <a:off x="0" y="0"/>
          <a:ext cx="0" cy="0"/>
          <a:chOff x="0" y="0"/>
          <a:chExt cx="0" cy="0"/>
        </a:xfrm>
      </p:grpSpPr>
      <p:sp>
        <p:nvSpPr>
          <p:cNvPr id="159" name="Google Shape;159;p7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60" name="Google Shape;160;p71"/>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71"/>
          <p:cNvSpPr txBox="1"/>
          <p:nvPr>
            <p:ph idx="1" type="subTitle"/>
          </p:nvPr>
        </p:nvSpPr>
        <p:spPr>
          <a:xfrm>
            <a:off x="1049625" y="199966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2" name="Google Shape;162;p71"/>
          <p:cNvSpPr txBox="1"/>
          <p:nvPr>
            <p:ph idx="2" type="subTitle"/>
          </p:nvPr>
        </p:nvSpPr>
        <p:spPr>
          <a:xfrm>
            <a:off x="1048125" y="232350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3" name="Google Shape;163;p71"/>
          <p:cNvSpPr txBox="1"/>
          <p:nvPr>
            <p:ph idx="3" type="subTitle"/>
          </p:nvPr>
        </p:nvSpPr>
        <p:spPr>
          <a:xfrm>
            <a:off x="3622125" y="199966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4" name="Google Shape;164;p71"/>
          <p:cNvSpPr txBox="1"/>
          <p:nvPr>
            <p:ph idx="4" type="subTitle"/>
          </p:nvPr>
        </p:nvSpPr>
        <p:spPr>
          <a:xfrm>
            <a:off x="3620625" y="232350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5" name="Google Shape;165;p71"/>
          <p:cNvSpPr txBox="1"/>
          <p:nvPr>
            <p:ph idx="5" type="subTitle"/>
          </p:nvPr>
        </p:nvSpPr>
        <p:spPr>
          <a:xfrm>
            <a:off x="6196788" y="199966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6" name="Google Shape;166;p71"/>
          <p:cNvSpPr txBox="1"/>
          <p:nvPr>
            <p:ph idx="6" type="subTitle"/>
          </p:nvPr>
        </p:nvSpPr>
        <p:spPr>
          <a:xfrm>
            <a:off x="6195288" y="232350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7" name="Google Shape;167;p71"/>
          <p:cNvSpPr txBox="1"/>
          <p:nvPr>
            <p:ph idx="7" type="subTitle"/>
          </p:nvPr>
        </p:nvSpPr>
        <p:spPr>
          <a:xfrm>
            <a:off x="1049625" y="377676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8" name="Google Shape;168;p71"/>
          <p:cNvSpPr txBox="1"/>
          <p:nvPr>
            <p:ph idx="8" type="subTitle"/>
          </p:nvPr>
        </p:nvSpPr>
        <p:spPr>
          <a:xfrm>
            <a:off x="1048125" y="4098848"/>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69" name="Google Shape;169;p71"/>
          <p:cNvSpPr txBox="1"/>
          <p:nvPr>
            <p:ph idx="9" type="subTitle"/>
          </p:nvPr>
        </p:nvSpPr>
        <p:spPr>
          <a:xfrm>
            <a:off x="3622125" y="377676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70" name="Google Shape;170;p71"/>
          <p:cNvSpPr txBox="1"/>
          <p:nvPr>
            <p:ph idx="13" type="subTitle"/>
          </p:nvPr>
        </p:nvSpPr>
        <p:spPr>
          <a:xfrm>
            <a:off x="3620625" y="4098848"/>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71" name="Google Shape;171;p71"/>
          <p:cNvSpPr txBox="1"/>
          <p:nvPr>
            <p:ph idx="14" type="subTitle"/>
          </p:nvPr>
        </p:nvSpPr>
        <p:spPr>
          <a:xfrm>
            <a:off x="6196788" y="3776762"/>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72" name="Google Shape;172;p71"/>
          <p:cNvSpPr txBox="1"/>
          <p:nvPr>
            <p:ph idx="15" type="subTitle"/>
          </p:nvPr>
        </p:nvSpPr>
        <p:spPr>
          <a:xfrm>
            <a:off x="6195288" y="4098848"/>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73" name="Shape 173"/>
        <p:cNvGrpSpPr/>
        <p:nvPr/>
      </p:nvGrpSpPr>
      <p:grpSpPr>
        <a:xfrm>
          <a:off x="0" y="0"/>
          <a:ext cx="0" cy="0"/>
          <a:chOff x="0" y="0"/>
          <a:chExt cx="0" cy="0"/>
        </a:xfrm>
      </p:grpSpPr>
      <p:sp>
        <p:nvSpPr>
          <p:cNvPr id="174" name="Google Shape;174;p72"/>
          <p:cNvSpPr txBox="1"/>
          <p:nvPr>
            <p:ph type="title"/>
          </p:nvPr>
        </p:nvSpPr>
        <p:spPr>
          <a:xfrm>
            <a:off x="4571013" y="539500"/>
            <a:ext cx="3852000" cy="59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4500">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75" name="Google Shape;175;p72"/>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76" name="Google Shape;176;p72"/>
          <p:cNvSpPr txBox="1"/>
          <p:nvPr>
            <p:ph idx="1" type="subTitle"/>
          </p:nvPr>
        </p:nvSpPr>
        <p:spPr>
          <a:xfrm flipH="1">
            <a:off x="4571013" y="1273525"/>
            <a:ext cx="3852000" cy="1040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5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77" name="Google Shape;177;p72"/>
          <p:cNvSpPr txBox="1"/>
          <p:nvPr>
            <p:ph idx="2" type="subTitle"/>
          </p:nvPr>
        </p:nvSpPr>
        <p:spPr>
          <a:xfrm>
            <a:off x="4571013" y="4276750"/>
            <a:ext cx="3852000" cy="20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3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78" name="Google Shape;178;p72"/>
          <p:cNvSpPr txBox="1"/>
          <p:nvPr/>
        </p:nvSpPr>
        <p:spPr>
          <a:xfrm>
            <a:off x="4949163" y="3409950"/>
            <a:ext cx="3095700" cy="656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2"/>
                </a:solidFill>
                <a:latin typeface="Arial"/>
                <a:ea typeface="Arial"/>
                <a:cs typeface="Arial"/>
                <a:sym typeface="Arial"/>
              </a:rPr>
              <a:t>CREDITS: This presentation template was created by </a:t>
            </a:r>
            <a:r>
              <a:rPr b="0" i="0" lang="en" sz="1200" u="none" cap="none" strike="noStrike">
                <a:solidFill>
                  <a:schemeClr val="dk2"/>
                </a:solidFill>
                <a:uFill>
                  <a:noFill/>
                </a:uFill>
                <a:latin typeface="Arial"/>
                <a:ea typeface="Arial"/>
                <a:cs typeface="Arial"/>
                <a:sym typeface="Arial"/>
                <a:hlinkClick r:id="rId2">
                  <a:extLst>
                    <a:ext uri="{A12FA001-AC4F-418D-AE19-62706E023703}">
                      <ahyp:hlinkClr val="tx"/>
                    </a:ext>
                  </a:extLst>
                </a:hlinkClick>
              </a:rPr>
              <a:t>Slidesgo</a:t>
            </a:r>
            <a:r>
              <a:rPr b="0" i="0" lang="en" sz="1200" u="none" cap="none" strike="noStrike">
                <a:solidFill>
                  <a:schemeClr val="dk2"/>
                </a:solidFill>
                <a:latin typeface="Arial"/>
                <a:ea typeface="Arial"/>
                <a:cs typeface="Arial"/>
                <a:sym typeface="Arial"/>
              </a:rPr>
              <a:t>, including icons by </a:t>
            </a:r>
            <a:r>
              <a:rPr b="0" i="0" lang="en" sz="1200" u="none" cap="none" strike="noStrike">
                <a:solidFill>
                  <a:schemeClr val="dk2"/>
                </a:solidFill>
                <a:uFill>
                  <a:noFill/>
                </a:uFill>
                <a:latin typeface="Arial"/>
                <a:ea typeface="Arial"/>
                <a:cs typeface="Arial"/>
                <a:sym typeface="Arial"/>
                <a:hlinkClick r:id="rId3">
                  <a:extLst>
                    <a:ext uri="{A12FA001-AC4F-418D-AE19-62706E023703}">
                      <ahyp:hlinkClr val="tx"/>
                    </a:ext>
                  </a:extLst>
                </a:hlinkClick>
              </a:rPr>
              <a:t>Flaticon</a:t>
            </a:r>
            <a:r>
              <a:rPr b="0" i="0" lang="en" sz="1200" u="none" cap="none" strike="noStrike">
                <a:solidFill>
                  <a:schemeClr val="dk2"/>
                </a:solidFill>
                <a:latin typeface="Arial"/>
                <a:ea typeface="Arial"/>
                <a:cs typeface="Arial"/>
                <a:sym typeface="Arial"/>
              </a:rPr>
              <a:t>, infographics &amp; images by </a:t>
            </a:r>
            <a:r>
              <a:rPr b="0" i="0" lang="en" sz="1200" u="none" cap="none" strike="noStrike">
                <a:solidFill>
                  <a:schemeClr val="dk2"/>
                </a:solidFill>
                <a:uFill>
                  <a:noFill/>
                </a:uFill>
                <a:latin typeface="Arial"/>
                <a:ea typeface="Arial"/>
                <a:cs typeface="Arial"/>
                <a:sym typeface="Arial"/>
                <a:hlinkClick r:id="rId4">
                  <a:extLst>
                    <a:ext uri="{A12FA001-AC4F-418D-AE19-62706E023703}">
                      <ahyp:hlinkClr val="tx"/>
                    </a:ext>
                  </a:extLst>
                </a:hlinkClick>
              </a:rPr>
              <a:t>Freepik</a:t>
            </a:r>
            <a:endParaRPr b="0" i="0" sz="12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CUSTOM_8">
    <p:spTree>
      <p:nvGrpSpPr>
        <p:cNvPr id="179" name="Shape 179"/>
        <p:cNvGrpSpPr/>
        <p:nvPr/>
      </p:nvGrpSpPr>
      <p:grpSpPr>
        <a:xfrm>
          <a:off x="0" y="0"/>
          <a:ext cx="0" cy="0"/>
          <a:chOff x="0" y="0"/>
          <a:chExt cx="0" cy="0"/>
        </a:xfrm>
      </p:grpSpPr>
      <p:sp>
        <p:nvSpPr>
          <p:cNvPr id="180" name="Google Shape;180;p73"/>
          <p:cNvSpPr txBox="1"/>
          <p:nvPr>
            <p:ph type="title"/>
          </p:nvPr>
        </p:nvSpPr>
        <p:spPr>
          <a:xfrm>
            <a:off x="4572000" y="1587250"/>
            <a:ext cx="3858600" cy="27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81" name="Google Shape;181;p73"/>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82" name="Google Shape;182;p73"/>
          <p:cNvSpPr txBox="1"/>
          <p:nvPr>
            <p:ph idx="1" type="subTitle"/>
          </p:nvPr>
        </p:nvSpPr>
        <p:spPr>
          <a:xfrm>
            <a:off x="4572000" y="1985963"/>
            <a:ext cx="3858600" cy="116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CUSTOM_9">
    <p:spTree>
      <p:nvGrpSpPr>
        <p:cNvPr id="183" name="Shape 183"/>
        <p:cNvGrpSpPr/>
        <p:nvPr/>
      </p:nvGrpSpPr>
      <p:grpSpPr>
        <a:xfrm>
          <a:off x="0" y="0"/>
          <a:ext cx="0" cy="0"/>
          <a:chOff x="0" y="0"/>
          <a:chExt cx="0" cy="0"/>
        </a:xfrm>
      </p:grpSpPr>
      <p:sp>
        <p:nvSpPr>
          <p:cNvPr id="184" name="Google Shape;184;p74"/>
          <p:cNvSpPr txBox="1"/>
          <p:nvPr>
            <p:ph type="title"/>
          </p:nvPr>
        </p:nvSpPr>
        <p:spPr>
          <a:xfrm>
            <a:off x="713225" y="768100"/>
            <a:ext cx="3858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85" name="Google Shape;185;p74"/>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86" name="Google Shape;186;p74"/>
          <p:cNvSpPr txBox="1"/>
          <p:nvPr>
            <p:ph idx="1" type="subTitle"/>
          </p:nvPr>
        </p:nvSpPr>
        <p:spPr>
          <a:xfrm>
            <a:off x="713225" y="1300138"/>
            <a:ext cx="3858900" cy="103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87" name="Google Shape;187;p74"/>
          <p:cNvSpPr txBox="1"/>
          <p:nvPr>
            <p:ph idx="2" type="subTitle"/>
          </p:nvPr>
        </p:nvSpPr>
        <p:spPr>
          <a:xfrm>
            <a:off x="710688" y="3571699"/>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88" name="Google Shape;188;p74"/>
          <p:cNvSpPr txBox="1"/>
          <p:nvPr>
            <p:ph idx="3" type="subTitle"/>
          </p:nvPr>
        </p:nvSpPr>
        <p:spPr>
          <a:xfrm>
            <a:off x="709188" y="389999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89" name="Google Shape;189;p74"/>
          <p:cNvSpPr txBox="1"/>
          <p:nvPr>
            <p:ph idx="4" type="subTitle"/>
          </p:nvPr>
        </p:nvSpPr>
        <p:spPr>
          <a:xfrm>
            <a:off x="2800794" y="3571699"/>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90" name="Google Shape;190;p74"/>
          <p:cNvSpPr txBox="1"/>
          <p:nvPr>
            <p:ph idx="5" type="subTitle"/>
          </p:nvPr>
        </p:nvSpPr>
        <p:spPr>
          <a:xfrm>
            <a:off x="2799294" y="3899994"/>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rces">
  <p:cSld name="CUSTOM_10">
    <p:spTree>
      <p:nvGrpSpPr>
        <p:cNvPr id="191" name="Shape 191"/>
        <p:cNvGrpSpPr/>
        <p:nvPr/>
      </p:nvGrpSpPr>
      <p:grpSpPr>
        <a:xfrm>
          <a:off x="0" y="0"/>
          <a:ext cx="0" cy="0"/>
          <a:chOff x="0" y="0"/>
          <a:chExt cx="0" cy="0"/>
        </a:xfrm>
      </p:grpSpPr>
      <p:sp>
        <p:nvSpPr>
          <p:cNvPr id="192" name="Google Shape;192;p75"/>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Comfortaa"/>
                <a:ea typeface="Comfortaa"/>
                <a:cs typeface="Comfortaa"/>
                <a:sym typeface="Comfortaa"/>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193" name="Google Shape;193;p75"/>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194" name="Google Shape;194;p75"/>
          <p:cNvSpPr txBox="1"/>
          <p:nvPr>
            <p:ph idx="1" type="subTitle"/>
          </p:nvPr>
        </p:nvSpPr>
        <p:spPr>
          <a:xfrm>
            <a:off x="4754825" y="1193858"/>
            <a:ext cx="3676500" cy="24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95" name="Google Shape;195;p75"/>
          <p:cNvSpPr txBox="1"/>
          <p:nvPr>
            <p:ph idx="2" type="subTitle"/>
          </p:nvPr>
        </p:nvSpPr>
        <p:spPr>
          <a:xfrm>
            <a:off x="4754825" y="1465458"/>
            <a:ext cx="3675900" cy="3227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200"/>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196" name="Google Shape;196;p75"/>
          <p:cNvSpPr txBox="1"/>
          <p:nvPr>
            <p:ph idx="3" type="subTitle"/>
          </p:nvPr>
        </p:nvSpPr>
        <p:spPr>
          <a:xfrm>
            <a:off x="704850" y="1192958"/>
            <a:ext cx="3676500" cy="24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97" name="Google Shape;197;p75"/>
          <p:cNvSpPr txBox="1"/>
          <p:nvPr>
            <p:ph idx="4" type="subTitle"/>
          </p:nvPr>
        </p:nvSpPr>
        <p:spPr>
          <a:xfrm>
            <a:off x="704850" y="1465458"/>
            <a:ext cx="3676500" cy="323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200"/>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CUSTOM_11">
    <p:spTree>
      <p:nvGrpSpPr>
        <p:cNvPr id="198" name="Shape 198"/>
        <p:cNvGrpSpPr/>
        <p:nvPr/>
      </p:nvGrpSpPr>
      <p:grpSpPr>
        <a:xfrm>
          <a:off x="0" y="0"/>
          <a:ext cx="0" cy="0"/>
          <a:chOff x="0" y="0"/>
          <a:chExt cx="0" cy="0"/>
        </a:xfrm>
      </p:grpSpPr>
      <p:sp>
        <p:nvSpPr>
          <p:cNvPr id="199" name="Google Shape;199;p76"/>
          <p:cNvSpPr txBox="1"/>
          <p:nvPr>
            <p:ph type="title"/>
          </p:nvPr>
        </p:nvSpPr>
        <p:spPr>
          <a:xfrm>
            <a:off x="4393683" y="2606187"/>
            <a:ext cx="40416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00" name="Google Shape;200;p7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01" name="Google Shape;201;p76"/>
          <p:cNvSpPr txBox="1"/>
          <p:nvPr>
            <p:ph idx="1" type="subTitle"/>
          </p:nvPr>
        </p:nvSpPr>
        <p:spPr>
          <a:xfrm>
            <a:off x="714350" y="2606187"/>
            <a:ext cx="40416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2" name="Google Shape;202;p76"/>
          <p:cNvSpPr txBox="1"/>
          <p:nvPr>
            <p:ph idx="2" type="title"/>
          </p:nvPr>
        </p:nvSpPr>
        <p:spPr>
          <a:xfrm>
            <a:off x="714350" y="2136825"/>
            <a:ext cx="4041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3" name="Google Shape;203;p76"/>
          <p:cNvSpPr txBox="1"/>
          <p:nvPr>
            <p:ph idx="3" type="subTitle"/>
          </p:nvPr>
        </p:nvSpPr>
        <p:spPr>
          <a:xfrm>
            <a:off x="2466750" y="3977775"/>
            <a:ext cx="4038000" cy="27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4" name="Google Shape;204;p76"/>
          <p:cNvSpPr txBox="1"/>
          <p:nvPr>
            <p:ph idx="4" type="title"/>
          </p:nvPr>
        </p:nvSpPr>
        <p:spPr>
          <a:xfrm>
            <a:off x="2464950" y="3508425"/>
            <a:ext cx="4041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05" name="Google Shape;205;p76"/>
          <p:cNvSpPr txBox="1"/>
          <p:nvPr>
            <p:ph idx="5" type="title"/>
          </p:nvPr>
        </p:nvSpPr>
        <p:spPr>
          <a:xfrm>
            <a:off x="4393683" y="2136825"/>
            <a:ext cx="40416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 name="Shape 18"/>
        <p:cNvGrpSpPr/>
        <p:nvPr/>
      </p:nvGrpSpPr>
      <p:grpSpPr>
        <a:xfrm>
          <a:off x="0" y="0"/>
          <a:ext cx="0" cy="0"/>
          <a:chOff x="0" y="0"/>
          <a:chExt cx="0" cy="0"/>
        </a:xfrm>
      </p:grpSpPr>
      <p:sp>
        <p:nvSpPr>
          <p:cNvPr id="19" name="Google Shape;19;p48"/>
          <p:cNvSpPr txBox="1"/>
          <p:nvPr>
            <p:ph type="title"/>
          </p:nvPr>
        </p:nvSpPr>
        <p:spPr>
          <a:xfrm>
            <a:off x="1024500" y="1859772"/>
            <a:ext cx="2865300" cy="373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 name="Google Shape;20;p48"/>
          <p:cNvSpPr txBox="1"/>
          <p:nvPr>
            <p:ph idx="1" type="body"/>
          </p:nvPr>
        </p:nvSpPr>
        <p:spPr>
          <a:xfrm>
            <a:off x="1024500" y="2307825"/>
            <a:ext cx="2865300" cy="975900"/>
          </a:xfrm>
          <a:prstGeom prst="rect">
            <a:avLst/>
          </a:prstGeom>
          <a:noFill/>
          <a:ln>
            <a:noFill/>
          </a:ln>
        </p:spPr>
        <p:txBody>
          <a:bodyPr anchorCtr="0" anchor="t" bIns="91425" lIns="91425" spcFirstLastPara="1" rIns="91425" wrap="square" tIns="91425">
            <a:noAutofit/>
          </a:bodyPr>
          <a:lstStyle>
            <a:lvl1pPr indent="-304800" lvl="0" marL="457200" algn="r">
              <a:lnSpc>
                <a:spcPct val="100000"/>
              </a:lnSpc>
              <a:spcBef>
                <a:spcPts val="0"/>
              </a:spcBef>
              <a:spcAft>
                <a:spcPts val="0"/>
              </a:spcAft>
              <a:buSzPts val="12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8"/>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with numbers">
  <p:cSld name="CUSTOM_12">
    <p:spTree>
      <p:nvGrpSpPr>
        <p:cNvPr id="206" name="Shape 206"/>
        <p:cNvGrpSpPr/>
        <p:nvPr/>
      </p:nvGrpSpPr>
      <p:grpSpPr>
        <a:xfrm>
          <a:off x="0" y="0"/>
          <a:ext cx="0" cy="0"/>
          <a:chOff x="0" y="0"/>
          <a:chExt cx="0" cy="0"/>
        </a:xfrm>
      </p:grpSpPr>
      <p:sp>
        <p:nvSpPr>
          <p:cNvPr id="207" name="Google Shape;207;p77"/>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p:txBody>
      </p:sp>
      <p:sp>
        <p:nvSpPr>
          <p:cNvPr id="208" name="Google Shape;208;p7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
        <p:nvSpPr>
          <p:cNvPr id="209" name="Google Shape;209;p77"/>
          <p:cNvSpPr txBox="1"/>
          <p:nvPr>
            <p:ph idx="1" type="subTitle"/>
          </p:nvPr>
        </p:nvSpPr>
        <p:spPr>
          <a:xfrm>
            <a:off x="1048475" y="297843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0" name="Google Shape;210;p77"/>
          <p:cNvSpPr txBox="1"/>
          <p:nvPr>
            <p:ph idx="2" type="subTitle"/>
          </p:nvPr>
        </p:nvSpPr>
        <p:spPr>
          <a:xfrm>
            <a:off x="6191975" y="3296406"/>
            <a:ext cx="1905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1" name="Google Shape;211;p77"/>
          <p:cNvSpPr txBox="1"/>
          <p:nvPr>
            <p:ph idx="3" type="subTitle"/>
          </p:nvPr>
        </p:nvSpPr>
        <p:spPr>
          <a:xfrm>
            <a:off x="6193475" y="2978431"/>
            <a:ext cx="1902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2" name="Google Shape;212;p77"/>
          <p:cNvSpPr txBox="1"/>
          <p:nvPr>
            <p:ph idx="4" type="subTitle"/>
          </p:nvPr>
        </p:nvSpPr>
        <p:spPr>
          <a:xfrm>
            <a:off x="3619475" y="2978431"/>
            <a:ext cx="1905000" cy="19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b="1" sz="1600">
                <a:solidFill>
                  <a:schemeClr val="dk1"/>
                </a:solidFill>
                <a:latin typeface="Comfortaa"/>
                <a:ea typeface="Comfortaa"/>
                <a:cs typeface="Comfortaa"/>
                <a:sym typeface="Comfortaa"/>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3" name="Google Shape;213;p77"/>
          <p:cNvSpPr txBox="1"/>
          <p:nvPr>
            <p:ph idx="5" type="subTitle"/>
          </p:nvPr>
        </p:nvSpPr>
        <p:spPr>
          <a:xfrm>
            <a:off x="1048475" y="3296406"/>
            <a:ext cx="1902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Comfortaa"/>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4" name="Google Shape;214;p77"/>
          <p:cNvSpPr txBox="1"/>
          <p:nvPr>
            <p:ph idx="6" type="subTitle"/>
          </p:nvPr>
        </p:nvSpPr>
        <p:spPr>
          <a:xfrm>
            <a:off x="3620975" y="3296406"/>
            <a:ext cx="1902000" cy="39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215" name="Google Shape;215;p77"/>
          <p:cNvSpPr txBox="1"/>
          <p:nvPr>
            <p:ph idx="7" type="title"/>
          </p:nvPr>
        </p:nvSpPr>
        <p:spPr>
          <a:xfrm>
            <a:off x="1640225" y="2210684"/>
            <a:ext cx="718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6" name="Google Shape;216;p77"/>
          <p:cNvSpPr txBox="1"/>
          <p:nvPr>
            <p:ph idx="8" type="title"/>
          </p:nvPr>
        </p:nvSpPr>
        <p:spPr>
          <a:xfrm>
            <a:off x="4210775" y="2210684"/>
            <a:ext cx="722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7" name="Google Shape;217;p77"/>
          <p:cNvSpPr txBox="1"/>
          <p:nvPr>
            <p:ph idx="9" type="title"/>
          </p:nvPr>
        </p:nvSpPr>
        <p:spPr>
          <a:xfrm>
            <a:off x="6783275" y="2210684"/>
            <a:ext cx="722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1" name="Shape 2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1">
  <p:cSld name="AUTOLAYOUT_1">
    <p:bg>
      <p:bgPr>
        <a:solidFill>
          <a:srgbClr val="FFFFFF"/>
        </a:solidFill>
      </p:bgPr>
    </p:bg>
    <p:spTree>
      <p:nvGrpSpPr>
        <p:cNvPr id="22" name="Shape 22"/>
        <p:cNvGrpSpPr/>
        <p:nvPr/>
      </p:nvGrpSpPr>
      <p:grpSpPr>
        <a:xfrm>
          <a:off x="0" y="0"/>
          <a:ext cx="0" cy="0"/>
          <a:chOff x="0" y="0"/>
          <a:chExt cx="0" cy="0"/>
        </a:xfrm>
      </p:grpSpPr>
      <p:sp>
        <p:nvSpPr>
          <p:cNvPr id="23" name="Google Shape;23;p4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 name="Google Shape;24;p49"/>
          <p:cNvGrpSpPr/>
          <p:nvPr/>
        </p:nvGrpSpPr>
        <p:grpSpPr>
          <a:xfrm>
            <a:off x="4870649" y="2121826"/>
            <a:ext cx="3764843" cy="64502"/>
            <a:chOff x="595675" y="2820050"/>
            <a:chExt cx="7952774" cy="64502"/>
          </a:xfrm>
        </p:grpSpPr>
        <p:sp>
          <p:nvSpPr>
            <p:cNvPr id="25" name="Google Shape;25;p49"/>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9"/>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9"/>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9"/>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9"/>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9"/>
          <p:cNvSpPr txBox="1"/>
          <p:nvPr>
            <p:ph type="title"/>
          </p:nvPr>
        </p:nvSpPr>
        <p:spPr>
          <a:xfrm>
            <a:off x="4771875" y="545025"/>
            <a:ext cx="3880800" cy="14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400">
                <a:solidFill>
                  <a:srgbClr val="434343"/>
                </a:solidFill>
              </a:defRPr>
            </a:lvl1pPr>
            <a:lvl2pPr lvl="1" algn="l">
              <a:lnSpc>
                <a:spcPct val="100000"/>
              </a:lnSpc>
              <a:spcBef>
                <a:spcPts val="0"/>
              </a:spcBef>
              <a:spcAft>
                <a:spcPts val="0"/>
              </a:spcAft>
              <a:buSzPts val="2800"/>
              <a:buNone/>
              <a:defRPr sz="2400">
                <a:solidFill>
                  <a:srgbClr val="434343"/>
                </a:solidFill>
              </a:defRPr>
            </a:lvl2pPr>
            <a:lvl3pPr lvl="2" algn="l">
              <a:lnSpc>
                <a:spcPct val="100000"/>
              </a:lnSpc>
              <a:spcBef>
                <a:spcPts val="0"/>
              </a:spcBef>
              <a:spcAft>
                <a:spcPts val="0"/>
              </a:spcAft>
              <a:buSzPts val="2800"/>
              <a:buNone/>
              <a:defRPr sz="2400">
                <a:solidFill>
                  <a:srgbClr val="434343"/>
                </a:solidFill>
              </a:defRPr>
            </a:lvl3pPr>
            <a:lvl4pPr lvl="3" algn="l">
              <a:lnSpc>
                <a:spcPct val="100000"/>
              </a:lnSpc>
              <a:spcBef>
                <a:spcPts val="0"/>
              </a:spcBef>
              <a:spcAft>
                <a:spcPts val="0"/>
              </a:spcAft>
              <a:buSzPts val="2800"/>
              <a:buNone/>
              <a:defRPr sz="2400">
                <a:solidFill>
                  <a:srgbClr val="434343"/>
                </a:solidFill>
              </a:defRPr>
            </a:lvl4pPr>
            <a:lvl5pPr lvl="4" algn="l">
              <a:lnSpc>
                <a:spcPct val="100000"/>
              </a:lnSpc>
              <a:spcBef>
                <a:spcPts val="0"/>
              </a:spcBef>
              <a:spcAft>
                <a:spcPts val="0"/>
              </a:spcAft>
              <a:buSzPts val="2800"/>
              <a:buNone/>
              <a:defRPr sz="2400">
                <a:solidFill>
                  <a:srgbClr val="434343"/>
                </a:solidFill>
              </a:defRPr>
            </a:lvl5pPr>
            <a:lvl6pPr lvl="5" algn="l">
              <a:lnSpc>
                <a:spcPct val="100000"/>
              </a:lnSpc>
              <a:spcBef>
                <a:spcPts val="0"/>
              </a:spcBef>
              <a:spcAft>
                <a:spcPts val="0"/>
              </a:spcAft>
              <a:buSzPts val="2800"/>
              <a:buNone/>
              <a:defRPr sz="2400">
                <a:solidFill>
                  <a:srgbClr val="434343"/>
                </a:solidFill>
              </a:defRPr>
            </a:lvl6pPr>
            <a:lvl7pPr lvl="6" algn="l">
              <a:lnSpc>
                <a:spcPct val="100000"/>
              </a:lnSpc>
              <a:spcBef>
                <a:spcPts val="0"/>
              </a:spcBef>
              <a:spcAft>
                <a:spcPts val="0"/>
              </a:spcAft>
              <a:buSzPts val="2800"/>
              <a:buNone/>
              <a:defRPr sz="2400">
                <a:solidFill>
                  <a:srgbClr val="434343"/>
                </a:solidFill>
              </a:defRPr>
            </a:lvl7pPr>
            <a:lvl8pPr lvl="7" algn="l">
              <a:lnSpc>
                <a:spcPct val="100000"/>
              </a:lnSpc>
              <a:spcBef>
                <a:spcPts val="0"/>
              </a:spcBef>
              <a:spcAft>
                <a:spcPts val="0"/>
              </a:spcAft>
              <a:buSzPts val="2800"/>
              <a:buNone/>
              <a:defRPr sz="2400">
                <a:solidFill>
                  <a:srgbClr val="434343"/>
                </a:solidFill>
              </a:defRPr>
            </a:lvl8pPr>
            <a:lvl9pPr lvl="8" algn="l">
              <a:lnSpc>
                <a:spcPct val="100000"/>
              </a:lnSpc>
              <a:spcBef>
                <a:spcPts val="0"/>
              </a:spcBef>
              <a:spcAft>
                <a:spcPts val="0"/>
              </a:spcAft>
              <a:buSzPts val="2800"/>
              <a:buNone/>
              <a:defRPr sz="2400">
                <a:solidFill>
                  <a:srgbClr val="434343"/>
                </a:solidFill>
              </a:defRPr>
            </a:lvl9pPr>
          </a:lstStyle>
          <a:p/>
        </p:txBody>
      </p:sp>
      <p:sp>
        <p:nvSpPr>
          <p:cNvPr id="31" name="Google Shape;31;p49"/>
          <p:cNvSpPr txBox="1"/>
          <p:nvPr>
            <p:ph idx="1" type="body"/>
          </p:nvPr>
        </p:nvSpPr>
        <p:spPr>
          <a:xfrm>
            <a:off x="4771875" y="2324775"/>
            <a:ext cx="3880800" cy="227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2" name="Google Shape;3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p:cSld name="AUTOLAYOUT">
    <p:bg>
      <p:bgPr>
        <a:solidFill>
          <a:srgbClr val="FFFFFF"/>
        </a:solidFill>
      </p:bgPr>
    </p:bg>
    <p:spTree>
      <p:nvGrpSpPr>
        <p:cNvPr id="33" name="Shape 33"/>
        <p:cNvGrpSpPr/>
        <p:nvPr/>
      </p:nvGrpSpPr>
      <p:grpSpPr>
        <a:xfrm>
          <a:off x="0" y="0"/>
          <a:ext cx="0" cy="0"/>
          <a:chOff x="0" y="0"/>
          <a:chExt cx="0" cy="0"/>
        </a:xfrm>
      </p:grpSpPr>
      <p:sp>
        <p:nvSpPr>
          <p:cNvPr id="34" name="Google Shape;34;p50"/>
          <p:cNvSpPr/>
          <p:nvPr/>
        </p:nvSpPr>
        <p:spPr>
          <a:xfrm>
            <a:off x="0" y="0"/>
            <a:ext cx="91440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50"/>
          <p:cNvGrpSpPr/>
          <p:nvPr/>
        </p:nvGrpSpPr>
        <p:grpSpPr>
          <a:xfrm>
            <a:off x="386075" y="403061"/>
            <a:ext cx="1354500" cy="137700"/>
            <a:chOff x="386075" y="419725"/>
            <a:chExt cx="1354500" cy="137700"/>
          </a:xfrm>
        </p:grpSpPr>
        <p:sp>
          <p:nvSpPr>
            <p:cNvPr id="36" name="Google Shape;36;p50"/>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50"/>
          <p:cNvSpPr txBox="1"/>
          <p:nvPr>
            <p:ph type="title"/>
          </p:nvPr>
        </p:nvSpPr>
        <p:spPr>
          <a:xfrm>
            <a:off x="311700" y="633225"/>
            <a:ext cx="31275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1800">
                <a:solidFill>
                  <a:srgbClr val="FFFFFF"/>
                </a:solidFill>
              </a:defRPr>
            </a:lvl1pPr>
            <a:lvl2pPr lvl="1" algn="l">
              <a:lnSpc>
                <a:spcPct val="100000"/>
              </a:lnSpc>
              <a:spcBef>
                <a:spcPts val="0"/>
              </a:spcBef>
              <a:spcAft>
                <a:spcPts val="0"/>
              </a:spcAft>
              <a:buSzPts val="2800"/>
              <a:buNone/>
              <a:defRPr sz="1800">
                <a:solidFill>
                  <a:srgbClr val="FFFFFF"/>
                </a:solidFill>
              </a:defRPr>
            </a:lvl2pPr>
            <a:lvl3pPr lvl="2" algn="l">
              <a:lnSpc>
                <a:spcPct val="100000"/>
              </a:lnSpc>
              <a:spcBef>
                <a:spcPts val="0"/>
              </a:spcBef>
              <a:spcAft>
                <a:spcPts val="0"/>
              </a:spcAft>
              <a:buSzPts val="2800"/>
              <a:buNone/>
              <a:defRPr sz="1800">
                <a:solidFill>
                  <a:srgbClr val="FFFFFF"/>
                </a:solidFill>
              </a:defRPr>
            </a:lvl3pPr>
            <a:lvl4pPr lvl="3" algn="l">
              <a:lnSpc>
                <a:spcPct val="100000"/>
              </a:lnSpc>
              <a:spcBef>
                <a:spcPts val="0"/>
              </a:spcBef>
              <a:spcAft>
                <a:spcPts val="0"/>
              </a:spcAft>
              <a:buSzPts val="2800"/>
              <a:buNone/>
              <a:defRPr sz="1800">
                <a:solidFill>
                  <a:srgbClr val="FFFFFF"/>
                </a:solidFill>
              </a:defRPr>
            </a:lvl4pPr>
            <a:lvl5pPr lvl="4" algn="l">
              <a:lnSpc>
                <a:spcPct val="100000"/>
              </a:lnSpc>
              <a:spcBef>
                <a:spcPts val="0"/>
              </a:spcBef>
              <a:spcAft>
                <a:spcPts val="0"/>
              </a:spcAft>
              <a:buSzPts val="2800"/>
              <a:buNone/>
              <a:defRPr sz="1800">
                <a:solidFill>
                  <a:srgbClr val="FFFFFF"/>
                </a:solidFill>
              </a:defRPr>
            </a:lvl5pPr>
            <a:lvl6pPr lvl="5" algn="l">
              <a:lnSpc>
                <a:spcPct val="100000"/>
              </a:lnSpc>
              <a:spcBef>
                <a:spcPts val="0"/>
              </a:spcBef>
              <a:spcAft>
                <a:spcPts val="0"/>
              </a:spcAft>
              <a:buSzPts val="2800"/>
              <a:buNone/>
              <a:defRPr sz="1800">
                <a:solidFill>
                  <a:srgbClr val="FFFFFF"/>
                </a:solidFill>
              </a:defRPr>
            </a:lvl6pPr>
            <a:lvl7pPr lvl="6" algn="l">
              <a:lnSpc>
                <a:spcPct val="100000"/>
              </a:lnSpc>
              <a:spcBef>
                <a:spcPts val="0"/>
              </a:spcBef>
              <a:spcAft>
                <a:spcPts val="0"/>
              </a:spcAft>
              <a:buSzPts val="2800"/>
              <a:buNone/>
              <a:defRPr sz="1800">
                <a:solidFill>
                  <a:srgbClr val="FFFFFF"/>
                </a:solidFill>
              </a:defRPr>
            </a:lvl7pPr>
            <a:lvl8pPr lvl="7" algn="l">
              <a:lnSpc>
                <a:spcPct val="100000"/>
              </a:lnSpc>
              <a:spcBef>
                <a:spcPts val="0"/>
              </a:spcBef>
              <a:spcAft>
                <a:spcPts val="0"/>
              </a:spcAft>
              <a:buSzPts val="2800"/>
              <a:buNone/>
              <a:defRPr sz="1800">
                <a:solidFill>
                  <a:srgbClr val="FFFFFF"/>
                </a:solidFill>
              </a:defRPr>
            </a:lvl8pPr>
            <a:lvl9pPr lvl="8" algn="l">
              <a:lnSpc>
                <a:spcPct val="100000"/>
              </a:lnSpc>
              <a:spcBef>
                <a:spcPts val="0"/>
              </a:spcBef>
              <a:spcAft>
                <a:spcPts val="0"/>
              </a:spcAft>
              <a:buSzPts val="2800"/>
              <a:buNone/>
              <a:defRPr sz="1800">
                <a:solidFill>
                  <a:srgbClr val="FFFFFF"/>
                </a:solidFill>
              </a:defRPr>
            </a:lvl9pPr>
          </a:lstStyle>
          <a:p/>
        </p:txBody>
      </p:sp>
      <p:sp>
        <p:nvSpPr>
          <p:cNvPr id="40" name="Google Shape;40;p50"/>
          <p:cNvSpPr txBox="1"/>
          <p:nvPr>
            <p:ph idx="1" type="body"/>
          </p:nvPr>
        </p:nvSpPr>
        <p:spPr>
          <a:xfrm>
            <a:off x="311700" y="1432425"/>
            <a:ext cx="3127500" cy="33657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E8FDFE"/>
              </a:buClr>
              <a:buSzPts val="1200"/>
              <a:buChar char="●"/>
              <a:defRPr sz="1200">
                <a:solidFill>
                  <a:srgbClr val="E8FDFE"/>
                </a:solidFill>
              </a:defRPr>
            </a:lvl1pPr>
            <a:lvl2pPr indent="-292100" lvl="1" marL="914400" algn="l">
              <a:lnSpc>
                <a:spcPct val="115000"/>
              </a:lnSpc>
              <a:spcBef>
                <a:spcPts val="1600"/>
              </a:spcBef>
              <a:spcAft>
                <a:spcPts val="0"/>
              </a:spcAft>
              <a:buClr>
                <a:srgbClr val="E8FDFE"/>
              </a:buClr>
              <a:buSzPts val="1000"/>
              <a:buChar char="○"/>
              <a:defRPr sz="1000">
                <a:solidFill>
                  <a:srgbClr val="E8FDFE"/>
                </a:solidFill>
              </a:defRPr>
            </a:lvl2pPr>
            <a:lvl3pPr indent="-292100" lvl="2" marL="1371600" algn="l">
              <a:lnSpc>
                <a:spcPct val="115000"/>
              </a:lnSpc>
              <a:spcBef>
                <a:spcPts val="1600"/>
              </a:spcBef>
              <a:spcAft>
                <a:spcPts val="0"/>
              </a:spcAft>
              <a:buClr>
                <a:srgbClr val="E8FDFE"/>
              </a:buClr>
              <a:buSzPts val="1000"/>
              <a:buChar char="■"/>
              <a:defRPr sz="1000">
                <a:solidFill>
                  <a:srgbClr val="E8FDFE"/>
                </a:solidFill>
              </a:defRPr>
            </a:lvl3pPr>
            <a:lvl4pPr indent="-292100" lvl="3" marL="1828800" algn="l">
              <a:lnSpc>
                <a:spcPct val="115000"/>
              </a:lnSpc>
              <a:spcBef>
                <a:spcPts val="1600"/>
              </a:spcBef>
              <a:spcAft>
                <a:spcPts val="0"/>
              </a:spcAft>
              <a:buClr>
                <a:srgbClr val="E8FDFE"/>
              </a:buClr>
              <a:buSzPts val="1000"/>
              <a:buChar char="●"/>
              <a:defRPr sz="1000">
                <a:solidFill>
                  <a:srgbClr val="E8FDFE"/>
                </a:solidFill>
              </a:defRPr>
            </a:lvl4pPr>
            <a:lvl5pPr indent="-292100" lvl="4" marL="2286000" algn="l">
              <a:lnSpc>
                <a:spcPct val="115000"/>
              </a:lnSpc>
              <a:spcBef>
                <a:spcPts val="1600"/>
              </a:spcBef>
              <a:spcAft>
                <a:spcPts val="0"/>
              </a:spcAft>
              <a:buClr>
                <a:srgbClr val="E8FDFE"/>
              </a:buClr>
              <a:buSzPts val="1000"/>
              <a:buChar char="○"/>
              <a:defRPr sz="1000">
                <a:solidFill>
                  <a:srgbClr val="E8FDFE"/>
                </a:solidFill>
              </a:defRPr>
            </a:lvl5pPr>
            <a:lvl6pPr indent="-292100" lvl="5" marL="2743200" algn="l">
              <a:lnSpc>
                <a:spcPct val="115000"/>
              </a:lnSpc>
              <a:spcBef>
                <a:spcPts val="1600"/>
              </a:spcBef>
              <a:spcAft>
                <a:spcPts val="0"/>
              </a:spcAft>
              <a:buClr>
                <a:srgbClr val="E8FDFE"/>
              </a:buClr>
              <a:buSzPts val="1000"/>
              <a:buChar char="■"/>
              <a:defRPr sz="1000">
                <a:solidFill>
                  <a:srgbClr val="E8FDFE"/>
                </a:solidFill>
              </a:defRPr>
            </a:lvl6pPr>
            <a:lvl7pPr indent="-292100" lvl="6" marL="3200400" algn="l">
              <a:lnSpc>
                <a:spcPct val="115000"/>
              </a:lnSpc>
              <a:spcBef>
                <a:spcPts val="1600"/>
              </a:spcBef>
              <a:spcAft>
                <a:spcPts val="0"/>
              </a:spcAft>
              <a:buClr>
                <a:srgbClr val="E8FDFE"/>
              </a:buClr>
              <a:buSzPts val="1000"/>
              <a:buChar char="●"/>
              <a:defRPr sz="1000">
                <a:solidFill>
                  <a:srgbClr val="E8FDFE"/>
                </a:solidFill>
              </a:defRPr>
            </a:lvl7pPr>
            <a:lvl8pPr indent="-292100" lvl="7" marL="3657600" algn="l">
              <a:lnSpc>
                <a:spcPct val="115000"/>
              </a:lnSpc>
              <a:spcBef>
                <a:spcPts val="1600"/>
              </a:spcBef>
              <a:spcAft>
                <a:spcPts val="0"/>
              </a:spcAft>
              <a:buClr>
                <a:srgbClr val="E8FDFE"/>
              </a:buClr>
              <a:buSzPts val="1000"/>
              <a:buChar char="○"/>
              <a:defRPr sz="1000">
                <a:solidFill>
                  <a:srgbClr val="E8FDFE"/>
                </a:solidFill>
              </a:defRPr>
            </a:lvl8pPr>
            <a:lvl9pPr indent="-292100" lvl="8" marL="4114800" algn="l">
              <a:lnSpc>
                <a:spcPct val="115000"/>
              </a:lnSpc>
              <a:spcBef>
                <a:spcPts val="1600"/>
              </a:spcBef>
              <a:spcAft>
                <a:spcPts val="1600"/>
              </a:spcAft>
              <a:buClr>
                <a:srgbClr val="E8FDFE"/>
              </a:buClr>
              <a:buSzPts val="1000"/>
              <a:buChar char="■"/>
              <a:defRPr sz="1000">
                <a:solidFill>
                  <a:srgbClr val="E8FDFE"/>
                </a:solidFill>
              </a:defRPr>
            </a:lvl9pPr>
          </a:lstStyle>
          <a:p/>
        </p:txBody>
      </p:sp>
      <p:sp>
        <p:nvSpPr>
          <p:cNvPr id="41" name="Google Shape;4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2">
  <p:cSld name="AUTOLAYOUT_2">
    <p:bg>
      <p:bgPr>
        <a:solidFill>
          <a:srgbClr val="FFFFFF"/>
        </a:solidFill>
      </p:bgPr>
    </p:bg>
    <p:spTree>
      <p:nvGrpSpPr>
        <p:cNvPr id="42" name="Shape 42"/>
        <p:cNvGrpSpPr/>
        <p:nvPr/>
      </p:nvGrpSpPr>
      <p:grpSpPr>
        <a:xfrm>
          <a:off x="0" y="0"/>
          <a:ext cx="0" cy="0"/>
          <a:chOff x="0" y="0"/>
          <a:chExt cx="0" cy="0"/>
        </a:xfrm>
      </p:grpSpPr>
      <p:sp>
        <p:nvSpPr>
          <p:cNvPr id="43" name="Google Shape;43;p5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1"/>
          <p:cNvSpPr/>
          <p:nvPr/>
        </p:nvSpPr>
        <p:spPr>
          <a:xfrm>
            <a:off x="2705800" y="0"/>
            <a:ext cx="6438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1"/>
          <p:cNvSpPr txBox="1"/>
          <p:nvPr>
            <p:ph type="title"/>
          </p:nvPr>
        </p:nvSpPr>
        <p:spPr>
          <a:xfrm>
            <a:off x="304800" y="710000"/>
            <a:ext cx="2089800" cy="759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800"/>
              <a:buNone/>
              <a:defRPr b="1" sz="1800">
                <a:solidFill>
                  <a:srgbClr val="C2C2C2"/>
                </a:solidFill>
              </a:defRPr>
            </a:lvl1pPr>
            <a:lvl2pPr lvl="1" algn="l">
              <a:lnSpc>
                <a:spcPct val="100000"/>
              </a:lnSpc>
              <a:spcBef>
                <a:spcPts val="0"/>
              </a:spcBef>
              <a:spcAft>
                <a:spcPts val="0"/>
              </a:spcAft>
              <a:buClr>
                <a:schemeClr val="dk1"/>
              </a:buClr>
              <a:buSzPts val="1800"/>
              <a:buNone/>
              <a:defRPr b="1" sz="1800">
                <a:solidFill>
                  <a:srgbClr val="C2C2C2"/>
                </a:solidFill>
              </a:defRPr>
            </a:lvl2pPr>
            <a:lvl3pPr lvl="2" algn="l">
              <a:lnSpc>
                <a:spcPct val="100000"/>
              </a:lnSpc>
              <a:spcBef>
                <a:spcPts val="0"/>
              </a:spcBef>
              <a:spcAft>
                <a:spcPts val="0"/>
              </a:spcAft>
              <a:buClr>
                <a:schemeClr val="dk1"/>
              </a:buClr>
              <a:buSzPts val="1800"/>
              <a:buNone/>
              <a:defRPr b="1" sz="1800">
                <a:solidFill>
                  <a:srgbClr val="C2C2C2"/>
                </a:solidFill>
              </a:defRPr>
            </a:lvl3pPr>
            <a:lvl4pPr lvl="3" algn="l">
              <a:lnSpc>
                <a:spcPct val="100000"/>
              </a:lnSpc>
              <a:spcBef>
                <a:spcPts val="0"/>
              </a:spcBef>
              <a:spcAft>
                <a:spcPts val="0"/>
              </a:spcAft>
              <a:buClr>
                <a:schemeClr val="dk1"/>
              </a:buClr>
              <a:buSzPts val="1800"/>
              <a:buNone/>
              <a:defRPr b="1" sz="1800">
                <a:solidFill>
                  <a:srgbClr val="C2C2C2"/>
                </a:solidFill>
              </a:defRPr>
            </a:lvl4pPr>
            <a:lvl5pPr lvl="4" algn="l">
              <a:lnSpc>
                <a:spcPct val="100000"/>
              </a:lnSpc>
              <a:spcBef>
                <a:spcPts val="0"/>
              </a:spcBef>
              <a:spcAft>
                <a:spcPts val="0"/>
              </a:spcAft>
              <a:buClr>
                <a:schemeClr val="dk1"/>
              </a:buClr>
              <a:buSzPts val="1800"/>
              <a:buNone/>
              <a:defRPr b="1" sz="1800">
                <a:solidFill>
                  <a:srgbClr val="C2C2C2"/>
                </a:solidFill>
              </a:defRPr>
            </a:lvl5pPr>
            <a:lvl6pPr lvl="5" algn="l">
              <a:lnSpc>
                <a:spcPct val="100000"/>
              </a:lnSpc>
              <a:spcBef>
                <a:spcPts val="0"/>
              </a:spcBef>
              <a:spcAft>
                <a:spcPts val="0"/>
              </a:spcAft>
              <a:buClr>
                <a:schemeClr val="dk1"/>
              </a:buClr>
              <a:buSzPts val="1800"/>
              <a:buNone/>
              <a:defRPr b="1" sz="1800">
                <a:solidFill>
                  <a:srgbClr val="C2C2C2"/>
                </a:solidFill>
              </a:defRPr>
            </a:lvl6pPr>
            <a:lvl7pPr lvl="6" algn="l">
              <a:lnSpc>
                <a:spcPct val="100000"/>
              </a:lnSpc>
              <a:spcBef>
                <a:spcPts val="0"/>
              </a:spcBef>
              <a:spcAft>
                <a:spcPts val="0"/>
              </a:spcAft>
              <a:buClr>
                <a:schemeClr val="dk1"/>
              </a:buClr>
              <a:buSzPts val="1800"/>
              <a:buNone/>
              <a:defRPr b="1" sz="1800">
                <a:solidFill>
                  <a:srgbClr val="C2C2C2"/>
                </a:solidFill>
              </a:defRPr>
            </a:lvl7pPr>
            <a:lvl8pPr lvl="7" algn="l">
              <a:lnSpc>
                <a:spcPct val="100000"/>
              </a:lnSpc>
              <a:spcBef>
                <a:spcPts val="0"/>
              </a:spcBef>
              <a:spcAft>
                <a:spcPts val="0"/>
              </a:spcAft>
              <a:buClr>
                <a:schemeClr val="dk1"/>
              </a:buClr>
              <a:buSzPts val="1800"/>
              <a:buNone/>
              <a:defRPr b="1" sz="1800">
                <a:solidFill>
                  <a:srgbClr val="C2C2C2"/>
                </a:solidFill>
              </a:defRPr>
            </a:lvl8pPr>
            <a:lvl9pPr lvl="8" algn="l">
              <a:lnSpc>
                <a:spcPct val="100000"/>
              </a:lnSpc>
              <a:spcBef>
                <a:spcPts val="0"/>
              </a:spcBef>
              <a:spcAft>
                <a:spcPts val="0"/>
              </a:spcAft>
              <a:buClr>
                <a:schemeClr val="dk1"/>
              </a:buClr>
              <a:buSzPts val="1800"/>
              <a:buNone/>
              <a:defRPr b="1" sz="1800">
                <a:solidFill>
                  <a:srgbClr val="C2C2C2"/>
                </a:solidFill>
              </a:defRPr>
            </a:lvl9pPr>
          </a:lstStyle>
          <a:p/>
        </p:txBody>
      </p:sp>
      <p:sp>
        <p:nvSpPr>
          <p:cNvPr id="46" name="Google Shape;46;p51"/>
          <p:cNvSpPr txBox="1"/>
          <p:nvPr>
            <p:ph idx="1" type="body"/>
          </p:nvPr>
        </p:nvSpPr>
        <p:spPr>
          <a:xfrm>
            <a:off x="304800" y="1554150"/>
            <a:ext cx="2089800" cy="3310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47" name="Google Shape;4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3">
  <p:cSld name="AUTOLAYOUT_3">
    <p:bg>
      <p:bgPr>
        <a:solidFill>
          <a:srgbClr val="FFFFFF"/>
        </a:solidFill>
      </p:bgPr>
    </p:bg>
    <p:spTree>
      <p:nvGrpSpPr>
        <p:cNvPr id="48" name="Shape 48"/>
        <p:cNvGrpSpPr/>
        <p:nvPr/>
      </p:nvGrpSpPr>
      <p:grpSpPr>
        <a:xfrm>
          <a:off x="0" y="0"/>
          <a:ext cx="0" cy="0"/>
          <a:chOff x="0" y="0"/>
          <a:chExt cx="0" cy="0"/>
        </a:xfrm>
      </p:grpSpPr>
      <p:sp>
        <p:nvSpPr>
          <p:cNvPr id="49" name="Google Shape;49;p5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52"/>
          <p:cNvCxnSpPr/>
          <p:nvPr/>
        </p:nvCxnSpPr>
        <p:spPr>
          <a:xfrm>
            <a:off x="474475" y="336950"/>
            <a:ext cx="3163200" cy="0"/>
          </a:xfrm>
          <a:prstGeom prst="straightConnector1">
            <a:avLst/>
          </a:prstGeom>
          <a:noFill/>
          <a:ln cap="flat" cmpd="sng" w="9525">
            <a:solidFill>
              <a:schemeClr val="dk1"/>
            </a:solidFill>
            <a:prstDash val="solid"/>
            <a:round/>
            <a:headEnd len="sm" w="sm" type="none"/>
            <a:tailEnd len="sm" w="sm" type="none"/>
          </a:ln>
        </p:spPr>
      </p:cxnSp>
      <p:cxnSp>
        <p:nvCxnSpPr>
          <p:cNvPr id="51" name="Google Shape;51;p52"/>
          <p:cNvCxnSpPr/>
          <p:nvPr/>
        </p:nvCxnSpPr>
        <p:spPr>
          <a:xfrm>
            <a:off x="3828800" y="344225"/>
            <a:ext cx="4863000" cy="0"/>
          </a:xfrm>
          <a:prstGeom prst="straightConnector1">
            <a:avLst/>
          </a:prstGeom>
          <a:noFill/>
          <a:ln cap="flat" cmpd="sng" w="9525">
            <a:solidFill>
              <a:schemeClr val="dk1"/>
            </a:solidFill>
            <a:prstDash val="solid"/>
            <a:round/>
            <a:headEnd len="sm" w="sm" type="none"/>
            <a:tailEnd len="sm" w="sm" type="none"/>
          </a:ln>
        </p:spPr>
      </p:cxnSp>
      <p:sp>
        <p:nvSpPr>
          <p:cNvPr id="52" name="Google Shape;52;p52"/>
          <p:cNvSpPr txBox="1"/>
          <p:nvPr>
            <p:ph type="title"/>
          </p:nvPr>
        </p:nvSpPr>
        <p:spPr>
          <a:xfrm>
            <a:off x="474475" y="450125"/>
            <a:ext cx="3163200" cy="2062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53" name="Google Shape;53;p52"/>
          <p:cNvSpPr txBox="1"/>
          <p:nvPr>
            <p:ph idx="1" type="body"/>
          </p:nvPr>
        </p:nvSpPr>
        <p:spPr>
          <a:xfrm>
            <a:off x="3828775" y="2969475"/>
            <a:ext cx="4863000" cy="1596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54" name="Google Shape;54;p5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4">
  <p:cSld name="AUTOLAYOUT_4">
    <p:bg>
      <p:bgPr>
        <a:solidFill>
          <a:srgbClr val="FFFFFF"/>
        </a:solidFill>
      </p:bgPr>
    </p:bg>
    <p:spTree>
      <p:nvGrpSpPr>
        <p:cNvPr id="55" name="Shape 55"/>
        <p:cNvGrpSpPr/>
        <p:nvPr/>
      </p:nvGrpSpPr>
      <p:grpSpPr>
        <a:xfrm>
          <a:off x="0" y="0"/>
          <a:ext cx="0" cy="0"/>
          <a:chOff x="0" y="0"/>
          <a:chExt cx="0" cy="0"/>
        </a:xfrm>
      </p:grpSpPr>
      <p:sp>
        <p:nvSpPr>
          <p:cNvPr id="56" name="Google Shape;56;p53"/>
          <p:cNvSpPr/>
          <p:nvPr/>
        </p:nvSpPr>
        <p:spPr>
          <a:xfrm>
            <a:off x="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3"/>
          <p:cNvSpPr/>
          <p:nvPr/>
        </p:nvSpPr>
        <p:spPr>
          <a:xfrm>
            <a:off x="321325" y="316025"/>
            <a:ext cx="4165200" cy="4511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3"/>
          <p:cNvSpPr/>
          <p:nvPr/>
        </p:nvSpPr>
        <p:spPr>
          <a:xfrm>
            <a:off x="4657500" y="316025"/>
            <a:ext cx="4165200" cy="4511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3"/>
          <p:cNvSpPr/>
          <p:nvPr/>
        </p:nvSpPr>
        <p:spPr>
          <a:xfrm rot="-5400000">
            <a:off x="8190900" y="4195625"/>
            <a:ext cx="631800" cy="6318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3"/>
          <p:cNvSpPr/>
          <p:nvPr/>
        </p:nvSpPr>
        <p:spPr>
          <a:xfrm rot="-5400000">
            <a:off x="3854725" y="4195625"/>
            <a:ext cx="631800" cy="6318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3"/>
          <p:cNvSpPr txBox="1"/>
          <p:nvPr>
            <p:ph type="title"/>
          </p:nvPr>
        </p:nvSpPr>
        <p:spPr>
          <a:xfrm>
            <a:off x="700675" y="681825"/>
            <a:ext cx="3406500" cy="1126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500"/>
              <a:buNone/>
              <a:defRPr sz="1800">
                <a:solidFill>
                  <a:srgbClr val="4285F4"/>
                </a:solidFill>
              </a:defRPr>
            </a:lvl1pPr>
            <a:lvl2pPr lvl="1" algn="l">
              <a:lnSpc>
                <a:spcPct val="100000"/>
              </a:lnSpc>
              <a:spcBef>
                <a:spcPts val="0"/>
              </a:spcBef>
              <a:spcAft>
                <a:spcPts val="0"/>
              </a:spcAft>
              <a:buSzPts val="2800"/>
              <a:buNone/>
              <a:defRPr sz="1800">
                <a:solidFill>
                  <a:srgbClr val="4285F4"/>
                </a:solidFill>
              </a:defRPr>
            </a:lvl2pPr>
            <a:lvl3pPr lvl="2" algn="l">
              <a:lnSpc>
                <a:spcPct val="100000"/>
              </a:lnSpc>
              <a:spcBef>
                <a:spcPts val="0"/>
              </a:spcBef>
              <a:spcAft>
                <a:spcPts val="0"/>
              </a:spcAft>
              <a:buSzPts val="2800"/>
              <a:buNone/>
              <a:defRPr sz="1800">
                <a:solidFill>
                  <a:srgbClr val="4285F4"/>
                </a:solidFill>
              </a:defRPr>
            </a:lvl3pPr>
            <a:lvl4pPr lvl="3" algn="l">
              <a:lnSpc>
                <a:spcPct val="100000"/>
              </a:lnSpc>
              <a:spcBef>
                <a:spcPts val="0"/>
              </a:spcBef>
              <a:spcAft>
                <a:spcPts val="0"/>
              </a:spcAft>
              <a:buSzPts val="2800"/>
              <a:buNone/>
              <a:defRPr sz="1800">
                <a:solidFill>
                  <a:srgbClr val="4285F4"/>
                </a:solidFill>
              </a:defRPr>
            </a:lvl4pPr>
            <a:lvl5pPr lvl="4" algn="l">
              <a:lnSpc>
                <a:spcPct val="100000"/>
              </a:lnSpc>
              <a:spcBef>
                <a:spcPts val="0"/>
              </a:spcBef>
              <a:spcAft>
                <a:spcPts val="0"/>
              </a:spcAft>
              <a:buSzPts val="2800"/>
              <a:buNone/>
              <a:defRPr sz="1800">
                <a:solidFill>
                  <a:srgbClr val="4285F4"/>
                </a:solidFill>
              </a:defRPr>
            </a:lvl5pPr>
            <a:lvl6pPr lvl="5" algn="l">
              <a:lnSpc>
                <a:spcPct val="100000"/>
              </a:lnSpc>
              <a:spcBef>
                <a:spcPts val="0"/>
              </a:spcBef>
              <a:spcAft>
                <a:spcPts val="0"/>
              </a:spcAft>
              <a:buSzPts val="2800"/>
              <a:buNone/>
              <a:defRPr sz="1800">
                <a:solidFill>
                  <a:srgbClr val="4285F4"/>
                </a:solidFill>
              </a:defRPr>
            </a:lvl6pPr>
            <a:lvl7pPr lvl="6" algn="l">
              <a:lnSpc>
                <a:spcPct val="100000"/>
              </a:lnSpc>
              <a:spcBef>
                <a:spcPts val="0"/>
              </a:spcBef>
              <a:spcAft>
                <a:spcPts val="0"/>
              </a:spcAft>
              <a:buSzPts val="2800"/>
              <a:buNone/>
              <a:defRPr sz="1800">
                <a:solidFill>
                  <a:srgbClr val="4285F4"/>
                </a:solidFill>
              </a:defRPr>
            </a:lvl7pPr>
            <a:lvl8pPr lvl="7" algn="l">
              <a:lnSpc>
                <a:spcPct val="100000"/>
              </a:lnSpc>
              <a:spcBef>
                <a:spcPts val="0"/>
              </a:spcBef>
              <a:spcAft>
                <a:spcPts val="0"/>
              </a:spcAft>
              <a:buSzPts val="2800"/>
              <a:buNone/>
              <a:defRPr sz="1800">
                <a:solidFill>
                  <a:srgbClr val="4285F4"/>
                </a:solidFill>
              </a:defRPr>
            </a:lvl8pPr>
            <a:lvl9pPr lvl="8" algn="l">
              <a:lnSpc>
                <a:spcPct val="100000"/>
              </a:lnSpc>
              <a:spcBef>
                <a:spcPts val="0"/>
              </a:spcBef>
              <a:spcAft>
                <a:spcPts val="0"/>
              </a:spcAft>
              <a:buSzPts val="2800"/>
              <a:buNone/>
              <a:defRPr sz="1800">
                <a:solidFill>
                  <a:srgbClr val="4285F4"/>
                </a:solidFill>
              </a:defRPr>
            </a:lvl9pPr>
          </a:lstStyle>
          <a:p/>
        </p:txBody>
      </p:sp>
      <p:sp>
        <p:nvSpPr>
          <p:cNvPr id="62" name="Google Shape;62;p53"/>
          <p:cNvSpPr txBox="1"/>
          <p:nvPr>
            <p:ph idx="1" type="body"/>
          </p:nvPr>
        </p:nvSpPr>
        <p:spPr>
          <a:xfrm>
            <a:off x="700675" y="1956150"/>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63" name="Google Shape;63;p53"/>
          <p:cNvSpPr txBox="1"/>
          <p:nvPr>
            <p:ph idx="2" type="body"/>
          </p:nvPr>
        </p:nvSpPr>
        <p:spPr>
          <a:xfrm>
            <a:off x="700675" y="323047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64" name="Google Shape;64;p53"/>
          <p:cNvSpPr txBox="1"/>
          <p:nvPr>
            <p:ph idx="3" type="body"/>
          </p:nvPr>
        </p:nvSpPr>
        <p:spPr>
          <a:xfrm>
            <a:off x="5004600" y="68177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65" name="Google Shape;65;p53"/>
          <p:cNvSpPr txBox="1"/>
          <p:nvPr>
            <p:ph idx="4" type="body"/>
          </p:nvPr>
        </p:nvSpPr>
        <p:spPr>
          <a:xfrm>
            <a:off x="5004600" y="195902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66" name="Google Shape;66;p53"/>
          <p:cNvSpPr txBox="1"/>
          <p:nvPr>
            <p:ph idx="5" type="body"/>
          </p:nvPr>
        </p:nvSpPr>
        <p:spPr>
          <a:xfrm>
            <a:off x="5004600" y="3230475"/>
            <a:ext cx="34065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666666"/>
              </a:buClr>
              <a:buSzPts val="1200"/>
              <a:buChar char="●"/>
              <a:defRPr sz="12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67" name="Google Shape;67;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56"/>
          <p:cNvSpPr txBox="1"/>
          <p:nvPr>
            <p:ph type="title"/>
          </p:nvPr>
        </p:nvSpPr>
        <p:spPr>
          <a:xfrm>
            <a:off x="5247000" y="2379450"/>
            <a:ext cx="3183600" cy="42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5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500"/>
              <a:buFont typeface="Comfortaa"/>
              <a:buNone/>
              <a:defRPr b="0" i="0" sz="2500" u="none" cap="none" strike="noStrike">
                <a:solidFill>
                  <a:schemeClr val="dk1"/>
                </a:solidFill>
                <a:latin typeface="Comfortaa"/>
                <a:ea typeface="Comfortaa"/>
                <a:cs typeface="Comfortaa"/>
                <a:sym typeface="Comfortaa"/>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p:nvPr/>
        </p:nvSpPr>
        <p:spPr>
          <a:xfrm rot="5400000">
            <a:off x="8796300" y="4795875"/>
            <a:ext cx="543000" cy="152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45"/>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Comfortaa"/>
                <a:ea typeface="Comfortaa"/>
                <a:cs typeface="Comfortaa"/>
                <a:sym typeface="Comfortaa"/>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18" name="Shape 218"/>
        <p:cNvGrpSpPr/>
        <p:nvPr/>
      </p:nvGrpSpPr>
      <p:grpSpPr>
        <a:xfrm>
          <a:off x="0" y="0"/>
          <a:ext cx="0" cy="0"/>
          <a:chOff x="0" y="0"/>
          <a:chExt cx="0" cy="0"/>
        </a:xfrm>
      </p:grpSpPr>
      <p:sp>
        <p:nvSpPr>
          <p:cNvPr id="219" name="Google Shape;219;p54"/>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1pPr>
            <a:lvl2pPr lvl="1"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2pPr>
            <a:lvl3pPr lvl="2"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3pPr>
            <a:lvl4pPr lvl="3"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4pPr>
            <a:lvl5pPr lvl="4"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5pPr>
            <a:lvl6pPr lvl="5"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6pPr>
            <a:lvl7pPr lvl="6"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7pPr>
            <a:lvl8pPr lvl="7"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8pPr>
            <a:lvl9pPr lvl="8" marR="0" rtl="0" algn="ctr">
              <a:lnSpc>
                <a:spcPct val="100000"/>
              </a:lnSpc>
              <a:spcBef>
                <a:spcPts val="0"/>
              </a:spcBef>
              <a:spcAft>
                <a:spcPts val="0"/>
              </a:spcAft>
              <a:buClr>
                <a:srgbClr val="FFFFFF"/>
              </a:buClr>
              <a:buSzPts val="2400"/>
              <a:buFont typeface="Proxima Nova Semibold"/>
              <a:buNone/>
              <a:defRPr b="0" i="0" sz="2400" u="none" cap="none" strike="noStrike">
                <a:solidFill>
                  <a:srgbClr val="FFFFFF"/>
                </a:solidFill>
                <a:latin typeface="Proxima Nova Semibold"/>
                <a:ea typeface="Proxima Nova Semibold"/>
                <a:cs typeface="Proxima Nova Semibold"/>
                <a:sym typeface="Proxima Nova Semibold"/>
              </a:defRPr>
            </a:lvl9pPr>
          </a:lstStyle>
          <a:p/>
        </p:txBody>
      </p:sp>
      <p:sp>
        <p:nvSpPr>
          <p:cNvPr id="220" name="Google Shape;220;p54"/>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quantra.quantinsti.com/glossary/Standard-Normal-Distribution" TargetMode="External"/><Relationship Id="rId4" Type="http://schemas.openxmlformats.org/officeDocument/2006/relationships/hyperlink" Target="https://quantra.quantinsti.com/glossary/Standard-Normal-Distribution" TargetMode="External"/><Relationship Id="rId5" Type="http://schemas.openxmlformats.org/officeDocument/2006/relationships/image" Target="../media/image15.png"/><Relationship Id="rId6"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kalmanfilter.net/alphabeta.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 Id="rId3" Type="http://schemas.openxmlformats.org/officeDocument/2006/relationships/hyperlink" Target="https://colab.research.google.com/drive/1udvvHtSAutlxaFO4rzdsdLPgAX7r0AhJ?usp=sharing" TargetMode="Externa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hyperlink" Target="https://blog.quantinsti.com/kalman-filter/" TargetMode="External"/><Relationship Id="rId4" Type="http://schemas.openxmlformats.org/officeDocument/2006/relationships/hyperlink" Target="https://www.kalmanfilter.net/alphabeta.html" TargetMode="External"/><Relationship Id="rId5" Type="http://schemas.openxmlformats.org/officeDocument/2006/relationships/hyperlink" Target="https://en.wikipedia.org/wiki/Kalman_fil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
          <p:cNvSpPr txBox="1"/>
          <p:nvPr>
            <p:ph idx="1" type="subTitle"/>
          </p:nvPr>
        </p:nvSpPr>
        <p:spPr>
          <a:xfrm>
            <a:off x="569100" y="3240275"/>
            <a:ext cx="4677900" cy="257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20 Nov 2020</a:t>
            </a:r>
            <a:endParaRPr/>
          </a:p>
        </p:txBody>
      </p:sp>
      <p:sp>
        <p:nvSpPr>
          <p:cNvPr id="227" name="Google Shape;227;p1"/>
          <p:cNvSpPr txBox="1"/>
          <p:nvPr>
            <p:ph type="ctrTitle"/>
          </p:nvPr>
        </p:nvSpPr>
        <p:spPr>
          <a:xfrm>
            <a:off x="713225" y="1646125"/>
            <a:ext cx="4533900" cy="1465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5200"/>
              <a:buNone/>
            </a:pPr>
            <a:r>
              <a:rPr lang="en"/>
              <a:t>Kalman Filter and Pair Trading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ac5bc8e447_0_117"/>
          <p:cNvSpPr txBox="1"/>
          <p:nvPr>
            <p:ph idx="1" type="body"/>
          </p:nvPr>
        </p:nvSpPr>
        <p:spPr>
          <a:xfrm>
            <a:off x="160050" y="1417450"/>
            <a:ext cx="3680400" cy="30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Now, on a hunch, we decide on seeing how much each player’s weight varies from the mean. This can be easily calculated by subtracting the individual’s weight from the mean value.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Now, the first team player’s weight varies in the following manner, (Individual player’s weight) - (Mean value) = 72 - 72 = 0.</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 sz="1200"/>
              <a:t>Similarly, the second player’s weight varies by the following: 75 - 72 = 3. Let’s update the table now.</a:t>
            </a:r>
            <a:endParaRPr sz="1200"/>
          </a:p>
        </p:txBody>
      </p:sp>
      <p:sp>
        <p:nvSpPr>
          <p:cNvPr id="314" name="Google Shape;314;gac5bc8e447_0_117"/>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15" name="Google Shape;315;gac5bc8e447_0_117"/>
          <p:cNvSpPr txBox="1"/>
          <p:nvPr>
            <p:ph type="title"/>
          </p:nvPr>
        </p:nvSpPr>
        <p:spPr>
          <a:xfrm>
            <a:off x="464850" y="132800"/>
            <a:ext cx="64122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terms and concepts </a:t>
            </a:r>
            <a:br>
              <a:rPr lang="en"/>
            </a:br>
            <a:r>
              <a:rPr lang="en"/>
              <a:t>used in Kalman Filter</a:t>
            </a:r>
            <a:endParaRPr/>
          </a:p>
        </p:txBody>
      </p:sp>
      <p:cxnSp>
        <p:nvCxnSpPr>
          <p:cNvPr id="316" name="Google Shape;316;gac5bc8e447_0_117"/>
          <p:cNvCxnSpPr/>
          <p:nvPr/>
        </p:nvCxnSpPr>
        <p:spPr>
          <a:xfrm>
            <a:off x="3924775" y="1119275"/>
            <a:ext cx="0" cy="3585600"/>
          </a:xfrm>
          <a:prstGeom prst="straightConnector1">
            <a:avLst/>
          </a:prstGeom>
          <a:noFill/>
          <a:ln cap="flat" cmpd="sng" w="9525">
            <a:solidFill>
              <a:schemeClr val="dk2"/>
            </a:solidFill>
            <a:prstDash val="solid"/>
            <a:round/>
            <a:headEnd len="med" w="med" type="none"/>
            <a:tailEnd len="med" w="med" type="none"/>
          </a:ln>
        </p:spPr>
      </p:cxnSp>
      <p:pic>
        <p:nvPicPr>
          <p:cNvPr id="317" name="Google Shape;317;gac5bc8e447_0_117"/>
          <p:cNvPicPr preferRelativeResize="0"/>
          <p:nvPr/>
        </p:nvPicPr>
        <p:blipFill>
          <a:blip r:embed="rId3">
            <a:alphaModFix/>
          </a:blip>
          <a:stretch>
            <a:fillRect/>
          </a:stretch>
        </p:blipFill>
        <p:spPr>
          <a:xfrm>
            <a:off x="4009100" y="1577325"/>
            <a:ext cx="5058700" cy="1741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ac5bc8e447_0_128"/>
          <p:cNvSpPr txBox="1"/>
          <p:nvPr>
            <p:ph idx="1" type="body"/>
          </p:nvPr>
        </p:nvSpPr>
        <p:spPr>
          <a:xfrm>
            <a:off x="160050" y="1112650"/>
            <a:ext cx="3680400" cy="3087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t>Now, we want to see how much the entire team’s weights’ varies from the mean. A simple addition of the entire team’s weight difference from the mean would be 0 as shown below. Thus we square each individual’s weight difference and find the average. Squaring is done to eliminate the negative sign of a score + penalise greater divergence from mean.</a:t>
            </a:r>
            <a:endParaRPr sz="1200"/>
          </a:p>
          <a:p>
            <a:pPr indent="0" lvl="0" marL="0" rtl="0" algn="l">
              <a:lnSpc>
                <a:spcPct val="115000"/>
              </a:lnSpc>
              <a:spcBef>
                <a:spcPts val="1200"/>
              </a:spcBef>
              <a:spcAft>
                <a:spcPts val="1200"/>
              </a:spcAft>
              <a:buNone/>
            </a:pPr>
            <a:r>
              <a:rPr lang="en" sz="1200"/>
              <a:t>The updated table is as follows:</a:t>
            </a:r>
            <a:endParaRPr sz="1200"/>
          </a:p>
        </p:txBody>
      </p:sp>
      <p:sp>
        <p:nvSpPr>
          <p:cNvPr id="323" name="Google Shape;323;gac5bc8e447_0_128"/>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24" name="Google Shape;324;gac5bc8e447_0_128"/>
          <p:cNvSpPr txBox="1"/>
          <p:nvPr>
            <p:ph type="title"/>
          </p:nvPr>
        </p:nvSpPr>
        <p:spPr>
          <a:xfrm>
            <a:off x="464850" y="132800"/>
            <a:ext cx="64122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terms and concepts </a:t>
            </a:r>
            <a:br>
              <a:rPr lang="en"/>
            </a:br>
            <a:r>
              <a:rPr lang="en"/>
              <a:t>used in Kalman Filter</a:t>
            </a:r>
            <a:endParaRPr/>
          </a:p>
        </p:txBody>
      </p:sp>
      <p:cxnSp>
        <p:nvCxnSpPr>
          <p:cNvPr id="325" name="Google Shape;325;gac5bc8e447_0_128"/>
          <p:cNvCxnSpPr/>
          <p:nvPr/>
        </p:nvCxnSpPr>
        <p:spPr>
          <a:xfrm>
            <a:off x="3924775" y="1119275"/>
            <a:ext cx="0" cy="3585600"/>
          </a:xfrm>
          <a:prstGeom prst="straightConnector1">
            <a:avLst/>
          </a:prstGeom>
          <a:noFill/>
          <a:ln cap="flat" cmpd="sng" w="9525">
            <a:solidFill>
              <a:schemeClr val="dk2"/>
            </a:solidFill>
            <a:prstDash val="solid"/>
            <a:round/>
            <a:headEnd len="med" w="med" type="none"/>
            <a:tailEnd len="med" w="med" type="none"/>
          </a:ln>
        </p:spPr>
      </p:cxnSp>
      <p:pic>
        <p:nvPicPr>
          <p:cNvPr id="326" name="Google Shape;326;gac5bc8e447_0_128"/>
          <p:cNvPicPr preferRelativeResize="0"/>
          <p:nvPr/>
        </p:nvPicPr>
        <p:blipFill>
          <a:blip r:embed="rId3">
            <a:alphaModFix/>
          </a:blip>
          <a:stretch>
            <a:fillRect/>
          </a:stretch>
        </p:blipFill>
        <p:spPr>
          <a:xfrm>
            <a:off x="3992850" y="1187000"/>
            <a:ext cx="4899673" cy="3488275"/>
          </a:xfrm>
          <a:prstGeom prst="rect">
            <a:avLst/>
          </a:prstGeom>
          <a:noFill/>
          <a:ln>
            <a:noFill/>
          </a:ln>
          <a:effectLst>
            <a:outerShdw blurRad="57150" rotWithShape="0" algn="bl" dir="5400000" dist="19050">
              <a:srgbClr val="434343">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ac5bc8e447_0_144"/>
          <p:cNvSpPr txBox="1"/>
          <p:nvPr>
            <p:ph idx="1" type="body"/>
          </p:nvPr>
        </p:nvSpPr>
        <p:spPr>
          <a:xfrm>
            <a:off x="160050" y="1112650"/>
            <a:ext cx="3680400" cy="2330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t>The </a:t>
            </a:r>
            <a:r>
              <a:rPr b="1" lang="en" sz="1300"/>
              <a:t>variance</a:t>
            </a:r>
            <a:r>
              <a:rPr lang="en" sz="1300"/>
              <a:t> tells us how much the weights have been spread. Since the variance is the average of the squares, we will take the square root of the variance to give us a better idea of the distribution of weights. We call this term the </a:t>
            </a:r>
            <a:r>
              <a:rPr b="1" lang="en" sz="1300"/>
              <a:t>standard deviation</a:t>
            </a:r>
            <a:r>
              <a:rPr lang="en" sz="1300"/>
              <a:t> and denote it by </a:t>
            </a:r>
            <a:r>
              <a:rPr b="1" lang="en" sz="1300"/>
              <a:t>σ</a:t>
            </a:r>
            <a:r>
              <a:rPr lang="en" sz="1300"/>
              <a:t>.</a:t>
            </a:r>
            <a:endParaRPr sz="1300"/>
          </a:p>
          <a:p>
            <a:pPr indent="0" lvl="0" marL="0" rtl="0" algn="l">
              <a:lnSpc>
                <a:spcPct val="115000"/>
              </a:lnSpc>
              <a:spcBef>
                <a:spcPts val="1200"/>
              </a:spcBef>
              <a:spcAft>
                <a:spcPts val="1200"/>
              </a:spcAft>
              <a:buNone/>
            </a:pPr>
            <a:r>
              <a:rPr lang="en" sz="1300"/>
              <a:t>Since standard deviation is denoted by σ, the variance is denoted by </a:t>
            </a:r>
            <a:r>
              <a:rPr b="1" lang="en" sz="1300"/>
              <a:t>σ2</a:t>
            </a:r>
            <a:r>
              <a:rPr lang="en" sz="1300"/>
              <a:t>.</a:t>
            </a:r>
            <a:endParaRPr sz="1300"/>
          </a:p>
        </p:txBody>
      </p:sp>
      <p:sp>
        <p:nvSpPr>
          <p:cNvPr id="332" name="Google Shape;332;gac5bc8e447_0_144"/>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33" name="Google Shape;333;gac5bc8e447_0_144"/>
          <p:cNvSpPr txBox="1"/>
          <p:nvPr>
            <p:ph type="title"/>
          </p:nvPr>
        </p:nvSpPr>
        <p:spPr>
          <a:xfrm>
            <a:off x="464850" y="132800"/>
            <a:ext cx="64122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terms and concepts </a:t>
            </a:r>
            <a:br>
              <a:rPr lang="en"/>
            </a:br>
            <a:r>
              <a:rPr lang="en"/>
              <a:t>used in Kalman Filter</a:t>
            </a:r>
            <a:endParaRPr/>
          </a:p>
        </p:txBody>
      </p:sp>
      <p:cxnSp>
        <p:nvCxnSpPr>
          <p:cNvPr id="334" name="Google Shape;334;gac5bc8e447_0_144"/>
          <p:cNvCxnSpPr/>
          <p:nvPr/>
        </p:nvCxnSpPr>
        <p:spPr>
          <a:xfrm>
            <a:off x="3924775" y="1119275"/>
            <a:ext cx="0" cy="3585600"/>
          </a:xfrm>
          <a:prstGeom prst="straightConnector1">
            <a:avLst/>
          </a:prstGeom>
          <a:noFill/>
          <a:ln cap="flat" cmpd="sng" w="9525">
            <a:solidFill>
              <a:schemeClr val="dk2"/>
            </a:solidFill>
            <a:prstDash val="solid"/>
            <a:round/>
            <a:headEnd len="med" w="med" type="none"/>
            <a:tailEnd len="med" w="med" type="none"/>
          </a:ln>
        </p:spPr>
      </p:cxnSp>
      <p:pic>
        <p:nvPicPr>
          <p:cNvPr id="335" name="Google Shape;335;gac5bc8e447_0_144"/>
          <p:cNvPicPr preferRelativeResize="0"/>
          <p:nvPr/>
        </p:nvPicPr>
        <p:blipFill>
          <a:blip r:embed="rId3">
            <a:alphaModFix/>
          </a:blip>
          <a:stretch>
            <a:fillRect/>
          </a:stretch>
        </p:blipFill>
        <p:spPr>
          <a:xfrm>
            <a:off x="160050" y="3580800"/>
            <a:ext cx="3680400" cy="754736"/>
          </a:xfrm>
          <a:prstGeom prst="rect">
            <a:avLst/>
          </a:prstGeom>
          <a:noFill/>
          <a:ln>
            <a:noFill/>
          </a:ln>
        </p:spPr>
      </p:pic>
      <p:sp>
        <p:nvSpPr>
          <p:cNvPr id="336" name="Google Shape;336;gac5bc8e447_0_144"/>
          <p:cNvSpPr txBox="1"/>
          <p:nvPr>
            <p:ph idx="1" type="body"/>
          </p:nvPr>
        </p:nvSpPr>
        <p:spPr>
          <a:xfrm>
            <a:off x="4702575" y="1240175"/>
            <a:ext cx="3680400" cy="290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t>But why do we need standard deviation?</a:t>
            </a:r>
            <a:endParaRPr sz="1300"/>
          </a:p>
          <a:p>
            <a:pPr indent="0" lvl="0" marL="0" rtl="0" algn="l">
              <a:lnSpc>
                <a:spcPct val="115000"/>
              </a:lnSpc>
              <a:spcBef>
                <a:spcPts val="1200"/>
              </a:spcBef>
              <a:spcAft>
                <a:spcPts val="0"/>
              </a:spcAft>
              <a:buNone/>
            </a:pPr>
            <a:r>
              <a:t/>
            </a:r>
            <a:endParaRPr sz="1300"/>
          </a:p>
          <a:p>
            <a:pPr indent="0" lvl="0" marL="0" rtl="0" algn="l">
              <a:lnSpc>
                <a:spcPct val="115000"/>
              </a:lnSpc>
              <a:spcBef>
                <a:spcPts val="1200"/>
              </a:spcBef>
              <a:spcAft>
                <a:spcPts val="1200"/>
              </a:spcAft>
              <a:buNone/>
            </a:pPr>
            <a:r>
              <a:rPr lang="en" sz="1300"/>
              <a:t>While we calculated the variance and standard deviation of one football team, maybe we could find for all the football teams in the tournament, or if we are more ambitious, we can do the same for all the football teams in the world. That would be a large dataset.</a:t>
            </a:r>
            <a:endParaRPr sz="1300"/>
          </a:p>
        </p:txBody>
      </p:sp>
      <p:pic>
        <p:nvPicPr>
          <p:cNvPr id="337" name="Google Shape;337;gac5bc8e447_0_144"/>
          <p:cNvPicPr preferRelativeResize="0"/>
          <p:nvPr/>
        </p:nvPicPr>
        <p:blipFill>
          <a:blip r:embed="rId4">
            <a:alphaModFix/>
          </a:blip>
          <a:stretch>
            <a:fillRect/>
          </a:stretch>
        </p:blipFill>
        <p:spPr>
          <a:xfrm>
            <a:off x="4039325" y="1317575"/>
            <a:ext cx="548700" cy="54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ac5bc8e447_0_176"/>
          <p:cNvSpPr txBox="1"/>
          <p:nvPr>
            <p:ph idx="1" type="body"/>
          </p:nvPr>
        </p:nvSpPr>
        <p:spPr>
          <a:xfrm>
            <a:off x="244375" y="922925"/>
            <a:ext cx="3680400" cy="3752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t>Now, looking at different researches conducted in the past, it was found that given a large dataset, most of the data was concentrated around the mean, with 68% of the entire data variables coming within one standard deviation from the mean.</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rPr lang="en" sz="1100"/>
              <a:t>This means that if we had data about millions of football players, and we got the same standard deviation and variance which we received now, we would say that the probability that the player’s weight is +-3.46 from 72 kg is 68.26%. This means that 68.26% of the players’ weights would be from 68.53 kg to 75.46.</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rPr lang="en" sz="1100"/>
              <a:t>Of course, for this to be right, the data should be random.</a:t>
            </a:r>
            <a:endParaRPr sz="1100"/>
          </a:p>
        </p:txBody>
      </p:sp>
      <p:sp>
        <p:nvSpPr>
          <p:cNvPr id="343" name="Google Shape;343;gac5bc8e447_0_176"/>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44" name="Google Shape;344;gac5bc8e447_0_176"/>
          <p:cNvCxnSpPr/>
          <p:nvPr/>
        </p:nvCxnSpPr>
        <p:spPr>
          <a:xfrm>
            <a:off x="3924775" y="1119275"/>
            <a:ext cx="0" cy="35856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gac5bc8e447_0_176"/>
          <p:cNvSpPr txBox="1"/>
          <p:nvPr>
            <p:ph idx="1" type="body"/>
          </p:nvPr>
        </p:nvSpPr>
        <p:spPr>
          <a:xfrm>
            <a:off x="4380075" y="1069425"/>
            <a:ext cx="3680400" cy="1169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100"/>
              <a:t>Let’s draw a graph to understand this further. This is just a reference of how the distribution will look if we had the weights of 100 people with mean as 72 and standard deviation as 3.46.</a:t>
            </a:r>
            <a:endParaRPr sz="1100"/>
          </a:p>
        </p:txBody>
      </p:sp>
      <p:sp>
        <p:nvSpPr>
          <p:cNvPr id="346" name="Google Shape;346;gac5bc8e447_0_176"/>
          <p:cNvSpPr txBox="1"/>
          <p:nvPr>
            <p:ph type="title"/>
          </p:nvPr>
        </p:nvSpPr>
        <p:spPr>
          <a:xfrm>
            <a:off x="244375" y="123325"/>
            <a:ext cx="64122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terms and concepts </a:t>
            </a:r>
            <a:br>
              <a:rPr lang="en"/>
            </a:br>
            <a:r>
              <a:rPr lang="en"/>
              <a:t>used in Kalman Filter</a:t>
            </a:r>
            <a:endParaRPr/>
          </a:p>
        </p:txBody>
      </p:sp>
      <p:pic>
        <p:nvPicPr>
          <p:cNvPr id="347" name="Google Shape;347;gac5bc8e447_0_176"/>
          <p:cNvPicPr preferRelativeResize="0"/>
          <p:nvPr/>
        </p:nvPicPr>
        <p:blipFill>
          <a:blip r:embed="rId3">
            <a:alphaModFix/>
          </a:blip>
          <a:stretch>
            <a:fillRect/>
          </a:stretch>
        </p:blipFill>
        <p:spPr>
          <a:xfrm>
            <a:off x="4380075" y="2390925"/>
            <a:ext cx="4048167" cy="213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ac5bc8e447_0_191"/>
          <p:cNvSpPr txBox="1"/>
          <p:nvPr>
            <p:ph idx="1" type="body"/>
          </p:nvPr>
        </p:nvSpPr>
        <p:spPr>
          <a:xfrm>
            <a:off x="244375" y="922925"/>
            <a:ext cx="3680400" cy="3752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rgbClr val="434343"/>
                </a:solidFill>
              </a:rPr>
              <a:t>This shows how the weights are concentrated around the mean and tapers off towards the extremes. If we create a curve, you will find that it is shaped like a bell and thus we call it a </a:t>
            </a:r>
            <a:r>
              <a:rPr b="1" lang="en" sz="1100">
                <a:solidFill>
                  <a:srgbClr val="434343"/>
                </a:solidFill>
              </a:rPr>
              <a:t>bell curve</a:t>
            </a:r>
            <a:r>
              <a:rPr lang="en" sz="1100">
                <a:solidFill>
                  <a:srgbClr val="434343"/>
                </a:solidFill>
              </a:rPr>
              <a:t>. The</a:t>
            </a:r>
            <a:r>
              <a:rPr lang="en" sz="1100">
                <a:solidFill>
                  <a:srgbClr val="434343"/>
                </a:solidFill>
                <a:uFill>
                  <a:noFill/>
                </a:uFill>
                <a:hlinkClick r:id="rId3">
                  <a:extLst>
                    <a:ext uri="{A12FA001-AC4F-418D-AE19-62706E023703}">
                      <ahyp:hlinkClr val="tx"/>
                    </a:ext>
                  </a:extLst>
                </a:hlinkClick>
              </a:rPr>
              <a:t> </a:t>
            </a:r>
            <a:r>
              <a:rPr lang="en" sz="1100" u="sng">
                <a:solidFill>
                  <a:srgbClr val="434343"/>
                </a:solidFill>
                <a:hlinkClick r:id="rId4">
                  <a:extLst>
                    <a:ext uri="{A12FA001-AC4F-418D-AE19-62706E023703}">
                      <ahyp:hlinkClr val="tx"/>
                    </a:ext>
                  </a:extLst>
                </a:hlinkClick>
              </a:rPr>
              <a:t>normal distribution</a:t>
            </a:r>
            <a:r>
              <a:rPr lang="en" sz="1100">
                <a:solidFill>
                  <a:srgbClr val="434343"/>
                </a:solidFill>
              </a:rPr>
              <a:t> of the weights with mean as 72 and standard deviation as 3.46 will look similar to the following diagram.</a:t>
            </a:r>
            <a:endParaRPr sz="1100">
              <a:solidFill>
                <a:srgbClr val="434343"/>
              </a:solidFill>
            </a:endParaRPr>
          </a:p>
          <a:p>
            <a:pPr indent="0" lvl="0" marL="0" rtl="0" algn="l">
              <a:lnSpc>
                <a:spcPct val="115000"/>
              </a:lnSpc>
              <a:spcBef>
                <a:spcPts val="1200"/>
              </a:spcBef>
              <a:spcAft>
                <a:spcPts val="0"/>
              </a:spcAft>
              <a:buNone/>
            </a:pPr>
            <a:r>
              <a:rPr lang="en" sz="1100">
                <a:solidFill>
                  <a:srgbClr val="434343"/>
                </a:solidFill>
              </a:rPr>
              <a:t>Normal distribution is also called a probability density function. While the derivation is quite lengthy, we have certain observations regarding the probability density function.</a:t>
            </a:r>
            <a:endParaRPr sz="1100">
              <a:solidFill>
                <a:srgbClr val="434343"/>
              </a:solidFill>
            </a:endParaRPr>
          </a:p>
          <a:p>
            <a:pPr indent="0" lvl="0" marL="0" rtl="0" algn="l">
              <a:lnSpc>
                <a:spcPct val="115000"/>
              </a:lnSpc>
              <a:spcBef>
                <a:spcPts val="1200"/>
              </a:spcBef>
              <a:spcAft>
                <a:spcPts val="0"/>
              </a:spcAft>
              <a:buNone/>
            </a:pPr>
            <a:r>
              <a:rPr lang="en" sz="1100">
                <a:solidFill>
                  <a:srgbClr val="434343"/>
                </a:solidFill>
              </a:rPr>
              <a:t>One standard deviation contains </a:t>
            </a:r>
            <a:r>
              <a:rPr b="1" lang="en" sz="1100">
                <a:solidFill>
                  <a:srgbClr val="434343"/>
                </a:solidFill>
              </a:rPr>
              <a:t>68.26</a:t>
            </a:r>
            <a:r>
              <a:rPr lang="en" sz="1100">
                <a:solidFill>
                  <a:srgbClr val="434343"/>
                </a:solidFill>
              </a:rPr>
              <a:t>% of the population.</a:t>
            </a:r>
            <a:endParaRPr sz="1100">
              <a:solidFill>
                <a:srgbClr val="434343"/>
              </a:solidFill>
            </a:endParaRPr>
          </a:p>
          <a:p>
            <a:pPr indent="0" lvl="0" marL="0" rtl="0" algn="l">
              <a:lnSpc>
                <a:spcPct val="115000"/>
              </a:lnSpc>
              <a:spcBef>
                <a:spcPts val="1200"/>
              </a:spcBef>
              <a:spcAft>
                <a:spcPts val="0"/>
              </a:spcAft>
              <a:buNone/>
            </a:pPr>
            <a:r>
              <a:rPr lang="en" sz="1100">
                <a:solidFill>
                  <a:srgbClr val="434343"/>
                </a:solidFill>
              </a:rPr>
              <a:t>Two standard deviations contain </a:t>
            </a:r>
            <a:r>
              <a:rPr b="1" lang="en" sz="1100">
                <a:solidFill>
                  <a:srgbClr val="434343"/>
                </a:solidFill>
              </a:rPr>
              <a:t>95.44</a:t>
            </a:r>
            <a:r>
              <a:rPr lang="en" sz="1100">
                <a:solidFill>
                  <a:srgbClr val="434343"/>
                </a:solidFill>
              </a:rPr>
              <a:t>% of the population while three contain 99.74%.</a:t>
            </a:r>
            <a:endParaRPr sz="1100">
              <a:solidFill>
                <a:srgbClr val="434343"/>
              </a:solidFill>
            </a:endParaRPr>
          </a:p>
          <a:p>
            <a:pPr indent="0" lvl="0" marL="0" rtl="0" algn="l">
              <a:lnSpc>
                <a:spcPct val="115000"/>
              </a:lnSpc>
              <a:spcBef>
                <a:spcPts val="1200"/>
              </a:spcBef>
              <a:spcAft>
                <a:spcPts val="1200"/>
              </a:spcAft>
              <a:buNone/>
            </a:pPr>
            <a:r>
              <a:t/>
            </a:r>
            <a:endParaRPr sz="1100">
              <a:solidFill>
                <a:srgbClr val="434343"/>
              </a:solidFill>
            </a:endParaRPr>
          </a:p>
        </p:txBody>
      </p:sp>
      <p:sp>
        <p:nvSpPr>
          <p:cNvPr id="353" name="Google Shape;353;gac5bc8e447_0_191"/>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cxnSp>
        <p:nvCxnSpPr>
          <p:cNvPr id="354" name="Google Shape;354;gac5bc8e447_0_191"/>
          <p:cNvCxnSpPr/>
          <p:nvPr/>
        </p:nvCxnSpPr>
        <p:spPr>
          <a:xfrm>
            <a:off x="3924775" y="1119275"/>
            <a:ext cx="0" cy="3585600"/>
          </a:xfrm>
          <a:prstGeom prst="straightConnector1">
            <a:avLst/>
          </a:prstGeom>
          <a:noFill/>
          <a:ln cap="flat" cmpd="sng" w="9525">
            <a:solidFill>
              <a:schemeClr val="dk2"/>
            </a:solidFill>
            <a:prstDash val="solid"/>
            <a:round/>
            <a:headEnd len="med" w="med" type="none"/>
            <a:tailEnd len="med" w="med" type="none"/>
          </a:ln>
        </p:spPr>
      </p:cxnSp>
      <p:sp>
        <p:nvSpPr>
          <p:cNvPr id="355" name="Google Shape;355;gac5bc8e447_0_191"/>
          <p:cNvSpPr txBox="1"/>
          <p:nvPr>
            <p:ph type="title"/>
          </p:nvPr>
        </p:nvSpPr>
        <p:spPr>
          <a:xfrm>
            <a:off x="244375" y="123325"/>
            <a:ext cx="64122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terms and concepts </a:t>
            </a:r>
            <a:br>
              <a:rPr lang="en"/>
            </a:br>
            <a:r>
              <a:rPr lang="en"/>
              <a:t>used in Kalman Filter</a:t>
            </a:r>
            <a:endParaRPr/>
          </a:p>
        </p:txBody>
      </p:sp>
      <p:pic>
        <p:nvPicPr>
          <p:cNvPr id="356" name="Google Shape;356;gac5bc8e447_0_191"/>
          <p:cNvPicPr preferRelativeResize="0"/>
          <p:nvPr/>
        </p:nvPicPr>
        <p:blipFill>
          <a:blip r:embed="rId5">
            <a:alphaModFix/>
          </a:blip>
          <a:stretch>
            <a:fillRect/>
          </a:stretch>
        </p:blipFill>
        <p:spPr>
          <a:xfrm>
            <a:off x="4323588" y="996650"/>
            <a:ext cx="4148850" cy="2380150"/>
          </a:xfrm>
          <a:prstGeom prst="rect">
            <a:avLst/>
          </a:prstGeom>
          <a:noFill/>
          <a:ln>
            <a:noFill/>
          </a:ln>
        </p:spPr>
      </p:pic>
      <p:pic>
        <p:nvPicPr>
          <p:cNvPr id="357" name="Google Shape;357;gac5bc8e447_0_191"/>
          <p:cNvPicPr preferRelativeResize="0"/>
          <p:nvPr/>
        </p:nvPicPr>
        <p:blipFill>
          <a:blip r:embed="rId6">
            <a:alphaModFix/>
          </a:blip>
          <a:stretch>
            <a:fillRect/>
          </a:stretch>
        </p:blipFill>
        <p:spPr>
          <a:xfrm>
            <a:off x="5611800" y="4055950"/>
            <a:ext cx="1818825" cy="813900"/>
          </a:xfrm>
          <a:prstGeom prst="rect">
            <a:avLst/>
          </a:prstGeom>
          <a:noFill/>
          <a:ln>
            <a:noFill/>
          </a:ln>
        </p:spPr>
      </p:pic>
      <p:sp>
        <p:nvSpPr>
          <p:cNvPr id="358" name="Google Shape;358;gac5bc8e447_0_191"/>
          <p:cNvSpPr txBox="1"/>
          <p:nvPr/>
        </p:nvSpPr>
        <p:spPr>
          <a:xfrm>
            <a:off x="4410725" y="3557050"/>
            <a:ext cx="42210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rPr>
              <a:t>The probability density function is given as follows.</a:t>
            </a:r>
            <a:endParaRPr sz="12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ac5bc8e447_0_170"/>
          <p:cNvSpPr txBox="1"/>
          <p:nvPr>
            <p:ph type="title"/>
          </p:nvPr>
        </p:nvSpPr>
        <p:spPr>
          <a:xfrm>
            <a:off x="370025" y="199825"/>
            <a:ext cx="5017800" cy="37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Equations in Kalman Filter</a:t>
            </a:r>
            <a:endParaRPr/>
          </a:p>
        </p:txBody>
      </p:sp>
      <p:sp>
        <p:nvSpPr>
          <p:cNvPr id="364" name="Google Shape;364;gac5bc8e447_0_170"/>
          <p:cNvSpPr txBox="1"/>
          <p:nvPr>
            <p:ph idx="1" type="body"/>
          </p:nvPr>
        </p:nvSpPr>
        <p:spPr>
          <a:xfrm>
            <a:off x="370025" y="1198050"/>
            <a:ext cx="4448700" cy="18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Kalman Filter is a type of prediction algorithm.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Thus, the Kalman Filter success depends on our estimated values and its </a:t>
            </a:r>
            <a:r>
              <a:rPr b="1" lang="en" sz="1200"/>
              <a:t>variance</a:t>
            </a:r>
            <a:r>
              <a:rPr lang="en" sz="1200"/>
              <a:t> from the actual values. </a:t>
            </a:r>
            <a:br>
              <a:rPr lang="en" sz="1200"/>
            </a:br>
            <a:br>
              <a:rPr lang="en" sz="1200"/>
            </a:br>
            <a:r>
              <a:rPr lang="en" sz="1200"/>
              <a:t>In Kalman Filter, we assume that depending on the previous state, we can predict the next state.</a:t>
            </a:r>
            <a:endParaRPr sz="1200"/>
          </a:p>
        </p:txBody>
      </p:sp>
      <p:sp>
        <p:nvSpPr>
          <p:cNvPr id="365" name="Google Shape;365;gac5bc8e447_0_170"/>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366" name="Google Shape;366;gac5bc8e447_0_170"/>
          <p:cNvPicPr preferRelativeResize="0"/>
          <p:nvPr/>
        </p:nvPicPr>
        <p:blipFill>
          <a:blip r:embed="rId3">
            <a:alphaModFix/>
          </a:blip>
          <a:stretch>
            <a:fillRect/>
          </a:stretch>
        </p:blipFill>
        <p:spPr>
          <a:xfrm>
            <a:off x="5559150" y="781350"/>
            <a:ext cx="3366051" cy="3304340"/>
          </a:xfrm>
          <a:prstGeom prst="rect">
            <a:avLst/>
          </a:prstGeom>
          <a:noFill/>
          <a:ln>
            <a:noFill/>
          </a:ln>
        </p:spPr>
      </p:pic>
      <p:cxnSp>
        <p:nvCxnSpPr>
          <p:cNvPr id="367" name="Google Shape;367;gac5bc8e447_0_170"/>
          <p:cNvCxnSpPr/>
          <p:nvPr/>
        </p:nvCxnSpPr>
        <p:spPr>
          <a:xfrm>
            <a:off x="5103175" y="701925"/>
            <a:ext cx="0" cy="4173600"/>
          </a:xfrm>
          <a:prstGeom prst="straightConnector1">
            <a:avLst/>
          </a:prstGeom>
          <a:noFill/>
          <a:ln cap="flat" cmpd="sng" w="9525">
            <a:solidFill>
              <a:schemeClr val="dk2"/>
            </a:solidFill>
            <a:prstDash val="solid"/>
            <a:round/>
            <a:headEnd len="med" w="med" type="none"/>
            <a:tailEnd len="med" w="med" type="none"/>
          </a:ln>
        </p:spPr>
      </p:cxnSp>
      <p:sp>
        <p:nvSpPr>
          <p:cNvPr id="368" name="Google Shape;368;gac5bc8e447_0_170"/>
          <p:cNvSpPr txBox="1"/>
          <p:nvPr>
            <p:ph idx="1" type="body"/>
          </p:nvPr>
        </p:nvSpPr>
        <p:spPr>
          <a:xfrm>
            <a:off x="370025" y="2799975"/>
            <a:ext cx="4590900" cy="1875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Values into Kalman Filter</a:t>
            </a:r>
            <a:endParaRPr/>
          </a:p>
          <a:p>
            <a:pPr indent="-298450" lvl="0" marL="914400" rtl="0" algn="l">
              <a:lnSpc>
                <a:spcPct val="115000"/>
              </a:lnSpc>
              <a:spcBef>
                <a:spcPts val="1200"/>
              </a:spcBef>
              <a:spcAft>
                <a:spcPts val="0"/>
              </a:spcAft>
              <a:buClr>
                <a:schemeClr val="dk1"/>
              </a:buClr>
              <a:buSzPts val="1100"/>
              <a:buChar char="●"/>
            </a:pPr>
            <a:r>
              <a:rPr lang="en"/>
              <a:t>True value</a:t>
            </a:r>
            <a:endParaRPr/>
          </a:p>
          <a:p>
            <a:pPr indent="-298450" lvl="0" marL="914400" rtl="0" algn="l">
              <a:lnSpc>
                <a:spcPct val="115000"/>
              </a:lnSpc>
              <a:spcBef>
                <a:spcPts val="0"/>
              </a:spcBef>
              <a:spcAft>
                <a:spcPts val="0"/>
              </a:spcAft>
              <a:buClr>
                <a:schemeClr val="dk1"/>
              </a:buClr>
              <a:buSzPts val="1100"/>
              <a:buChar char="●"/>
            </a:pPr>
            <a:r>
              <a:rPr lang="en"/>
              <a:t>The estimated or predicted value</a:t>
            </a:r>
            <a:endParaRPr/>
          </a:p>
          <a:p>
            <a:pPr indent="-298450" lvl="0" marL="914400" rtl="0" algn="l">
              <a:lnSpc>
                <a:spcPct val="115000"/>
              </a:lnSpc>
              <a:spcBef>
                <a:spcPts val="0"/>
              </a:spcBef>
              <a:spcAft>
                <a:spcPts val="0"/>
              </a:spcAft>
              <a:buClr>
                <a:schemeClr val="dk1"/>
              </a:buClr>
              <a:buSzPts val="1100"/>
              <a:buChar char="●"/>
            </a:pPr>
            <a:r>
              <a:rPr lang="en"/>
              <a:t>Measured value</a:t>
            </a:r>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ac5bc8e447_0_138"/>
          <p:cNvSpPr txBox="1"/>
          <p:nvPr>
            <p:ph type="title"/>
          </p:nvPr>
        </p:nvSpPr>
        <p:spPr>
          <a:xfrm>
            <a:off x="180325" y="142876"/>
            <a:ext cx="4126200" cy="5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Measurement Noise</a:t>
            </a:r>
            <a:endParaRPr sz="2300"/>
          </a:p>
        </p:txBody>
      </p:sp>
      <p:sp>
        <p:nvSpPr>
          <p:cNvPr id="374" name="Google Shape;374;gac5bc8e447_0_138"/>
          <p:cNvSpPr txBox="1"/>
          <p:nvPr>
            <p:ph idx="1" type="body"/>
          </p:nvPr>
        </p:nvSpPr>
        <p:spPr>
          <a:xfrm>
            <a:off x="474375" y="761375"/>
            <a:ext cx="4989300" cy="15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If the system itself contains some errors, then it is called </a:t>
            </a:r>
            <a:r>
              <a:rPr b="1" lang="en" sz="1300"/>
              <a:t>measurement noise</a:t>
            </a:r>
            <a:r>
              <a:rPr lang="en" sz="1300"/>
              <a:t>. </a:t>
            </a:r>
            <a:endParaRPr sz="1300"/>
          </a:p>
          <a:p>
            <a:pPr indent="0" lvl="0" marL="0" rtl="0" algn="l">
              <a:spcBef>
                <a:spcPts val="0"/>
              </a:spcBef>
              <a:spcAft>
                <a:spcPts val="0"/>
              </a:spcAft>
              <a:buNone/>
            </a:pPr>
            <a:br>
              <a:rPr lang="en" sz="1300"/>
            </a:br>
            <a:r>
              <a:rPr lang="en" sz="1300"/>
              <a:t>For example, if the weighing scales itself shows different readings for the same football player, it will be measurement noise.</a:t>
            </a:r>
            <a:endParaRPr sz="1300"/>
          </a:p>
        </p:txBody>
      </p:sp>
      <p:sp>
        <p:nvSpPr>
          <p:cNvPr id="375" name="Google Shape;375;gac5bc8e447_0_138"/>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376" name="Google Shape;376;gac5bc8e447_0_138"/>
          <p:cNvSpPr txBox="1"/>
          <p:nvPr>
            <p:ph type="title"/>
          </p:nvPr>
        </p:nvSpPr>
        <p:spPr>
          <a:xfrm>
            <a:off x="180325" y="2144000"/>
            <a:ext cx="3347700" cy="55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Process</a:t>
            </a:r>
            <a:r>
              <a:rPr lang="en" sz="2300"/>
              <a:t> Noise</a:t>
            </a:r>
            <a:endParaRPr sz="2300"/>
          </a:p>
        </p:txBody>
      </p:sp>
      <p:sp>
        <p:nvSpPr>
          <p:cNvPr id="377" name="Google Shape;377;gac5bc8e447_0_138"/>
          <p:cNvSpPr txBox="1"/>
          <p:nvPr>
            <p:ph idx="1" type="body"/>
          </p:nvPr>
        </p:nvSpPr>
        <p:spPr>
          <a:xfrm>
            <a:off x="474375" y="2645650"/>
            <a:ext cx="4989300" cy="23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If the process when the measurement takes place has certain factors which are not taken into account, then it is called as process noise.</a:t>
            </a:r>
            <a:endParaRPr sz="1300"/>
          </a:p>
          <a:p>
            <a:pPr indent="0" lvl="0" marL="0" rtl="0" algn="l">
              <a:spcBef>
                <a:spcPts val="0"/>
              </a:spcBef>
              <a:spcAft>
                <a:spcPts val="0"/>
              </a:spcAft>
              <a:buNone/>
            </a:pPr>
            <a:br>
              <a:rPr lang="en" sz="1300"/>
            </a:br>
            <a:r>
              <a:rPr lang="en" sz="1300"/>
              <a:t>For example, if we are predicting the </a:t>
            </a:r>
            <a:r>
              <a:rPr b="1" lang="en" sz="1300"/>
              <a:t>Apollo Rocket’s</a:t>
            </a:r>
            <a:r>
              <a:rPr lang="en" sz="1300"/>
              <a:t> position, and </a:t>
            </a:r>
            <a:r>
              <a:rPr b="1" lang="en" sz="1300"/>
              <a:t>we could not account for the wind</a:t>
            </a:r>
            <a:r>
              <a:rPr lang="en" sz="1300"/>
              <a:t> during the initial blast off phase, then we will encounter some error between the actual location and the predicted location.</a:t>
            </a:r>
            <a:br>
              <a:rPr lang="en" sz="1300"/>
            </a:br>
            <a:br>
              <a:rPr lang="en" sz="1300"/>
            </a:br>
            <a:r>
              <a:rPr lang="en" sz="1300"/>
              <a:t>Kalman Filter is used to reduce these errors and successfully predict the next state.</a:t>
            </a:r>
            <a:endParaRPr sz="1300"/>
          </a:p>
        </p:txBody>
      </p:sp>
      <p:pic>
        <p:nvPicPr>
          <p:cNvPr id="378" name="Google Shape;378;gac5bc8e447_0_138"/>
          <p:cNvPicPr preferRelativeResize="0"/>
          <p:nvPr/>
        </p:nvPicPr>
        <p:blipFill>
          <a:blip r:embed="rId3">
            <a:alphaModFix/>
          </a:blip>
          <a:stretch>
            <a:fillRect/>
          </a:stretch>
        </p:blipFill>
        <p:spPr>
          <a:xfrm rot="-497224">
            <a:off x="6145676" y="3093075"/>
            <a:ext cx="1698801" cy="17041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ac5bc8e447_0_233"/>
          <p:cNvSpPr txBox="1"/>
          <p:nvPr>
            <p:ph type="title"/>
          </p:nvPr>
        </p:nvSpPr>
        <p:spPr>
          <a:xfrm>
            <a:off x="654500" y="265600"/>
            <a:ext cx="4391700" cy="51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Status update equation</a:t>
            </a:r>
            <a:endParaRPr/>
          </a:p>
        </p:txBody>
      </p:sp>
      <p:sp>
        <p:nvSpPr>
          <p:cNvPr id="384" name="Google Shape;384;gac5bc8e447_0_233"/>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385" name="Google Shape;385;gac5bc8e447_0_233"/>
          <p:cNvSpPr/>
          <p:nvPr/>
        </p:nvSpPr>
        <p:spPr>
          <a:xfrm>
            <a:off x="654500" y="1518625"/>
            <a:ext cx="1438200" cy="816900"/>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Current state estimated value</a:t>
            </a:r>
            <a:endParaRPr/>
          </a:p>
        </p:txBody>
      </p:sp>
      <p:sp>
        <p:nvSpPr>
          <p:cNvPr id="386" name="Google Shape;386;gac5bc8e447_0_233"/>
          <p:cNvSpPr/>
          <p:nvPr/>
        </p:nvSpPr>
        <p:spPr>
          <a:xfrm>
            <a:off x="2637574" y="1518625"/>
            <a:ext cx="1593000" cy="816900"/>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Predicted value of current state</a:t>
            </a:r>
            <a:endParaRPr/>
          </a:p>
        </p:txBody>
      </p:sp>
      <p:sp>
        <p:nvSpPr>
          <p:cNvPr id="387" name="Google Shape;387;gac5bc8e447_0_233"/>
          <p:cNvSpPr/>
          <p:nvPr/>
        </p:nvSpPr>
        <p:spPr>
          <a:xfrm>
            <a:off x="4975725" y="1669075"/>
            <a:ext cx="876900" cy="516000"/>
          </a:xfrm>
          <a:prstGeom prst="rect">
            <a:avLst/>
          </a:prstGeom>
          <a:solidFill>
            <a:srgbClr val="C9DAF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 Kalman Gain  </a:t>
            </a:r>
            <a:endParaRPr/>
          </a:p>
        </p:txBody>
      </p:sp>
      <p:sp>
        <p:nvSpPr>
          <p:cNvPr id="388" name="Google Shape;388;gac5bc8e447_0_233"/>
          <p:cNvSpPr/>
          <p:nvPr/>
        </p:nvSpPr>
        <p:spPr>
          <a:xfrm>
            <a:off x="6775375" y="1307275"/>
            <a:ext cx="2106900" cy="1239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(measured value</a:t>
            </a:r>
            <a:br>
              <a:rPr lang="en">
                <a:solidFill>
                  <a:schemeClr val="dk2"/>
                </a:solidFill>
              </a:rPr>
            </a:br>
            <a:r>
              <a:rPr lang="en">
                <a:solidFill>
                  <a:schemeClr val="dk2"/>
                </a:solidFill>
              </a:rPr>
              <a:t>	 </a:t>
            </a:r>
            <a:r>
              <a:rPr b="1" lang="en">
                <a:solidFill>
                  <a:schemeClr val="dk2"/>
                </a:solidFill>
              </a:rPr>
              <a:t>- </a:t>
            </a:r>
            <a:br>
              <a:rPr b="1" lang="en">
                <a:solidFill>
                  <a:schemeClr val="dk2"/>
                </a:solidFill>
              </a:rPr>
            </a:br>
            <a:r>
              <a:rPr lang="en">
                <a:solidFill>
                  <a:schemeClr val="dk2"/>
                </a:solidFill>
              </a:rPr>
              <a:t>predicted value of the state)</a:t>
            </a:r>
            <a:endParaRPr>
              <a:solidFill>
                <a:schemeClr val="dk2"/>
              </a:solidFill>
            </a:endParaRPr>
          </a:p>
        </p:txBody>
      </p:sp>
      <p:sp>
        <p:nvSpPr>
          <p:cNvPr id="389" name="Google Shape;389;gac5bc8e447_0_233"/>
          <p:cNvSpPr txBox="1"/>
          <p:nvPr/>
        </p:nvSpPr>
        <p:spPr>
          <a:xfrm>
            <a:off x="2207375" y="1745275"/>
            <a:ext cx="354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t>
            </a:r>
            <a:endParaRPr b="1" sz="1600"/>
          </a:p>
        </p:txBody>
      </p:sp>
      <p:sp>
        <p:nvSpPr>
          <p:cNvPr id="390" name="Google Shape;390;gac5bc8e447_0_233"/>
          <p:cNvSpPr txBox="1"/>
          <p:nvPr/>
        </p:nvSpPr>
        <p:spPr>
          <a:xfrm>
            <a:off x="4426150" y="1745275"/>
            <a:ext cx="354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t>
            </a:r>
            <a:endParaRPr b="1" sz="1600"/>
          </a:p>
        </p:txBody>
      </p:sp>
      <p:sp>
        <p:nvSpPr>
          <p:cNvPr id="391" name="Google Shape;391;gac5bc8e447_0_233"/>
          <p:cNvSpPr txBox="1"/>
          <p:nvPr/>
        </p:nvSpPr>
        <p:spPr>
          <a:xfrm>
            <a:off x="6203525" y="1715275"/>
            <a:ext cx="354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x</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ac5bc8e447_0_251"/>
          <p:cNvSpPr txBox="1"/>
          <p:nvPr>
            <p:ph type="title"/>
          </p:nvPr>
        </p:nvSpPr>
        <p:spPr>
          <a:xfrm>
            <a:off x="341550" y="370550"/>
            <a:ext cx="4258800" cy="373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Status update equation</a:t>
            </a:r>
            <a:endParaRPr/>
          </a:p>
        </p:txBody>
      </p:sp>
      <p:sp>
        <p:nvSpPr>
          <p:cNvPr id="397" name="Google Shape;397;gac5bc8e447_0_251"/>
          <p:cNvSpPr txBox="1"/>
          <p:nvPr>
            <p:ph idx="1" type="body"/>
          </p:nvPr>
        </p:nvSpPr>
        <p:spPr>
          <a:xfrm>
            <a:off x="294125" y="984900"/>
            <a:ext cx="2865300" cy="3173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t>Given the measured values of all ten measurements, take the average of the values to estimate the true value.</a:t>
            </a:r>
            <a:endParaRPr sz="1100"/>
          </a:p>
          <a:p>
            <a:pPr indent="0" lvl="0" marL="0" rtl="0" algn="l">
              <a:lnSpc>
                <a:spcPct val="115000"/>
              </a:lnSpc>
              <a:spcBef>
                <a:spcPts val="1200"/>
              </a:spcBef>
              <a:spcAft>
                <a:spcPts val="0"/>
              </a:spcAft>
              <a:buClr>
                <a:schemeClr val="dk1"/>
              </a:buClr>
              <a:buSzPts val="1100"/>
              <a:buFont typeface="Arial"/>
              <a:buNone/>
            </a:pPr>
            <a:r>
              <a:rPr lang="en" sz="1100"/>
              <a:t>take one measurement which becomes the measured value. In the initial step, we guess the predicted value.</a:t>
            </a:r>
            <a:endParaRPr sz="1100"/>
          </a:p>
          <a:p>
            <a:pPr indent="0" lvl="0" marL="0" rtl="0" algn="l">
              <a:lnSpc>
                <a:spcPct val="115000"/>
              </a:lnSpc>
              <a:spcBef>
                <a:spcPts val="1200"/>
              </a:spcBef>
              <a:spcAft>
                <a:spcPts val="0"/>
              </a:spcAft>
              <a:buClr>
                <a:schemeClr val="dk1"/>
              </a:buClr>
              <a:buSzPts val="1100"/>
              <a:buFont typeface="Arial"/>
              <a:buNone/>
            </a:pPr>
            <a:r>
              <a:rPr lang="en" sz="1100"/>
              <a:t>Now since the average is computed, in this example, the Kalman gain would be (1/N) as with each successive iteration, the second part of the equation would be decreasing, thus giving us a better-estimated value.</a:t>
            </a:r>
            <a:endParaRPr sz="1100"/>
          </a:p>
          <a:p>
            <a:pPr indent="0" lvl="0" marL="0" rtl="0" algn="r">
              <a:spcBef>
                <a:spcPts val="1200"/>
              </a:spcBef>
              <a:spcAft>
                <a:spcPts val="0"/>
              </a:spcAft>
              <a:buNone/>
            </a:pPr>
            <a:r>
              <a:t/>
            </a:r>
            <a:endParaRPr sz="1100"/>
          </a:p>
        </p:txBody>
      </p:sp>
      <p:sp>
        <p:nvSpPr>
          <p:cNvPr id="398" name="Google Shape;398;gac5bc8e447_0_251"/>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descr="Kalman Filter Tutorial Steps" id="399" name="Google Shape;399;gac5bc8e447_0_251"/>
          <p:cNvPicPr preferRelativeResize="0"/>
          <p:nvPr/>
        </p:nvPicPr>
        <p:blipFill>
          <a:blip r:embed="rId3">
            <a:alphaModFix/>
          </a:blip>
          <a:stretch>
            <a:fillRect/>
          </a:stretch>
        </p:blipFill>
        <p:spPr>
          <a:xfrm>
            <a:off x="3470225" y="929599"/>
            <a:ext cx="5458050" cy="2195475"/>
          </a:xfrm>
          <a:prstGeom prst="rect">
            <a:avLst/>
          </a:prstGeom>
          <a:noFill/>
          <a:ln>
            <a:noFill/>
          </a:ln>
          <a:effectLst>
            <a:outerShdw blurRad="85725" rotWithShape="0" algn="bl" dir="4500001" dist="9525">
              <a:srgbClr val="434343">
                <a:alpha val="29000"/>
              </a:srgbClr>
            </a:outerShdw>
          </a:effectLst>
        </p:spPr>
      </p:pic>
      <p:sp>
        <p:nvSpPr>
          <p:cNvPr id="400" name="Google Shape;400;gac5bc8e447_0_251"/>
          <p:cNvSpPr txBox="1"/>
          <p:nvPr/>
        </p:nvSpPr>
        <p:spPr>
          <a:xfrm>
            <a:off x="3357850" y="3367350"/>
            <a:ext cx="4809300" cy="15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rPr>
              <a:t>For now, we knew that the </a:t>
            </a:r>
            <a:r>
              <a:rPr b="1" lang="en" sz="1200">
                <a:solidFill>
                  <a:srgbClr val="434343"/>
                </a:solidFill>
              </a:rPr>
              <a:t>actual weight is constant</a:t>
            </a:r>
            <a:r>
              <a:rPr lang="en" sz="1200">
                <a:solidFill>
                  <a:srgbClr val="434343"/>
                </a:solidFill>
              </a:rPr>
              <a:t>, and hence it was easy to predict the estimated value. </a:t>
            </a:r>
            <a:endParaRPr sz="1200">
              <a:solidFill>
                <a:srgbClr val="434343"/>
              </a:solidFill>
            </a:endParaRPr>
          </a:p>
          <a:p>
            <a:pPr indent="0" lvl="0" marL="0" rtl="0" algn="l">
              <a:spcBef>
                <a:spcPts val="0"/>
              </a:spcBef>
              <a:spcAft>
                <a:spcPts val="0"/>
              </a:spcAft>
              <a:buNone/>
            </a:pPr>
            <a:r>
              <a:t/>
            </a:r>
            <a:endParaRPr sz="1200">
              <a:solidFill>
                <a:srgbClr val="434343"/>
              </a:solidFill>
            </a:endParaRPr>
          </a:p>
          <a:p>
            <a:pPr indent="0" lvl="0" marL="0" rtl="0" algn="l">
              <a:spcBef>
                <a:spcPts val="0"/>
              </a:spcBef>
              <a:spcAft>
                <a:spcPts val="0"/>
              </a:spcAft>
              <a:buNone/>
            </a:pPr>
            <a:r>
              <a:rPr b="1" lang="en" sz="1200">
                <a:solidFill>
                  <a:srgbClr val="434343"/>
                </a:solidFill>
              </a:rPr>
              <a:t>! But</a:t>
            </a:r>
            <a:r>
              <a:rPr lang="en" sz="1200">
                <a:solidFill>
                  <a:srgbClr val="434343"/>
                </a:solidFill>
              </a:rPr>
              <a:t> what if we had to take into account that the state of the system (which was the weight in this case) changes. </a:t>
            </a:r>
            <a:br>
              <a:rPr lang="en" sz="1200">
                <a:solidFill>
                  <a:srgbClr val="434343"/>
                </a:solidFill>
              </a:rPr>
            </a:br>
            <a:r>
              <a:rPr lang="en" sz="1200">
                <a:solidFill>
                  <a:srgbClr val="434343"/>
                </a:solidFill>
              </a:rPr>
              <a:t>For that we will now move on to the next equation in the Kalman Filter -&gt; </a:t>
            </a:r>
            <a:r>
              <a:rPr b="1" lang="en" sz="1200">
                <a:solidFill>
                  <a:srgbClr val="434343"/>
                </a:solidFill>
              </a:rPr>
              <a:t>State extrapolation</a:t>
            </a:r>
            <a:endParaRPr sz="1200">
              <a:solidFill>
                <a:srgbClr val="434343"/>
              </a:solidFill>
            </a:endParaRPr>
          </a:p>
        </p:txBody>
      </p:sp>
      <p:cxnSp>
        <p:nvCxnSpPr>
          <p:cNvPr id="401" name="Google Shape;401;gac5bc8e447_0_251"/>
          <p:cNvCxnSpPr/>
          <p:nvPr/>
        </p:nvCxnSpPr>
        <p:spPr>
          <a:xfrm rot="10800000">
            <a:off x="5074800" y="1271025"/>
            <a:ext cx="1460700" cy="2238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ac5bc8e447_0_268"/>
          <p:cNvSpPr txBox="1"/>
          <p:nvPr>
            <p:ph type="title"/>
          </p:nvPr>
        </p:nvSpPr>
        <p:spPr>
          <a:xfrm>
            <a:off x="341550" y="370550"/>
            <a:ext cx="5084100" cy="373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State extrapolation equation</a:t>
            </a:r>
            <a:endParaRPr/>
          </a:p>
        </p:txBody>
      </p:sp>
      <p:sp>
        <p:nvSpPr>
          <p:cNvPr id="407" name="Google Shape;407;gac5bc8e447_0_268"/>
          <p:cNvSpPr txBox="1"/>
          <p:nvPr>
            <p:ph idx="1" type="body"/>
          </p:nvPr>
        </p:nvSpPr>
        <p:spPr>
          <a:xfrm>
            <a:off x="341550" y="1846100"/>
            <a:ext cx="5753100" cy="19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Let’s say that we have a straight road and we have to </a:t>
            </a:r>
            <a:r>
              <a:rPr b="1" lang="en" sz="1100"/>
              <a:t>control</a:t>
            </a:r>
            <a:r>
              <a:rPr lang="en" sz="1100"/>
              <a:t> the bike’s </a:t>
            </a:r>
            <a:r>
              <a:rPr b="1" lang="en" sz="1100"/>
              <a:t>velocity</a:t>
            </a:r>
            <a:r>
              <a:rPr lang="en" sz="1100"/>
              <a:t>. </a:t>
            </a:r>
            <a:br>
              <a:rPr lang="en" sz="1100"/>
            </a:br>
            <a:r>
              <a:rPr lang="en" sz="1100"/>
              <a:t>For this, we would have to know the bike’s </a:t>
            </a:r>
            <a:r>
              <a:rPr b="1" lang="en" sz="1100"/>
              <a:t>position</a:t>
            </a: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As a simple case, we measure the wheels’ </a:t>
            </a:r>
            <a:r>
              <a:rPr b="1" lang="en" sz="1100"/>
              <a:t>rotation</a:t>
            </a:r>
            <a:r>
              <a:rPr lang="en" sz="1100"/>
              <a:t> to predict </a:t>
            </a:r>
            <a:br>
              <a:rPr lang="en" sz="1100"/>
            </a:br>
            <a:r>
              <a:rPr b="1" lang="en" sz="1100"/>
              <a:t>how much the bike has moved</a:t>
            </a: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rotation at a certain instant of time, ie </a:t>
            </a:r>
            <a:r>
              <a:rPr b="1" lang="en" sz="1200"/>
              <a:t>Δt</a:t>
            </a:r>
            <a:r>
              <a:rPr lang="en" sz="1100"/>
              <a:t>.</a:t>
            </a:r>
            <a:endParaRPr sz="1100"/>
          </a:p>
          <a:p>
            <a:pPr indent="0" lvl="0" marL="0" rtl="0" algn="l">
              <a:spcBef>
                <a:spcPts val="0"/>
              </a:spcBef>
              <a:spcAft>
                <a:spcPts val="0"/>
              </a:spcAft>
              <a:buNone/>
            </a:pPr>
            <a:r>
              <a:rPr lang="en" sz="1100"/>
              <a:t>bike has a constant velocity </a:t>
            </a:r>
            <a:r>
              <a:rPr b="1" lang="en" sz="1100"/>
              <a:t>v</a:t>
            </a:r>
            <a:endParaRPr sz="1100"/>
          </a:p>
        </p:txBody>
      </p:sp>
      <p:sp>
        <p:nvSpPr>
          <p:cNvPr id="408" name="Google Shape;408;gac5bc8e447_0_268"/>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09" name="Google Shape;409;gac5bc8e447_0_268"/>
          <p:cNvSpPr txBox="1"/>
          <p:nvPr/>
        </p:nvSpPr>
        <p:spPr>
          <a:xfrm>
            <a:off x="478950" y="1100300"/>
            <a:ext cx="4809300" cy="663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Char char="●"/>
            </a:pPr>
            <a:r>
              <a:rPr lang="en" sz="1200">
                <a:solidFill>
                  <a:srgbClr val="434343"/>
                </a:solidFill>
              </a:rPr>
              <a:t>find the relation between the current state and the next state</a:t>
            </a:r>
            <a:endParaRPr sz="1200">
              <a:solidFill>
                <a:srgbClr val="434343"/>
              </a:solidFill>
            </a:endParaRPr>
          </a:p>
          <a:p>
            <a:pPr indent="-304800" lvl="0" marL="457200" rtl="0" algn="l">
              <a:spcBef>
                <a:spcPts val="0"/>
              </a:spcBef>
              <a:spcAft>
                <a:spcPts val="0"/>
              </a:spcAft>
              <a:buClr>
                <a:srgbClr val="434343"/>
              </a:buClr>
              <a:buSzPts val="1200"/>
              <a:buChar char="●"/>
            </a:pPr>
            <a:r>
              <a:rPr lang="en" sz="1200">
                <a:solidFill>
                  <a:srgbClr val="434343"/>
                </a:solidFill>
              </a:rPr>
              <a:t>predict the next state of the system</a:t>
            </a:r>
            <a:endParaRPr sz="1200">
              <a:solidFill>
                <a:srgbClr val="434343"/>
              </a:solidFill>
            </a:endParaRPr>
          </a:p>
        </p:txBody>
      </p:sp>
      <p:pic>
        <p:nvPicPr>
          <p:cNvPr id="410" name="Google Shape;410;gac5bc8e447_0_268"/>
          <p:cNvPicPr preferRelativeResize="0"/>
          <p:nvPr/>
        </p:nvPicPr>
        <p:blipFill>
          <a:blip r:embed="rId3">
            <a:alphaModFix/>
          </a:blip>
          <a:stretch>
            <a:fillRect/>
          </a:stretch>
        </p:blipFill>
        <p:spPr>
          <a:xfrm>
            <a:off x="6577772" y="869100"/>
            <a:ext cx="1605327" cy="1470300"/>
          </a:xfrm>
          <a:prstGeom prst="rect">
            <a:avLst/>
          </a:prstGeom>
          <a:noFill/>
          <a:ln>
            <a:noFill/>
          </a:ln>
          <a:effectLst>
            <a:outerShdw blurRad="57150" rotWithShape="0" algn="bl" dir="5400000" dist="19050">
              <a:srgbClr val="000000">
                <a:alpha val="50000"/>
              </a:srgbClr>
            </a:outerShdw>
          </a:effectLst>
        </p:spPr>
      </p:pic>
      <p:sp>
        <p:nvSpPr>
          <p:cNvPr id="411" name="Google Shape;411;gac5bc8e447_0_268"/>
          <p:cNvSpPr/>
          <p:nvPr/>
        </p:nvSpPr>
        <p:spPr>
          <a:xfrm>
            <a:off x="246625" y="4040825"/>
            <a:ext cx="1347000" cy="8061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chemeClr val="dk2"/>
                </a:solidFill>
              </a:rPr>
              <a:t>The predicted position of </a:t>
            </a:r>
            <a:br>
              <a:rPr b="1" lang="en" sz="1100">
                <a:solidFill>
                  <a:schemeClr val="dk2"/>
                </a:solidFill>
              </a:rPr>
            </a:br>
            <a:r>
              <a:rPr b="1" lang="en" sz="1100">
                <a:solidFill>
                  <a:schemeClr val="dk2"/>
                </a:solidFill>
              </a:rPr>
              <a:t>the bike</a:t>
            </a:r>
            <a:endParaRPr b="1"/>
          </a:p>
        </p:txBody>
      </p:sp>
      <p:sp>
        <p:nvSpPr>
          <p:cNvPr id="412" name="Google Shape;412;gac5bc8e447_0_268"/>
          <p:cNvSpPr/>
          <p:nvPr/>
        </p:nvSpPr>
        <p:spPr>
          <a:xfrm>
            <a:off x="2002050" y="4040825"/>
            <a:ext cx="1347000" cy="8061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the current estimated position of the bike</a:t>
            </a:r>
            <a:endParaRPr/>
          </a:p>
        </p:txBody>
      </p:sp>
      <p:sp>
        <p:nvSpPr>
          <p:cNvPr id="413" name="Google Shape;413;gac5bc8e447_0_268"/>
          <p:cNvSpPr/>
          <p:nvPr/>
        </p:nvSpPr>
        <p:spPr>
          <a:xfrm>
            <a:off x="3653175" y="4040825"/>
            <a:ext cx="1347000" cy="80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2"/>
                </a:solidFill>
              </a:rPr>
              <a:t>the distance covered by the bike in time </a:t>
            </a:r>
            <a:r>
              <a:rPr b="1" lang="en" sz="1100">
                <a:solidFill>
                  <a:schemeClr val="dk2"/>
                </a:solidFill>
              </a:rPr>
              <a:t>Δt</a:t>
            </a:r>
            <a:endParaRPr b="1" sz="1100">
              <a:solidFill>
                <a:schemeClr val="dk2"/>
              </a:solidFill>
            </a:endParaRPr>
          </a:p>
        </p:txBody>
      </p:sp>
      <p:sp>
        <p:nvSpPr>
          <p:cNvPr id="414" name="Google Shape;414;gac5bc8e447_0_268"/>
          <p:cNvSpPr txBox="1"/>
          <p:nvPr/>
        </p:nvSpPr>
        <p:spPr>
          <a:xfrm>
            <a:off x="1669450" y="4277950"/>
            <a:ext cx="2658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5" name="Google Shape;415;gac5bc8e447_0_268"/>
          <p:cNvSpPr txBox="1"/>
          <p:nvPr/>
        </p:nvSpPr>
        <p:spPr>
          <a:xfrm>
            <a:off x="3345850" y="4277950"/>
            <a:ext cx="2658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6" name="Google Shape;416;gac5bc8e447_0_268"/>
          <p:cNvSpPr txBox="1"/>
          <p:nvPr/>
        </p:nvSpPr>
        <p:spPr>
          <a:xfrm>
            <a:off x="6467388" y="2569625"/>
            <a:ext cx="1826100" cy="393600"/>
          </a:xfrm>
          <a:prstGeom prst="rect">
            <a:avLst/>
          </a:prstGeom>
          <a:solidFill>
            <a:srgbClr val="D0E0E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Distance = Δt * v</a:t>
            </a:r>
            <a:endParaRPr/>
          </a:p>
        </p:txBody>
      </p:sp>
      <p:sp>
        <p:nvSpPr>
          <p:cNvPr id="417" name="Google Shape;417;gac5bc8e447_0_268"/>
          <p:cNvSpPr txBox="1"/>
          <p:nvPr/>
        </p:nvSpPr>
        <p:spPr>
          <a:xfrm>
            <a:off x="5801075" y="3157725"/>
            <a:ext cx="2821200" cy="19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Why we need state extrapolation?</a:t>
            </a:r>
            <a:br>
              <a:rPr lang="en"/>
            </a:br>
            <a:r>
              <a:rPr lang="en" sz="1200"/>
              <a:t>2 m/s * 5 second = 10 metres predicted for next state</a:t>
            </a:r>
            <a:br>
              <a:rPr lang="en" sz="1200"/>
            </a:br>
            <a:br>
              <a:rPr lang="en" sz="1200"/>
            </a:br>
            <a:r>
              <a:rPr b="1" lang="en" sz="1200"/>
              <a:t>But what if </a:t>
            </a:r>
            <a:r>
              <a:rPr lang="en" sz="1200"/>
              <a:t>we check and next time bike moved 12 metres?</a:t>
            </a:r>
            <a:br>
              <a:rPr lang="en" sz="1200"/>
            </a:br>
            <a:br>
              <a:rPr lang="en" sz="1200"/>
            </a:br>
            <a:r>
              <a:rPr lang="en" sz="1200"/>
              <a:t>This gives us an </a:t>
            </a:r>
            <a:r>
              <a:rPr b="1" lang="en" sz="1200"/>
              <a:t>error of 2 metres</a:t>
            </a:r>
            <a:endParaRPr b="1" sz="1200"/>
          </a:p>
        </p:txBody>
      </p:sp>
      <p:cxnSp>
        <p:nvCxnSpPr>
          <p:cNvPr id="418" name="Google Shape;418;gac5bc8e447_0_268"/>
          <p:cNvCxnSpPr/>
          <p:nvPr/>
        </p:nvCxnSpPr>
        <p:spPr>
          <a:xfrm>
            <a:off x="5454150" y="2352400"/>
            <a:ext cx="0" cy="2532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ph type="title"/>
          </p:nvPr>
        </p:nvSpPr>
        <p:spPr>
          <a:xfrm>
            <a:off x="171800" y="0"/>
            <a:ext cx="4894200" cy="732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Introduction to pair trading</a:t>
            </a:r>
            <a:endParaRPr/>
          </a:p>
        </p:txBody>
      </p:sp>
      <p:sp>
        <p:nvSpPr>
          <p:cNvPr id="233" name="Google Shape;233;p3"/>
          <p:cNvSpPr txBox="1"/>
          <p:nvPr>
            <p:ph idx="1" type="body"/>
          </p:nvPr>
        </p:nvSpPr>
        <p:spPr>
          <a:xfrm>
            <a:off x="266625" y="834825"/>
            <a:ext cx="3518100" cy="347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Pair trading is Market neutral trading strategy, it belongs to statistical arbitrage.</a:t>
            </a:r>
            <a:br>
              <a:rPr lang="en"/>
            </a:br>
            <a:endParaRPr/>
          </a:p>
          <a:p>
            <a:pPr indent="0" lvl="0" marL="0" rtl="0" algn="l">
              <a:lnSpc>
                <a:spcPct val="100000"/>
              </a:lnSpc>
              <a:spcBef>
                <a:spcPts val="0"/>
              </a:spcBef>
              <a:spcAft>
                <a:spcPts val="0"/>
              </a:spcAft>
              <a:buSzPts val="1200"/>
              <a:buNone/>
            </a:pPr>
            <a:r>
              <a:rPr lang="en"/>
              <a:t>The mechanism of this strategy is to wait for weakness in the correlation of two similar stocks, and then go long on the under-performer while simultaneously going short on the over-performer, closing the positions as the relationship returns to its statistical norm.</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br>
              <a:rPr lang="en"/>
            </a:br>
            <a:r>
              <a:rPr lang="en"/>
              <a:t>Select two stocks which move </a:t>
            </a:r>
            <a:r>
              <a:rPr b="1" lang="en"/>
              <a:t>similarly</a:t>
            </a:r>
            <a:r>
              <a:rPr lang="en"/>
              <a:t>, </a:t>
            </a:r>
            <a:br>
              <a:rPr lang="en"/>
            </a:br>
            <a:r>
              <a:rPr lang="en"/>
              <a:t>Sell high priced stock</a:t>
            </a:r>
            <a:br>
              <a:rPr lang="en"/>
            </a:br>
            <a:r>
              <a:rPr lang="en"/>
              <a:t>Buy low priced stock</a:t>
            </a:r>
            <a:br>
              <a:rPr lang="en"/>
            </a:br>
            <a:br>
              <a:rPr lang="en"/>
            </a:br>
            <a:endParaRPr/>
          </a:p>
        </p:txBody>
      </p:sp>
      <p:sp>
        <p:nvSpPr>
          <p:cNvPr id="234" name="Google Shape;234;p3"/>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id="235" name="Google Shape;235;p3"/>
          <p:cNvPicPr preferRelativeResize="0"/>
          <p:nvPr/>
        </p:nvPicPr>
        <p:blipFill>
          <a:blip r:embed="rId3">
            <a:alphaModFix/>
          </a:blip>
          <a:stretch>
            <a:fillRect/>
          </a:stretch>
        </p:blipFill>
        <p:spPr>
          <a:xfrm>
            <a:off x="4126950" y="834813"/>
            <a:ext cx="4894200" cy="347387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ac5bc8e447_0_342"/>
          <p:cNvSpPr txBox="1"/>
          <p:nvPr>
            <p:ph idx="1" type="body"/>
          </p:nvPr>
        </p:nvSpPr>
        <p:spPr>
          <a:xfrm>
            <a:off x="540750" y="866050"/>
            <a:ext cx="6004200" cy="27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error may come from;</a:t>
            </a:r>
            <a:endParaRPr/>
          </a:p>
          <a:p>
            <a:pPr indent="-298450" lvl="0" marL="457200" rtl="0" algn="l">
              <a:lnSpc>
                <a:spcPct val="115000"/>
              </a:lnSpc>
              <a:spcBef>
                <a:spcPts val="1200"/>
              </a:spcBef>
              <a:spcAft>
                <a:spcPts val="0"/>
              </a:spcAft>
              <a:buClr>
                <a:srgbClr val="434343"/>
              </a:buClr>
              <a:buSzPts val="1100"/>
              <a:buAutoNum type="arabicPeriod"/>
            </a:pPr>
            <a:r>
              <a:rPr lang="en"/>
              <a:t>The device used to measure the </a:t>
            </a:r>
            <a:r>
              <a:rPr b="1" lang="en"/>
              <a:t>velocity</a:t>
            </a:r>
            <a:r>
              <a:rPr lang="en"/>
              <a:t> has error </a:t>
            </a:r>
            <a:br>
              <a:rPr lang="en"/>
            </a:br>
            <a:r>
              <a:rPr b="1" lang="en"/>
              <a:t>(measurement error)</a:t>
            </a:r>
            <a:endParaRPr b="1"/>
          </a:p>
          <a:p>
            <a:pPr indent="-298450" lvl="0" marL="457200" rtl="0" algn="l">
              <a:lnSpc>
                <a:spcPct val="115000"/>
              </a:lnSpc>
              <a:spcBef>
                <a:spcPts val="0"/>
              </a:spcBef>
              <a:spcAft>
                <a:spcPts val="0"/>
              </a:spcAft>
              <a:buClr>
                <a:srgbClr val="434343"/>
              </a:buClr>
              <a:buSzPts val="1100"/>
              <a:buAutoNum type="arabicPeriod"/>
            </a:pPr>
            <a:r>
              <a:rPr lang="en"/>
              <a:t>The bike is moving with </a:t>
            </a:r>
            <a:r>
              <a:rPr b="1" lang="en"/>
              <a:t>different velocities</a:t>
            </a:r>
            <a:r>
              <a:rPr lang="en"/>
              <a:t>, in this instance maybe it is a downhill slope </a:t>
            </a:r>
            <a:r>
              <a:rPr b="1" lang="en"/>
              <a:t>(process error)</a:t>
            </a:r>
            <a:endParaRPr b="1"/>
          </a:p>
          <a:p>
            <a:pPr indent="0" lvl="0" marL="0" rtl="0" algn="l">
              <a:lnSpc>
                <a:spcPct val="115000"/>
              </a:lnSpc>
              <a:spcBef>
                <a:spcPts val="1200"/>
              </a:spcBef>
              <a:spcAft>
                <a:spcPts val="0"/>
              </a:spcAft>
              <a:buNone/>
            </a:pPr>
            <a:r>
              <a:rPr lang="en"/>
              <a:t>We try to find out how to </a:t>
            </a:r>
            <a:r>
              <a:rPr b="1" lang="en"/>
              <a:t>minimise</a:t>
            </a:r>
            <a:r>
              <a:rPr lang="en"/>
              <a:t> this error by having different </a:t>
            </a:r>
            <a:r>
              <a:rPr b="1" lang="en"/>
              <a:t>gains</a:t>
            </a:r>
            <a:r>
              <a:rPr lang="en"/>
              <a:t> to apply to the state update equation.</a:t>
            </a:r>
            <a:endParaRPr/>
          </a:p>
          <a:p>
            <a:pPr indent="0" lvl="0" marL="0" rtl="0" algn="l">
              <a:lnSpc>
                <a:spcPct val="115000"/>
              </a:lnSpc>
              <a:spcBef>
                <a:spcPts val="1200"/>
              </a:spcBef>
              <a:spcAft>
                <a:spcPts val="1200"/>
              </a:spcAft>
              <a:buNone/>
            </a:pPr>
            <a:r>
              <a:rPr lang="en" sz="1500"/>
              <a:t>The </a:t>
            </a:r>
            <a:r>
              <a:rPr b="1" lang="en" sz="1200">
                <a:solidFill>
                  <a:schemeClr val="dk1"/>
                </a:solidFill>
              </a:rPr>
              <a:t>α - β filters.</a:t>
            </a:r>
            <a:endParaRPr sz="1500"/>
          </a:p>
        </p:txBody>
      </p:sp>
      <p:sp>
        <p:nvSpPr>
          <p:cNvPr id="424" name="Google Shape;424;gac5bc8e447_0_342"/>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5" name="Google Shape;425;gac5bc8e447_0_342"/>
          <p:cNvSpPr txBox="1"/>
          <p:nvPr>
            <p:ph type="title"/>
          </p:nvPr>
        </p:nvSpPr>
        <p:spPr>
          <a:xfrm>
            <a:off x="341550" y="370550"/>
            <a:ext cx="5084100" cy="373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State extrapolation equation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ac5bc8e447_0_445"/>
          <p:cNvSpPr txBox="1"/>
          <p:nvPr>
            <p:ph idx="1" type="body"/>
          </p:nvPr>
        </p:nvSpPr>
        <p:spPr>
          <a:xfrm>
            <a:off x="1568900" y="2260400"/>
            <a:ext cx="6363900" cy="27384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α</a:t>
            </a:r>
            <a:r>
              <a:rPr lang="en"/>
              <a:t> is used to reduce the error in the measurement, and thus it will be used to predict the value of the position of the object.</a:t>
            </a:r>
            <a:endParaRPr/>
          </a:p>
          <a:p>
            <a:pPr indent="0" lvl="0" marL="0" rtl="0" algn="l">
              <a:lnSpc>
                <a:spcPct val="115000"/>
              </a:lnSpc>
              <a:spcBef>
                <a:spcPts val="1200"/>
              </a:spcBef>
              <a:spcAft>
                <a:spcPts val="0"/>
              </a:spcAft>
              <a:buNone/>
            </a:pPr>
            <a:r>
              <a:rPr lang="en"/>
              <a:t>if we keep the </a:t>
            </a:r>
            <a:r>
              <a:rPr b="1" lang="en"/>
              <a:t>α</a:t>
            </a:r>
            <a:r>
              <a:rPr lang="en"/>
              <a:t> in place of the </a:t>
            </a:r>
            <a:r>
              <a:rPr b="1" lang="en"/>
              <a:t>Kalman gain, </a:t>
            </a:r>
            <a:br>
              <a:rPr b="1" lang="en"/>
            </a:br>
            <a:r>
              <a:rPr b="1" lang="en"/>
              <a:t>	</a:t>
            </a:r>
            <a:r>
              <a:rPr b="1" i="1" lang="en"/>
              <a:t>a high value of α </a:t>
            </a:r>
            <a:r>
              <a:rPr lang="en"/>
              <a:t>gives </a:t>
            </a:r>
            <a:r>
              <a:rPr b="1" lang="en"/>
              <a:t>more importance</a:t>
            </a:r>
            <a:r>
              <a:rPr lang="en"/>
              <a:t> to the </a:t>
            </a:r>
            <a:r>
              <a:rPr b="1" lang="en"/>
              <a:t>measured value</a:t>
            </a:r>
            <a:r>
              <a:rPr lang="en"/>
              <a:t> </a:t>
            </a:r>
            <a:br>
              <a:rPr lang="en"/>
            </a:br>
            <a:r>
              <a:rPr lang="en"/>
              <a:t>	and </a:t>
            </a:r>
            <a:r>
              <a:rPr b="1" i="1" lang="en"/>
              <a:t>a low level of α </a:t>
            </a:r>
            <a:r>
              <a:rPr lang="en"/>
              <a:t>gives </a:t>
            </a:r>
            <a:r>
              <a:rPr b="1" lang="en"/>
              <a:t>less weightage</a:t>
            </a:r>
            <a:r>
              <a:rPr lang="en"/>
              <a:t> to the </a:t>
            </a:r>
            <a:r>
              <a:rPr b="1" lang="en"/>
              <a:t>measured value</a:t>
            </a:r>
            <a:r>
              <a:rPr lang="en"/>
              <a:t>.</a:t>
            </a:r>
            <a:endParaRPr/>
          </a:p>
          <a:p>
            <a:pPr indent="0" lvl="0" marL="0" rtl="0" algn="l">
              <a:lnSpc>
                <a:spcPct val="115000"/>
              </a:lnSpc>
              <a:spcBef>
                <a:spcPts val="1200"/>
              </a:spcBef>
              <a:spcAft>
                <a:spcPts val="0"/>
              </a:spcAft>
              <a:buNone/>
            </a:pPr>
            <a:r>
              <a:rPr lang="en"/>
              <a:t>In this way, we can </a:t>
            </a:r>
            <a:r>
              <a:rPr lang="en" u="sng"/>
              <a:t>reduce the error</a:t>
            </a:r>
            <a:r>
              <a:rPr lang="en"/>
              <a:t> while predicting </a:t>
            </a:r>
            <a:r>
              <a:rPr lang="en" u="sng"/>
              <a:t>the position</a:t>
            </a:r>
            <a:r>
              <a:rPr lang="en"/>
              <a:t>.</a:t>
            </a:r>
            <a:endParaRPr/>
          </a:p>
          <a:p>
            <a:pPr indent="0" lvl="0" marL="0" rtl="0" algn="l">
              <a:lnSpc>
                <a:spcPct val="115000"/>
              </a:lnSpc>
              <a:spcBef>
                <a:spcPts val="1200"/>
              </a:spcBef>
              <a:spcAft>
                <a:spcPts val="1200"/>
              </a:spcAft>
              <a:buNone/>
            </a:pPr>
            <a:r>
              <a:rPr lang="en"/>
              <a:t>If α=0.99 (we trust too much our measurement tool) , </a:t>
            </a:r>
            <a:br>
              <a:rPr lang="en"/>
            </a:br>
            <a:r>
              <a:rPr lang="en"/>
              <a:t>then the estimated range very close to the measured range</a:t>
            </a:r>
            <a:endParaRPr/>
          </a:p>
        </p:txBody>
      </p:sp>
      <p:sp>
        <p:nvSpPr>
          <p:cNvPr id="431" name="Google Shape;431;gac5bc8e447_0_445"/>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32" name="Google Shape;432;gac5bc8e447_0_445"/>
          <p:cNvSpPr txBox="1"/>
          <p:nvPr>
            <p:ph type="title"/>
          </p:nvPr>
        </p:nvSpPr>
        <p:spPr>
          <a:xfrm>
            <a:off x="341550" y="180225"/>
            <a:ext cx="8205000" cy="56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α</a:t>
            </a:r>
            <a:r>
              <a:rPr lang="en"/>
              <a:t> </a:t>
            </a:r>
            <a:r>
              <a:rPr lang="en"/>
              <a:t>filter ( The Update State Equation for position)</a:t>
            </a:r>
            <a:endParaRPr/>
          </a:p>
        </p:txBody>
      </p:sp>
      <p:sp>
        <p:nvSpPr>
          <p:cNvPr id="433" name="Google Shape;433;gac5bc8e447_0_445"/>
          <p:cNvSpPr/>
          <p:nvPr/>
        </p:nvSpPr>
        <p:spPr>
          <a:xfrm>
            <a:off x="1568900" y="1147207"/>
            <a:ext cx="984900" cy="559500"/>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Current state estimated value</a:t>
            </a:r>
            <a:endParaRPr sz="900"/>
          </a:p>
        </p:txBody>
      </p:sp>
      <p:sp>
        <p:nvSpPr>
          <p:cNvPr id="434" name="Google Shape;434;gac5bc8e447_0_445"/>
          <p:cNvSpPr/>
          <p:nvPr/>
        </p:nvSpPr>
        <p:spPr>
          <a:xfrm>
            <a:off x="2926908" y="1147207"/>
            <a:ext cx="1090800" cy="559500"/>
          </a:xfrm>
          <a:prstGeom prst="rect">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Predicted value of current state</a:t>
            </a:r>
            <a:endParaRPr sz="900"/>
          </a:p>
        </p:txBody>
      </p:sp>
      <p:sp>
        <p:nvSpPr>
          <p:cNvPr id="435" name="Google Shape;435;gac5bc8e447_0_445"/>
          <p:cNvSpPr/>
          <p:nvPr/>
        </p:nvSpPr>
        <p:spPr>
          <a:xfrm>
            <a:off x="4679850" y="1273710"/>
            <a:ext cx="600600" cy="456600"/>
          </a:xfrm>
          <a:prstGeom prst="rect">
            <a:avLst/>
          </a:prstGeom>
          <a:solidFill>
            <a:srgbClr val="C9DAF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 Kalman Gain  </a:t>
            </a:r>
            <a:endParaRPr sz="900"/>
          </a:p>
        </p:txBody>
      </p:sp>
      <p:sp>
        <p:nvSpPr>
          <p:cNvPr id="436" name="Google Shape;436;gac5bc8e447_0_445"/>
          <p:cNvSpPr/>
          <p:nvPr/>
        </p:nvSpPr>
        <p:spPr>
          <a:xfrm>
            <a:off x="5760471" y="1002475"/>
            <a:ext cx="1442700" cy="849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(measured value</a:t>
            </a:r>
            <a:br>
              <a:rPr lang="en" sz="900">
                <a:solidFill>
                  <a:schemeClr val="dk2"/>
                </a:solidFill>
              </a:rPr>
            </a:br>
            <a:r>
              <a:rPr lang="en" sz="900">
                <a:solidFill>
                  <a:schemeClr val="dk2"/>
                </a:solidFill>
              </a:rPr>
              <a:t>	 </a:t>
            </a:r>
            <a:r>
              <a:rPr b="1" lang="en" sz="900">
                <a:solidFill>
                  <a:schemeClr val="dk2"/>
                </a:solidFill>
              </a:rPr>
              <a:t>- </a:t>
            </a:r>
            <a:br>
              <a:rPr b="1" lang="en" sz="900">
                <a:solidFill>
                  <a:schemeClr val="dk2"/>
                </a:solidFill>
              </a:rPr>
            </a:br>
            <a:r>
              <a:rPr lang="en" sz="900">
                <a:solidFill>
                  <a:schemeClr val="dk2"/>
                </a:solidFill>
              </a:rPr>
              <a:t>predicted value of the state)</a:t>
            </a:r>
            <a:endParaRPr sz="900">
              <a:solidFill>
                <a:schemeClr val="dk2"/>
              </a:solidFill>
            </a:endParaRPr>
          </a:p>
        </p:txBody>
      </p:sp>
      <p:sp>
        <p:nvSpPr>
          <p:cNvPr id="437" name="Google Shape;437;gac5bc8e447_0_445"/>
          <p:cNvSpPr txBox="1"/>
          <p:nvPr/>
        </p:nvSpPr>
        <p:spPr>
          <a:xfrm>
            <a:off x="2632308" y="1302416"/>
            <a:ext cx="2424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a:t>
            </a:r>
            <a:endParaRPr b="1" sz="1100"/>
          </a:p>
        </p:txBody>
      </p:sp>
      <p:sp>
        <p:nvSpPr>
          <p:cNvPr id="438" name="Google Shape;438;gac5bc8e447_0_445"/>
          <p:cNvSpPr txBox="1"/>
          <p:nvPr/>
        </p:nvSpPr>
        <p:spPr>
          <a:xfrm>
            <a:off x="4151723" y="1302416"/>
            <a:ext cx="2424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a:t>
            </a:r>
            <a:endParaRPr b="1" sz="1100"/>
          </a:p>
        </p:txBody>
      </p:sp>
      <p:sp>
        <p:nvSpPr>
          <p:cNvPr id="439" name="Google Shape;439;gac5bc8e447_0_445"/>
          <p:cNvSpPr txBox="1"/>
          <p:nvPr/>
        </p:nvSpPr>
        <p:spPr>
          <a:xfrm>
            <a:off x="5368869" y="1281872"/>
            <a:ext cx="2424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x</a:t>
            </a:r>
            <a:endParaRPr b="1" sz="1100"/>
          </a:p>
        </p:txBody>
      </p:sp>
      <p:cxnSp>
        <p:nvCxnSpPr>
          <p:cNvPr id="440" name="Google Shape;440;gac5bc8e447_0_445"/>
          <p:cNvCxnSpPr/>
          <p:nvPr/>
        </p:nvCxnSpPr>
        <p:spPr>
          <a:xfrm flipH="1" rot="10800000">
            <a:off x="1821200" y="1564975"/>
            <a:ext cx="2978400" cy="1005600"/>
          </a:xfrm>
          <a:prstGeom prst="straightConnector1">
            <a:avLst/>
          </a:prstGeom>
          <a:noFill/>
          <a:ln cap="flat" cmpd="sng" w="9525">
            <a:solidFill>
              <a:schemeClr val="dk2"/>
            </a:solidFill>
            <a:prstDash val="solid"/>
            <a:round/>
            <a:headEnd len="med" w="med" type="none"/>
            <a:tailEnd len="med" w="med" type="triangle"/>
          </a:ln>
        </p:spPr>
      </p:cxnSp>
      <p:sp>
        <p:nvSpPr>
          <p:cNvPr id="441" name="Google Shape;441;gac5bc8e447_0_445"/>
          <p:cNvSpPr/>
          <p:nvPr/>
        </p:nvSpPr>
        <p:spPr>
          <a:xfrm>
            <a:off x="4439300" y="885500"/>
            <a:ext cx="2931000" cy="1144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ac5bc8e447_0_485"/>
          <p:cNvSpPr txBox="1"/>
          <p:nvPr>
            <p:ph idx="1" type="body"/>
          </p:nvPr>
        </p:nvSpPr>
        <p:spPr>
          <a:xfrm>
            <a:off x="1568900" y="2565200"/>
            <a:ext cx="6363900" cy="1107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t>β </a:t>
            </a:r>
            <a:r>
              <a:rPr lang="en"/>
              <a:t>is used to reduce the error in the process, </a:t>
            </a:r>
            <a:r>
              <a:rPr lang="en"/>
              <a:t>if we assume that the bike is moving with different velocities, we use </a:t>
            </a:r>
            <a:r>
              <a:rPr b="1" lang="en"/>
              <a:t>β</a:t>
            </a:r>
            <a:r>
              <a:rPr lang="en"/>
              <a:t> in place of Kalman gain to estimate the velocity of the bike.</a:t>
            </a:r>
            <a:endParaRPr sz="1500"/>
          </a:p>
        </p:txBody>
      </p:sp>
      <p:sp>
        <p:nvSpPr>
          <p:cNvPr id="447" name="Google Shape;447;gac5bc8e447_0_485"/>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48" name="Google Shape;448;gac5bc8e447_0_485"/>
          <p:cNvSpPr txBox="1"/>
          <p:nvPr>
            <p:ph type="title"/>
          </p:nvPr>
        </p:nvSpPr>
        <p:spPr>
          <a:xfrm>
            <a:off x="341550" y="27825"/>
            <a:ext cx="8271300" cy="56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β</a:t>
            </a:r>
            <a:r>
              <a:rPr lang="en"/>
              <a:t> filter ( The Update State Equation for velocity)</a:t>
            </a:r>
            <a:endParaRPr/>
          </a:p>
        </p:txBody>
      </p:sp>
      <p:sp>
        <p:nvSpPr>
          <p:cNvPr id="449" name="Google Shape;449;gac5bc8e447_0_485"/>
          <p:cNvSpPr/>
          <p:nvPr/>
        </p:nvSpPr>
        <p:spPr>
          <a:xfrm>
            <a:off x="1568900" y="1147207"/>
            <a:ext cx="984900" cy="559500"/>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Current state estimated value</a:t>
            </a:r>
            <a:endParaRPr sz="900"/>
          </a:p>
        </p:txBody>
      </p:sp>
      <p:sp>
        <p:nvSpPr>
          <p:cNvPr id="450" name="Google Shape;450;gac5bc8e447_0_485"/>
          <p:cNvSpPr/>
          <p:nvPr/>
        </p:nvSpPr>
        <p:spPr>
          <a:xfrm>
            <a:off x="2926908" y="1147207"/>
            <a:ext cx="1090800" cy="559500"/>
          </a:xfrm>
          <a:prstGeom prst="rect">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Predicted value of current state</a:t>
            </a:r>
            <a:endParaRPr sz="900"/>
          </a:p>
        </p:txBody>
      </p:sp>
      <p:sp>
        <p:nvSpPr>
          <p:cNvPr id="451" name="Google Shape;451;gac5bc8e447_0_485"/>
          <p:cNvSpPr/>
          <p:nvPr/>
        </p:nvSpPr>
        <p:spPr>
          <a:xfrm>
            <a:off x="4679850" y="1273710"/>
            <a:ext cx="600600" cy="456600"/>
          </a:xfrm>
          <a:prstGeom prst="rect">
            <a:avLst/>
          </a:prstGeom>
          <a:solidFill>
            <a:srgbClr val="C9DAF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 Kalman Gain  </a:t>
            </a:r>
            <a:endParaRPr sz="900"/>
          </a:p>
        </p:txBody>
      </p:sp>
      <p:sp>
        <p:nvSpPr>
          <p:cNvPr id="452" name="Google Shape;452;gac5bc8e447_0_485"/>
          <p:cNvSpPr/>
          <p:nvPr/>
        </p:nvSpPr>
        <p:spPr>
          <a:xfrm>
            <a:off x="5750996" y="743625"/>
            <a:ext cx="1442700" cy="8490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chemeClr val="dk2"/>
                </a:solidFill>
              </a:rPr>
              <a:t>(measured value</a:t>
            </a:r>
            <a:br>
              <a:rPr lang="en" sz="900">
                <a:solidFill>
                  <a:schemeClr val="dk2"/>
                </a:solidFill>
              </a:rPr>
            </a:br>
            <a:r>
              <a:rPr lang="en" sz="900">
                <a:solidFill>
                  <a:schemeClr val="dk2"/>
                </a:solidFill>
              </a:rPr>
              <a:t>	 </a:t>
            </a:r>
            <a:r>
              <a:rPr b="1" lang="en" sz="900">
                <a:solidFill>
                  <a:schemeClr val="dk2"/>
                </a:solidFill>
              </a:rPr>
              <a:t>- </a:t>
            </a:r>
            <a:br>
              <a:rPr b="1" lang="en" sz="900">
                <a:solidFill>
                  <a:schemeClr val="dk2"/>
                </a:solidFill>
              </a:rPr>
            </a:br>
            <a:r>
              <a:rPr lang="en" sz="900">
                <a:solidFill>
                  <a:schemeClr val="dk2"/>
                </a:solidFill>
              </a:rPr>
              <a:t>predicted value of the current state)</a:t>
            </a:r>
            <a:endParaRPr sz="900">
              <a:solidFill>
                <a:schemeClr val="dk2"/>
              </a:solidFill>
            </a:endParaRPr>
          </a:p>
        </p:txBody>
      </p:sp>
      <p:sp>
        <p:nvSpPr>
          <p:cNvPr id="453" name="Google Shape;453;gac5bc8e447_0_485"/>
          <p:cNvSpPr txBox="1"/>
          <p:nvPr/>
        </p:nvSpPr>
        <p:spPr>
          <a:xfrm>
            <a:off x="2632308" y="1302416"/>
            <a:ext cx="2424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a:t>
            </a:r>
            <a:endParaRPr b="1" sz="1100"/>
          </a:p>
        </p:txBody>
      </p:sp>
      <p:sp>
        <p:nvSpPr>
          <p:cNvPr id="454" name="Google Shape;454;gac5bc8e447_0_485"/>
          <p:cNvSpPr txBox="1"/>
          <p:nvPr/>
        </p:nvSpPr>
        <p:spPr>
          <a:xfrm>
            <a:off x="4151723" y="1302416"/>
            <a:ext cx="2424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a:t>
            </a:r>
            <a:endParaRPr b="1" sz="1100"/>
          </a:p>
        </p:txBody>
      </p:sp>
      <p:sp>
        <p:nvSpPr>
          <p:cNvPr id="455" name="Google Shape;455;gac5bc8e447_0_485"/>
          <p:cNvSpPr txBox="1"/>
          <p:nvPr/>
        </p:nvSpPr>
        <p:spPr>
          <a:xfrm>
            <a:off x="5368869" y="1281872"/>
            <a:ext cx="2424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x</a:t>
            </a:r>
            <a:endParaRPr b="1" sz="1100"/>
          </a:p>
        </p:txBody>
      </p:sp>
      <p:cxnSp>
        <p:nvCxnSpPr>
          <p:cNvPr id="456" name="Google Shape;456;gac5bc8e447_0_485"/>
          <p:cNvCxnSpPr/>
          <p:nvPr/>
        </p:nvCxnSpPr>
        <p:spPr>
          <a:xfrm flipH="1" rot="10800000">
            <a:off x="1773775" y="1603150"/>
            <a:ext cx="3045000" cy="123300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gac5bc8e447_0_485"/>
          <p:cNvSpPr/>
          <p:nvPr/>
        </p:nvSpPr>
        <p:spPr>
          <a:xfrm>
            <a:off x="4572100" y="595875"/>
            <a:ext cx="2931000" cy="1681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8" name="Google Shape;458;gac5bc8e447_0_485"/>
          <p:cNvCxnSpPr/>
          <p:nvPr/>
        </p:nvCxnSpPr>
        <p:spPr>
          <a:xfrm>
            <a:off x="5751000" y="1706700"/>
            <a:ext cx="1365900" cy="0"/>
          </a:xfrm>
          <a:prstGeom prst="straightConnector1">
            <a:avLst/>
          </a:prstGeom>
          <a:noFill/>
          <a:ln cap="flat" cmpd="sng" w="9525">
            <a:solidFill>
              <a:srgbClr val="000000"/>
            </a:solidFill>
            <a:prstDash val="solid"/>
            <a:round/>
            <a:headEnd len="med" w="med" type="none"/>
            <a:tailEnd len="med" w="med" type="none"/>
          </a:ln>
        </p:spPr>
      </p:cxnSp>
      <p:sp>
        <p:nvSpPr>
          <p:cNvPr id="459" name="Google Shape;459;gac5bc8e447_0_485"/>
          <p:cNvSpPr txBox="1"/>
          <p:nvPr/>
        </p:nvSpPr>
        <p:spPr>
          <a:xfrm>
            <a:off x="6133650" y="1820775"/>
            <a:ext cx="600600" cy="456600"/>
          </a:xfrm>
          <a:prstGeom prst="rect">
            <a:avLst/>
          </a:prstGeom>
          <a:noFill/>
          <a:ln>
            <a:noFill/>
          </a:ln>
        </p:spPr>
        <p:txBody>
          <a:bodyPr anchorCtr="0" anchor="t" bIns="91425" lIns="91425" spcFirstLastPara="1" rIns="91425" wrap="square" tIns="91425">
            <a:noAutofit/>
          </a:bodyPr>
          <a:lstStyle/>
          <a:p>
            <a:pPr indent="0" lvl="0" marL="0" marR="25400" rtl="0" algn="ctr">
              <a:lnSpc>
                <a:spcPct val="115000"/>
              </a:lnSpc>
              <a:spcBef>
                <a:spcPts val="0"/>
              </a:spcBef>
              <a:spcAft>
                <a:spcPts val="0"/>
              </a:spcAft>
              <a:buNone/>
            </a:pPr>
            <a:r>
              <a:rPr lang="en" sz="1450">
                <a:solidFill>
                  <a:schemeClr val="dk1"/>
                </a:solidFill>
              </a:rPr>
              <a:t>Δ</a:t>
            </a:r>
            <a:r>
              <a:rPr i="1" lang="en" sz="1450">
                <a:solidFill>
                  <a:schemeClr val="dk1"/>
                </a:solidFill>
              </a:rPr>
              <a:t>t</a:t>
            </a:r>
            <a:endParaRPr/>
          </a:p>
        </p:txBody>
      </p:sp>
      <p:sp>
        <p:nvSpPr>
          <p:cNvPr id="460" name="Google Shape;460;gac5bc8e447_0_485"/>
          <p:cNvSpPr txBox="1"/>
          <p:nvPr/>
        </p:nvSpPr>
        <p:spPr>
          <a:xfrm>
            <a:off x="4560600" y="4643775"/>
            <a:ext cx="37467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4A86E8"/>
                </a:solidFill>
                <a:hlinkClick r:id="rId3">
                  <a:extLst>
                    <a:ext uri="{A12FA001-AC4F-418D-AE19-62706E023703}">
                      <ahyp:hlinkClr val="tx"/>
                    </a:ext>
                  </a:extLst>
                </a:hlinkClick>
              </a:rPr>
              <a:t>https://www.kalmanfilter.net/alphabeta.html</a:t>
            </a:r>
            <a:endParaRPr>
              <a:solidFill>
                <a:srgbClr val="4A86E8"/>
              </a:solidFill>
            </a:endParaRPr>
          </a:p>
        </p:txBody>
      </p:sp>
      <p:sp>
        <p:nvSpPr>
          <p:cNvPr id="461" name="Google Shape;461;gac5bc8e447_0_485"/>
          <p:cNvSpPr/>
          <p:nvPr/>
        </p:nvSpPr>
        <p:spPr>
          <a:xfrm>
            <a:off x="1546125" y="2761225"/>
            <a:ext cx="6270000" cy="967500"/>
          </a:xfrm>
          <a:prstGeom prst="roundRect">
            <a:avLst>
              <a:gd fmla="val 16667" name="adj"/>
            </a:avLst>
          </a:prstGeom>
          <a:no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ac5bc8e447_0_516"/>
          <p:cNvSpPr txBox="1"/>
          <p:nvPr>
            <p:ph type="title"/>
          </p:nvPr>
        </p:nvSpPr>
        <p:spPr>
          <a:xfrm>
            <a:off x="208725" y="104950"/>
            <a:ext cx="3917400" cy="37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Kalman Gain equation</a:t>
            </a:r>
            <a:endParaRPr/>
          </a:p>
        </p:txBody>
      </p:sp>
      <p:sp>
        <p:nvSpPr>
          <p:cNvPr id="467" name="Google Shape;467;gac5bc8e447_0_516"/>
          <p:cNvSpPr txBox="1"/>
          <p:nvPr>
            <p:ph idx="1" type="body"/>
          </p:nvPr>
        </p:nvSpPr>
        <p:spPr>
          <a:xfrm>
            <a:off x="0" y="516100"/>
            <a:ext cx="4239900" cy="26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STATISTICAL VIEW OF THE MEASUREMENT</a:t>
            </a:r>
            <a:br>
              <a:rPr b="1" lang="en" sz="1200"/>
            </a:br>
            <a:endParaRPr b="1" sz="1200"/>
          </a:p>
          <a:p>
            <a:pPr indent="0" lvl="0" marL="0" rtl="0" algn="l">
              <a:spcBef>
                <a:spcPts val="0"/>
              </a:spcBef>
              <a:spcAft>
                <a:spcPts val="0"/>
              </a:spcAft>
              <a:buNone/>
            </a:pPr>
            <a:r>
              <a:rPr lang="en" sz="1100"/>
              <a:t>Recall, </a:t>
            </a:r>
            <a:r>
              <a:rPr b="1" lang="en" sz="1100"/>
              <a:t>the normal distribution</a:t>
            </a:r>
            <a:r>
              <a:rPr lang="en" sz="1100"/>
              <a:t>.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Now, we can say that </a:t>
            </a:r>
            <a:r>
              <a:rPr b="1" lang="en" sz="1100"/>
              <a:t>the errors</a:t>
            </a:r>
            <a:r>
              <a:rPr lang="en" sz="1100"/>
              <a:t>, whether measurement or process, are</a:t>
            </a:r>
            <a:r>
              <a:rPr b="1" lang="en" sz="1100"/>
              <a:t> random and normally distributed in nature</a:t>
            </a: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In fact, taking it further, there is a higher chance that </a:t>
            </a:r>
            <a:br>
              <a:rPr lang="en" sz="1100"/>
            </a:br>
            <a:r>
              <a:rPr lang="en" sz="1100"/>
              <a:t>the </a:t>
            </a:r>
            <a:r>
              <a:rPr b="1" lang="en" sz="1100"/>
              <a:t>estimated values</a:t>
            </a:r>
            <a:r>
              <a:rPr lang="en" sz="1100"/>
              <a:t> will be within </a:t>
            </a:r>
            <a:r>
              <a:rPr b="1" lang="en" sz="1100"/>
              <a:t>one standard deviation</a:t>
            </a:r>
            <a:r>
              <a:rPr lang="en" sz="1100"/>
              <a:t> </a:t>
            </a:r>
            <a:br>
              <a:rPr lang="en" sz="1100"/>
            </a:br>
            <a:r>
              <a:rPr lang="en" sz="1100"/>
              <a:t>from the </a:t>
            </a:r>
            <a:r>
              <a:rPr b="1" lang="en" sz="1100"/>
              <a:t>actual value</a:t>
            </a:r>
            <a:r>
              <a:rPr lang="en"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Kalman gain is a term which talks about the uncertainty of </a:t>
            </a:r>
            <a:br>
              <a:rPr lang="en" sz="1100"/>
            </a:br>
            <a:r>
              <a:rPr lang="en" sz="1100"/>
              <a:t>the error in the estimate. Put it simply, we denote ρ as the estimate uncertainty</a:t>
            </a:r>
            <a:endParaRPr sz="1100"/>
          </a:p>
          <a:p>
            <a:pPr indent="0" lvl="0" marL="0" rtl="0" algn="l">
              <a:spcBef>
                <a:spcPts val="0"/>
              </a:spcBef>
              <a:spcAft>
                <a:spcPts val="0"/>
              </a:spcAft>
              <a:buNone/>
            </a:pPr>
            <a:r>
              <a:t/>
            </a:r>
            <a:endParaRPr sz="1100"/>
          </a:p>
        </p:txBody>
      </p:sp>
      <p:sp>
        <p:nvSpPr>
          <p:cNvPr id="468" name="Google Shape;468;gac5bc8e447_0_516"/>
          <p:cNvSpPr txBox="1"/>
          <p:nvPr>
            <p:ph idx="12" type="sldNum"/>
          </p:nvPr>
        </p:nvSpPr>
        <p:spPr>
          <a:xfrm>
            <a:off x="4609125" y="3744000"/>
            <a:ext cx="3667500" cy="7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rial"/>
                <a:ea typeface="Arial"/>
                <a:cs typeface="Arial"/>
                <a:sym typeface="Arial"/>
              </a:rPr>
              <a:t>Thus, the high value of uncertainty in measurement lowers the kalman gain.</a:t>
            </a:r>
            <a:endParaRPr sz="1300">
              <a:solidFill>
                <a:srgbClr val="434343"/>
              </a:solidFill>
              <a:latin typeface="Arial"/>
              <a:ea typeface="Arial"/>
              <a:cs typeface="Arial"/>
              <a:sym typeface="Arial"/>
            </a:endParaRPr>
          </a:p>
        </p:txBody>
      </p:sp>
      <p:pic>
        <p:nvPicPr>
          <p:cNvPr descr="Statistical view of the measurement" id="469" name="Google Shape;469;gac5bc8e447_0_516"/>
          <p:cNvPicPr preferRelativeResize="0"/>
          <p:nvPr/>
        </p:nvPicPr>
        <p:blipFill>
          <a:blip r:embed="rId3">
            <a:alphaModFix/>
          </a:blip>
          <a:stretch>
            <a:fillRect/>
          </a:stretch>
        </p:blipFill>
        <p:spPr>
          <a:xfrm>
            <a:off x="4448800" y="244725"/>
            <a:ext cx="4697249" cy="2751100"/>
          </a:xfrm>
          <a:prstGeom prst="rect">
            <a:avLst/>
          </a:prstGeom>
          <a:noFill/>
          <a:ln>
            <a:noFill/>
          </a:ln>
        </p:spPr>
      </p:pic>
      <p:cxnSp>
        <p:nvCxnSpPr>
          <p:cNvPr id="470" name="Google Shape;470;gac5bc8e447_0_516"/>
          <p:cNvCxnSpPr/>
          <p:nvPr/>
        </p:nvCxnSpPr>
        <p:spPr>
          <a:xfrm>
            <a:off x="4344350" y="569125"/>
            <a:ext cx="0" cy="4230600"/>
          </a:xfrm>
          <a:prstGeom prst="straightConnector1">
            <a:avLst/>
          </a:prstGeom>
          <a:noFill/>
          <a:ln cap="flat" cmpd="sng" w="9525">
            <a:solidFill>
              <a:schemeClr val="dk2"/>
            </a:solidFill>
            <a:prstDash val="solid"/>
            <a:round/>
            <a:headEnd len="med" w="med" type="none"/>
            <a:tailEnd len="med" w="med" type="none"/>
          </a:ln>
        </p:spPr>
      </p:cxnSp>
      <p:sp>
        <p:nvSpPr>
          <p:cNvPr id="471" name="Google Shape;471;gac5bc8e447_0_516"/>
          <p:cNvSpPr txBox="1"/>
          <p:nvPr/>
        </p:nvSpPr>
        <p:spPr>
          <a:xfrm>
            <a:off x="948575" y="3196275"/>
            <a:ext cx="2001300" cy="4839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3F3F3"/>
                </a:solidFill>
              </a:rPr>
              <a:t>(Uncertainty in estimate)</a:t>
            </a:r>
            <a:endParaRPr b="1" sz="1300">
              <a:solidFill>
                <a:srgbClr val="F3F3F3"/>
              </a:solidFill>
            </a:endParaRPr>
          </a:p>
        </p:txBody>
      </p:sp>
      <p:sp>
        <p:nvSpPr>
          <p:cNvPr id="472" name="Google Shape;472;gac5bc8e447_0_516"/>
          <p:cNvSpPr txBox="1"/>
          <p:nvPr/>
        </p:nvSpPr>
        <p:spPr>
          <a:xfrm>
            <a:off x="578925" y="3889350"/>
            <a:ext cx="1223100" cy="483900"/>
          </a:xfrm>
          <a:prstGeom prst="rect">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3F3F3"/>
                </a:solidFill>
              </a:rPr>
              <a:t>(Uncertainty in estimate)</a:t>
            </a:r>
            <a:endParaRPr b="1" sz="1200">
              <a:solidFill>
                <a:srgbClr val="F3F3F3"/>
              </a:solidFill>
            </a:endParaRPr>
          </a:p>
        </p:txBody>
      </p:sp>
      <p:sp>
        <p:nvSpPr>
          <p:cNvPr id="473" name="Google Shape;473;gac5bc8e447_0_516"/>
          <p:cNvSpPr txBox="1"/>
          <p:nvPr/>
        </p:nvSpPr>
        <p:spPr>
          <a:xfrm>
            <a:off x="2116200" y="3889350"/>
            <a:ext cx="1223100" cy="4839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3F3F3"/>
                </a:solidFill>
              </a:rPr>
              <a:t>(Uncertainty in measurement)</a:t>
            </a:r>
            <a:endParaRPr b="1" sz="1100">
              <a:solidFill>
                <a:srgbClr val="F3F3F3"/>
              </a:solidFill>
            </a:endParaRPr>
          </a:p>
        </p:txBody>
      </p:sp>
      <p:cxnSp>
        <p:nvCxnSpPr>
          <p:cNvPr id="474" name="Google Shape;474;gac5bc8e447_0_516"/>
          <p:cNvCxnSpPr/>
          <p:nvPr/>
        </p:nvCxnSpPr>
        <p:spPr>
          <a:xfrm>
            <a:off x="626050" y="3784400"/>
            <a:ext cx="2703300" cy="0"/>
          </a:xfrm>
          <a:prstGeom prst="straightConnector1">
            <a:avLst/>
          </a:prstGeom>
          <a:noFill/>
          <a:ln cap="flat" cmpd="sng" w="19050">
            <a:solidFill>
              <a:srgbClr val="000000"/>
            </a:solidFill>
            <a:prstDash val="solid"/>
            <a:round/>
            <a:headEnd len="med" w="med" type="none"/>
            <a:tailEnd len="med" w="med" type="none"/>
          </a:ln>
        </p:spPr>
      </p:cxnSp>
      <p:sp>
        <p:nvSpPr>
          <p:cNvPr id="475" name="Google Shape;475;gac5bc8e447_0_516"/>
          <p:cNvSpPr txBox="1"/>
          <p:nvPr/>
        </p:nvSpPr>
        <p:spPr>
          <a:xfrm>
            <a:off x="1821525" y="3933300"/>
            <a:ext cx="3225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t>+</a:t>
            </a:r>
            <a:endParaRPr b="1" sz="1500"/>
          </a:p>
        </p:txBody>
      </p:sp>
      <p:cxnSp>
        <p:nvCxnSpPr>
          <p:cNvPr id="476" name="Google Shape;476;gac5bc8e447_0_516"/>
          <p:cNvCxnSpPr/>
          <p:nvPr/>
        </p:nvCxnSpPr>
        <p:spPr>
          <a:xfrm>
            <a:off x="3710600" y="3999300"/>
            <a:ext cx="780600" cy="7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0" name="Shape 480"/>
        <p:cNvGrpSpPr/>
        <p:nvPr/>
      </p:nvGrpSpPr>
      <p:grpSpPr>
        <a:xfrm>
          <a:off x="0" y="0"/>
          <a:ext cx="0" cy="0"/>
          <a:chOff x="0" y="0"/>
          <a:chExt cx="0" cy="0"/>
        </a:xfrm>
      </p:grpSpPr>
      <p:sp>
        <p:nvSpPr>
          <p:cNvPr id="481" name="Google Shape;481;p44"/>
          <p:cNvSpPr txBox="1"/>
          <p:nvPr/>
        </p:nvSpPr>
        <p:spPr>
          <a:xfrm>
            <a:off x="395600" y="406350"/>
            <a:ext cx="57531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84F7D"/>
                </a:solidFill>
                <a:latin typeface="Proxima Nova"/>
                <a:ea typeface="Proxima Nova"/>
                <a:cs typeface="Proxima Nova"/>
                <a:sym typeface="Proxima Nova"/>
              </a:rPr>
              <a:t>Example Application on Jupyter Notebook</a:t>
            </a:r>
            <a:endParaRPr b="1" sz="2000">
              <a:solidFill>
                <a:srgbClr val="284F7D"/>
              </a:solidFill>
              <a:latin typeface="Proxima Nova"/>
              <a:ea typeface="Proxima Nova"/>
              <a:cs typeface="Proxima Nova"/>
              <a:sym typeface="Proxima Nova"/>
            </a:endParaRPr>
          </a:p>
        </p:txBody>
      </p:sp>
      <p:sp>
        <p:nvSpPr>
          <p:cNvPr id="482" name="Google Shape;482;p44"/>
          <p:cNvSpPr txBox="1"/>
          <p:nvPr/>
        </p:nvSpPr>
        <p:spPr>
          <a:xfrm>
            <a:off x="2075625" y="1571950"/>
            <a:ext cx="37416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accent1"/>
                </a:solidFill>
                <a:latin typeface="Proxima Nova"/>
                <a:ea typeface="Proxima Nova"/>
                <a:cs typeface="Proxima Nova"/>
                <a:sym typeface="Proxima Nova"/>
                <a:hlinkClick r:id="rId3">
                  <a:extLst>
                    <a:ext uri="{A12FA001-AC4F-418D-AE19-62706E023703}">
                      <ahyp:hlinkClr val="tx"/>
                    </a:ext>
                  </a:extLst>
                </a:hlinkClick>
              </a:rPr>
              <a:t>CLICK TO VIEW JUPYTER NOTEBOOK</a:t>
            </a:r>
            <a:endParaRPr b="1" sz="1600">
              <a:solidFill>
                <a:schemeClr val="accent1"/>
              </a:solidFill>
              <a:latin typeface="Proxima Nova"/>
              <a:ea typeface="Proxima Nova"/>
              <a:cs typeface="Proxima Nova"/>
              <a:sym typeface="Proxima Nova"/>
            </a:endParaRPr>
          </a:p>
        </p:txBody>
      </p:sp>
      <p:pic>
        <p:nvPicPr>
          <p:cNvPr id="483" name="Google Shape;483;p44"/>
          <p:cNvPicPr preferRelativeResize="0"/>
          <p:nvPr/>
        </p:nvPicPr>
        <p:blipFill>
          <a:blip r:embed="rId4">
            <a:alphaModFix/>
          </a:blip>
          <a:stretch>
            <a:fillRect/>
          </a:stretch>
        </p:blipFill>
        <p:spPr>
          <a:xfrm>
            <a:off x="5623100" y="1848400"/>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3"/>
          <p:cNvSpPr txBox="1"/>
          <p:nvPr>
            <p:ph type="title"/>
          </p:nvPr>
        </p:nvSpPr>
        <p:spPr>
          <a:xfrm>
            <a:off x="700675" y="681825"/>
            <a:ext cx="3406500" cy="112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500"/>
              <a:buNone/>
            </a:pPr>
            <a:r>
              <a:rPr lang="en">
                <a:solidFill>
                  <a:srgbClr val="000000"/>
                </a:solidFill>
              </a:rPr>
              <a:t>Further Reading</a:t>
            </a:r>
            <a:endParaRPr>
              <a:solidFill>
                <a:srgbClr val="000000"/>
              </a:solidFill>
            </a:endParaRPr>
          </a:p>
        </p:txBody>
      </p:sp>
      <p:sp>
        <p:nvSpPr>
          <p:cNvPr id="489" name="Google Shape;489;p43"/>
          <p:cNvSpPr txBox="1"/>
          <p:nvPr>
            <p:ph idx="1" type="body"/>
          </p:nvPr>
        </p:nvSpPr>
        <p:spPr>
          <a:xfrm>
            <a:off x="497500" y="1239700"/>
            <a:ext cx="3609600" cy="34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
              <a:t>How to Create Kalman Filter in Python</a:t>
            </a:r>
            <a:r>
              <a:rPr lang="en"/>
              <a:t> — </a:t>
            </a:r>
            <a:r>
              <a:rPr lang="en" u="sng">
                <a:solidFill>
                  <a:srgbClr val="0000FF"/>
                </a:solidFill>
                <a:hlinkClick r:id="rId3">
                  <a:extLst>
                    <a:ext uri="{A12FA001-AC4F-418D-AE19-62706E023703}">
                      <ahyp:hlinkClr val="tx"/>
                    </a:ext>
                  </a:extLst>
                </a:hlinkClick>
              </a:rPr>
              <a:t>https://blog.quantinsti.com/kalman-filter/</a:t>
            </a:r>
            <a:endParaRPr>
              <a:solidFill>
                <a:srgbClr val="0000FF"/>
              </a:solidFill>
            </a:endParaRPr>
          </a:p>
          <a:p>
            <a:pPr indent="0" lvl="0" marL="0" rtl="0" algn="l">
              <a:spcBef>
                <a:spcPts val="1600"/>
              </a:spcBef>
              <a:spcAft>
                <a:spcPts val="0"/>
              </a:spcAft>
              <a:buSzPts val="1200"/>
              <a:buNone/>
            </a:pPr>
            <a:r>
              <a:rPr b="1" lang="en"/>
              <a:t>Kalman Filter</a:t>
            </a:r>
            <a:r>
              <a:rPr lang="en"/>
              <a:t> — </a:t>
            </a:r>
            <a:r>
              <a:rPr lang="en" u="sng">
                <a:solidFill>
                  <a:srgbClr val="0000FF"/>
                </a:solidFill>
                <a:hlinkClick r:id="rId4">
                  <a:extLst>
                    <a:ext uri="{A12FA001-AC4F-418D-AE19-62706E023703}">
                      <ahyp:hlinkClr val="tx"/>
                    </a:ext>
                  </a:extLst>
                </a:hlinkClick>
              </a:rPr>
              <a:t>https://www.kalmanfilter.net/alphabeta.html</a:t>
            </a:r>
            <a:endParaRPr>
              <a:solidFill>
                <a:srgbClr val="0000FF"/>
              </a:solidFill>
            </a:endParaRPr>
          </a:p>
          <a:p>
            <a:pPr indent="0" lvl="0" marL="0" rtl="0" algn="l">
              <a:spcBef>
                <a:spcPts val="1600"/>
              </a:spcBef>
              <a:spcAft>
                <a:spcPts val="0"/>
              </a:spcAft>
              <a:buSzPts val="1200"/>
              <a:buNone/>
            </a:pPr>
            <a:r>
              <a:rPr b="1" lang="en"/>
              <a:t>Kalman Filter</a:t>
            </a:r>
            <a:r>
              <a:rPr lang="en"/>
              <a:t> — </a:t>
            </a:r>
            <a:r>
              <a:rPr lang="en" u="sng">
                <a:solidFill>
                  <a:srgbClr val="0000FF"/>
                </a:solidFill>
                <a:hlinkClick r:id="rId5">
                  <a:extLst>
                    <a:ext uri="{A12FA001-AC4F-418D-AE19-62706E023703}">
                      <ahyp:hlinkClr val="tx"/>
                    </a:ext>
                  </a:extLst>
                </a:hlinkClick>
              </a:rPr>
              <a:t>https://en.wikipedia.org/wiki/Kalman_filter</a:t>
            </a:r>
            <a:endParaRPr>
              <a:solidFill>
                <a:srgbClr val="0000FF"/>
              </a:solidFill>
            </a:endParaRPr>
          </a:p>
          <a:p>
            <a:pPr indent="0" lvl="0" marL="0" rtl="0" algn="l">
              <a:spcBef>
                <a:spcPts val="1600"/>
              </a:spcBef>
              <a:spcAft>
                <a:spcPts val="0"/>
              </a:spcAft>
              <a:buClr>
                <a:schemeClr val="dk1"/>
              </a:buClr>
              <a:buSzPts val="1200"/>
              <a:buFont typeface="Arial"/>
              <a:buNone/>
            </a:pPr>
            <a:r>
              <a:rPr b="1" lang="en"/>
              <a:t>material</a:t>
            </a:r>
            <a:r>
              <a:rPr lang="en"/>
              <a:t> — link</a:t>
            </a:r>
            <a:endParaRPr/>
          </a:p>
          <a:p>
            <a:pPr indent="0" lvl="0" marL="0" rtl="0" algn="l">
              <a:spcBef>
                <a:spcPts val="1600"/>
              </a:spcBef>
              <a:spcAft>
                <a:spcPts val="0"/>
              </a:spcAft>
              <a:buClr>
                <a:schemeClr val="dk1"/>
              </a:buClr>
              <a:buSzPts val="1200"/>
              <a:buFont typeface="Arial"/>
              <a:buNone/>
            </a:pPr>
            <a:r>
              <a:rPr b="1" lang="en"/>
              <a:t>material</a:t>
            </a:r>
            <a:r>
              <a:rPr lang="en"/>
              <a:t> — link</a:t>
            </a:r>
            <a:endParaRPr/>
          </a:p>
          <a:p>
            <a:pPr indent="0" lvl="0" marL="0" rtl="0" algn="l">
              <a:spcBef>
                <a:spcPts val="1600"/>
              </a:spcBef>
              <a:spcAft>
                <a:spcPts val="0"/>
              </a:spcAft>
              <a:buClr>
                <a:schemeClr val="dk1"/>
              </a:buClr>
              <a:buSzPts val="1200"/>
              <a:buFont typeface="Arial"/>
              <a:buNone/>
            </a:pPr>
            <a:r>
              <a:rPr b="1" lang="en"/>
              <a:t>material</a:t>
            </a:r>
            <a:r>
              <a:rPr lang="en"/>
              <a:t> — link</a:t>
            </a:r>
            <a:endParaRPr/>
          </a:p>
          <a:p>
            <a:pPr indent="0" lvl="0" marL="0" rtl="0" algn="l">
              <a:spcBef>
                <a:spcPts val="1600"/>
              </a:spcBef>
              <a:spcAft>
                <a:spcPts val="0"/>
              </a:spcAft>
              <a:buClr>
                <a:schemeClr val="dk1"/>
              </a:buClr>
              <a:buSzPts val="1200"/>
              <a:buFont typeface="Arial"/>
              <a:buNone/>
            </a:pPr>
            <a:r>
              <a:rPr b="1" lang="en"/>
              <a:t>material</a:t>
            </a:r>
            <a:r>
              <a:rPr lang="en"/>
              <a:t> — link</a:t>
            </a:r>
            <a:endParaRPr/>
          </a:p>
          <a:p>
            <a:pPr indent="0" lvl="0" marL="0" rtl="0" algn="l">
              <a:lnSpc>
                <a:spcPct val="115000"/>
              </a:lnSpc>
              <a:spcBef>
                <a:spcPts val="1600"/>
              </a:spcBef>
              <a:spcAft>
                <a:spcPts val="1600"/>
              </a:spcAft>
              <a:buSzPts val="1200"/>
              <a:buNone/>
            </a:pPr>
            <a:r>
              <a:t/>
            </a:r>
            <a:endParaRPr/>
          </a:p>
        </p:txBody>
      </p:sp>
      <p:sp>
        <p:nvSpPr>
          <p:cNvPr id="490" name="Google Shape;49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
          <p:cNvSpPr txBox="1"/>
          <p:nvPr>
            <p:ph type="title"/>
          </p:nvPr>
        </p:nvSpPr>
        <p:spPr>
          <a:xfrm>
            <a:off x="321200" y="358725"/>
            <a:ext cx="4738500" cy="37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What is cointegration?</a:t>
            </a:r>
            <a:endParaRPr/>
          </a:p>
        </p:txBody>
      </p:sp>
      <p:sp>
        <p:nvSpPr>
          <p:cNvPr id="241" name="Google Shape;241;p4"/>
          <p:cNvSpPr txBox="1"/>
          <p:nvPr>
            <p:ph idx="1" type="body"/>
          </p:nvPr>
        </p:nvSpPr>
        <p:spPr>
          <a:xfrm>
            <a:off x="174350" y="893800"/>
            <a:ext cx="4596900" cy="355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Cointegration is Statistical property of time series,</a:t>
            </a:r>
            <a:endParaRPr/>
          </a:p>
          <a:p>
            <a:pPr indent="0" lvl="0" marL="0" rtl="0" algn="l">
              <a:lnSpc>
                <a:spcPct val="100000"/>
              </a:lnSpc>
              <a:spcBef>
                <a:spcPts val="0"/>
              </a:spcBef>
              <a:spcAft>
                <a:spcPts val="0"/>
              </a:spcAft>
              <a:buSzPts val="1200"/>
              <a:buNone/>
            </a:pPr>
            <a:r>
              <a:rPr b="1" lang="en"/>
              <a:t>It not correlation!</a:t>
            </a:r>
            <a:br>
              <a:rPr b="1" lang="en"/>
            </a:br>
            <a:br>
              <a:rPr b="1" lang="en"/>
            </a:br>
            <a:r>
              <a:rPr b="1" lang="en">
                <a:solidFill>
                  <a:srgbClr val="CC0000"/>
                </a:solidFill>
              </a:rPr>
              <a:t>Correlation</a:t>
            </a:r>
            <a:br>
              <a:rPr b="1" lang="en"/>
            </a:br>
            <a:r>
              <a:rPr b="1" lang="en"/>
              <a:t>	–</a:t>
            </a:r>
            <a:r>
              <a:rPr lang="en"/>
              <a:t>Specify co-movement of</a:t>
            </a:r>
            <a:r>
              <a:rPr b="1" lang="en"/>
              <a:t> return</a:t>
            </a:r>
            <a:br>
              <a:rPr b="1" lang="en"/>
            </a:br>
            <a:r>
              <a:rPr b="1" lang="en"/>
              <a:t>	–Short term </a:t>
            </a:r>
            <a:r>
              <a:rPr lang="en"/>
              <a:t>relationship</a:t>
            </a:r>
            <a:endParaRPr/>
          </a:p>
          <a:p>
            <a:pPr indent="0" lvl="0" marL="0" rtl="0" algn="l">
              <a:lnSpc>
                <a:spcPct val="100000"/>
              </a:lnSpc>
              <a:spcBef>
                <a:spcPts val="0"/>
              </a:spcBef>
              <a:spcAft>
                <a:spcPts val="0"/>
              </a:spcAft>
              <a:buSzPts val="1200"/>
              <a:buNone/>
            </a:pPr>
            <a:r>
              <a:t/>
            </a:r>
            <a:endParaRPr b="1"/>
          </a:p>
          <a:p>
            <a:pPr indent="0" lvl="0" marL="0" rtl="0" algn="l">
              <a:lnSpc>
                <a:spcPct val="100000"/>
              </a:lnSpc>
              <a:spcBef>
                <a:spcPts val="0"/>
              </a:spcBef>
              <a:spcAft>
                <a:spcPts val="0"/>
              </a:spcAft>
              <a:buSzPts val="1200"/>
              <a:buNone/>
            </a:pPr>
            <a:r>
              <a:rPr b="1" lang="en">
                <a:solidFill>
                  <a:srgbClr val="1155CC"/>
                </a:solidFill>
              </a:rPr>
              <a:t>Cointegration</a:t>
            </a:r>
            <a:br>
              <a:rPr b="1" lang="en"/>
            </a:br>
            <a:r>
              <a:rPr b="1" lang="en"/>
              <a:t>	</a:t>
            </a:r>
            <a:r>
              <a:rPr b="1" lang="en"/>
              <a:t>–</a:t>
            </a:r>
            <a:r>
              <a:rPr lang="en"/>
              <a:t>Specify co-movement of</a:t>
            </a:r>
            <a:r>
              <a:rPr b="1" lang="en"/>
              <a:t> price</a:t>
            </a:r>
            <a:br>
              <a:rPr b="1" lang="en"/>
            </a:br>
            <a:r>
              <a:rPr b="1" lang="en"/>
              <a:t>	–Long term </a:t>
            </a:r>
            <a:r>
              <a:rPr lang="en"/>
              <a:t>relationship</a:t>
            </a:r>
            <a:endParaRPr/>
          </a:p>
        </p:txBody>
      </p:sp>
      <p:sp>
        <p:nvSpPr>
          <p:cNvPr id="242" name="Google Shape;242;p4"/>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id="243" name="Google Shape;243;p4"/>
          <p:cNvPicPr preferRelativeResize="0"/>
          <p:nvPr/>
        </p:nvPicPr>
        <p:blipFill>
          <a:blip r:embed="rId3">
            <a:alphaModFix/>
          </a:blip>
          <a:stretch>
            <a:fillRect/>
          </a:stretch>
        </p:blipFill>
        <p:spPr>
          <a:xfrm>
            <a:off x="4771250" y="960200"/>
            <a:ext cx="4249899" cy="302749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type="title"/>
          </p:nvPr>
        </p:nvSpPr>
        <p:spPr>
          <a:xfrm>
            <a:off x="135525" y="1270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a:t>
            </a:r>
            <a:r>
              <a:rPr lang="en"/>
              <a:t>ointegration Test to Choose Pairs</a:t>
            </a:r>
            <a:endParaRPr/>
          </a:p>
        </p:txBody>
      </p:sp>
      <p:sp>
        <p:nvSpPr>
          <p:cNvPr id="249" name="Google Shape;249;p6"/>
          <p:cNvSpPr txBox="1"/>
          <p:nvPr>
            <p:ph idx="1" type="body"/>
          </p:nvPr>
        </p:nvSpPr>
        <p:spPr>
          <a:xfrm>
            <a:off x="135525" y="824175"/>
            <a:ext cx="8628900" cy="9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solidFill>
                  <a:srgbClr val="434343"/>
                </a:solidFill>
              </a:rPr>
              <a:t>The trick of pairs trading is to find two stocks are not just correlated but also cointegrated</a:t>
            </a:r>
            <a:br>
              <a:rPr lang="en">
                <a:solidFill>
                  <a:srgbClr val="434343"/>
                </a:solidFill>
              </a:rPr>
            </a:br>
            <a:r>
              <a:rPr lang="en">
                <a:solidFill>
                  <a:srgbClr val="434343"/>
                </a:solidFill>
              </a:rPr>
              <a:t>( ‘they might not necessarily follow a similar path, but they both end up at this destination’).</a:t>
            </a:r>
            <a:endParaRPr>
              <a:solidFill>
                <a:srgbClr val="434343"/>
              </a:solidFill>
            </a:endParaRPr>
          </a:p>
          <a:p>
            <a:pPr indent="0" lvl="0" marL="0" rtl="0" algn="l">
              <a:lnSpc>
                <a:spcPct val="100000"/>
              </a:lnSpc>
              <a:spcBef>
                <a:spcPts val="0"/>
              </a:spcBef>
              <a:spcAft>
                <a:spcPts val="0"/>
              </a:spcAft>
              <a:buSzPts val="1200"/>
              <a:buNone/>
            </a:pPr>
            <a:br>
              <a:rPr lang="en">
                <a:solidFill>
                  <a:srgbClr val="434343"/>
                </a:solidFill>
              </a:rPr>
            </a:br>
            <a:r>
              <a:rPr lang="en">
                <a:solidFill>
                  <a:srgbClr val="434343"/>
                </a:solidFill>
              </a:rPr>
              <a:t>The examples below show one of them is missing.</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p:txBody>
      </p:sp>
      <p:sp>
        <p:nvSpPr>
          <p:cNvPr id="250" name="Google Shape;250;p6"/>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id="251" name="Google Shape;251;p6"/>
          <p:cNvPicPr preferRelativeResize="0"/>
          <p:nvPr/>
        </p:nvPicPr>
        <p:blipFill>
          <a:blip r:embed="rId3">
            <a:alphaModFix/>
          </a:blip>
          <a:stretch>
            <a:fillRect/>
          </a:stretch>
        </p:blipFill>
        <p:spPr>
          <a:xfrm>
            <a:off x="4759674" y="1818400"/>
            <a:ext cx="3901025" cy="2313400"/>
          </a:xfrm>
          <a:prstGeom prst="rect">
            <a:avLst/>
          </a:prstGeom>
          <a:noFill/>
          <a:ln>
            <a:noFill/>
          </a:ln>
          <a:effectLst>
            <a:outerShdw blurRad="57150" rotWithShape="0" algn="bl" dir="5400000" dist="19050">
              <a:srgbClr val="000000">
                <a:alpha val="50000"/>
              </a:srgbClr>
            </a:outerShdw>
          </a:effectLst>
        </p:spPr>
      </p:pic>
      <p:sp>
        <p:nvSpPr>
          <p:cNvPr id="252" name="Google Shape;252;p6"/>
          <p:cNvSpPr txBox="1"/>
          <p:nvPr/>
        </p:nvSpPr>
        <p:spPr>
          <a:xfrm>
            <a:off x="4809150" y="4277950"/>
            <a:ext cx="34263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has two lines may not correlate with each other but they have cointegration.</a:t>
            </a:r>
            <a:endParaRPr/>
          </a:p>
        </p:txBody>
      </p:sp>
      <p:pic>
        <p:nvPicPr>
          <p:cNvPr id="253" name="Google Shape;253;p6"/>
          <p:cNvPicPr preferRelativeResize="0"/>
          <p:nvPr/>
        </p:nvPicPr>
        <p:blipFill>
          <a:blip r:embed="rId4">
            <a:alphaModFix/>
          </a:blip>
          <a:stretch>
            <a:fillRect/>
          </a:stretch>
        </p:blipFill>
        <p:spPr>
          <a:xfrm>
            <a:off x="287288" y="1896050"/>
            <a:ext cx="3518475" cy="2069000"/>
          </a:xfrm>
          <a:prstGeom prst="rect">
            <a:avLst/>
          </a:prstGeom>
          <a:noFill/>
          <a:ln>
            <a:noFill/>
          </a:ln>
          <a:effectLst>
            <a:outerShdw blurRad="57150" rotWithShape="0" algn="bl" dir="5400000" dist="19050">
              <a:srgbClr val="000000">
                <a:alpha val="50000"/>
              </a:srgbClr>
            </a:outerShdw>
          </a:effectLst>
        </p:spPr>
      </p:pic>
      <p:sp>
        <p:nvSpPr>
          <p:cNvPr id="254" name="Google Shape;254;p6"/>
          <p:cNvSpPr txBox="1"/>
          <p:nvPr/>
        </p:nvSpPr>
        <p:spPr>
          <a:xfrm>
            <a:off x="287325" y="4238925"/>
            <a:ext cx="36207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two lines with the correlation with each other but no cointegration since they are not approaching to the same destination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a2462ce77b_0_37"/>
          <p:cNvSpPr txBox="1"/>
          <p:nvPr>
            <p:ph type="title"/>
          </p:nvPr>
        </p:nvSpPr>
        <p:spPr>
          <a:xfrm>
            <a:off x="135525" y="-254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Cointegration Test to Choose Pairs</a:t>
            </a:r>
            <a:endParaRPr/>
          </a:p>
        </p:txBody>
      </p:sp>
      <p:sp>
        <p:nvSpPr>
          <p:cNvPr id="260" name="Google Shape;260;ga2462ce77b_0_37"/>
          <p:cNvSpPr txBox="1"/>
          <p:nvPr>
            <p:ph idx="1" type="body"/>
          </p:nvPr>
        </p:nvSpPr>
        <p:spPr>
          <a:xfrm>
            <a:off x="135525" y="671775"/>
            <a:ext cx="69885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solidFill>
                  <a:srgbClr val="434343"/>
                </a:solidFill>
              </a:rPr>
              <a:t>Suppose you work with on Biotech industry and get following stock data</a:t>
            </a:r>
            <a:endParaRPr>
              <a:solidFill>
                <a:srgbClr val="434343"/>
              </a:solidFill>
            </a:endParaRPr>
          </a:p>
        </p:txBody>
      </p:sp>
      <p:sp>
        <p:nvSpPr>
          <p:cNvPr id="261" name="Google Shape;261;ga2462ce77b_0_37"/>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id="262" name="Google Shape;262;ga2462ce77b_0_37"/>
          <p:cNvPicPr preferRelativeResize="0"/>
          <p:nvPr/>
        </p:nvPicPr>
        <p:blipFill>
          <a:blip r:embed="rId3">
            <a:alphaModFix/>
          </a:blip>
          <a:stretch>
            <a:fillRect/>
          </a:stretch>
        </p:blipFill>
        <p:spPr>
          <a:xfrm>
            <a:off x="361075" y="1049750"/>
            <a:ext cx="6480000" cy="648000"/>
          </a:xfrm>
          <a:prstGeom prst="rect">
            <a:avLst/>
          </a:prstGeom>
          <a:noFill/>
          <a:ln>
            <a:noFill/>
          </a:ln>
          <a:effectLst>
            <a:outerShdw blurRad="57150" rotWithShape="0" algn="bl" dir="5400000" dist="19050">
              <a:srgbClr val="000000">
                <a:alpha val="50000"/>
              </a:srgbClr>
            </a:outerShdw>
          </a:effectLst>
        </p:spPr>
      </p:pic>
      <p:pic>
        <p:nvPicPr>
          <p:cNvPr id="263" name="Google Shape;263;ga2462ce77b_0_37"/>
          <p:cNvPicPr preferRelativeResize="0"/>
          <p:nvPr/>
        </p:nvPicPr>
        <p:blipFill>
          <a:blip r:embed="rId4">
            <a:alphaModFix/>
          </a:blip>
          <a:stretch>
            <a:fillRect/>
          </a:stretch>
        </p:blipFill>
        <p:spPr>
          <a:xfrm>
            <a:off x="361075" y="2235313"/>
            <a:ext cx="2600325" cy="542925"/>
          </a:xfrm>
          <a:prstGeom prst="rect">
            <a:avLst/>
          </a:prstGeom>
          <a:noFill/>
          <a:ln>
            <a:noFill/>
          </a:ln>
          <a:effectLst>
            <a:outerShdw blurRad="57150" rotWithShape="0" algn="bl" dir="5400000" dist="19050">
              <a:srgbClr val="000000">
                <a:alpha val="50000"/>
              </a:srgbClr>
            </a:outerShdw>
          </a:effectLst>
        </p:spPr>
      </p:pic>
      <p:sp>
        <p:nvSpPr>
          <p:cNvPr id="264" name="Google Shape;264;ga2462ce77b_0_37"/>
          <p:cNvSpPr txBox="1"/>
          <p:nvPr>
            <p:ph idx="1" type="body"/>
          </p:nvPr>
        </p:nvSpPr>
        <p:spPr>
          <a:xfrm>
            <a:off x="257550" y="1812175"/>
            <a:ext cx="68664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solidFill>
                  <a:srgbClr val="434343"/>
                </a:solidFill>
              </a:rPr>
              <a:t>The given date between;</a:t>
            </a:r>
            <a:endParaRPr>
              <a:solidFill>
                <a:srgbClr val="434343"/>
              </a:solidFill>
            </a:endParaRPr>
          </a:p>
        </p:txBody>
      </p:sp>
      <p:pic>
        <p:nvPicPr>
          <p:cNvPr id="265" name="Google Shape;265;ga2462ce77b_0_37"/>
          <p:cNvPicPr preferRelativeResize="0"/>
          <p:nvPr/>
        </p:nvPicPr>
        <p:blipFill>
          <a:blip r:embed="rId5">
            <a:alphaModFix/>
          </a:blip>
          <a:stretch>
            <a:fillRect/>
          </a:stretch>
        </p:blipFill>
        <p:spPr>
          <a:xfrm>
            <a:off x="257550" y="3348650"/>
            <a:ext cx="4278400" cy="1166825"/>
          </a:xfrm>
          <a:prstGeom prst="rect">
            <a:avLst/>
          </a:prstGeom>
          <a:noFill/>
          <a:ln>
            <a:noFill/>
          </a:ln>
          <a:effectLst>
            <a:outerShdw blurRad="57150" rotWithShape="0" algn="bl" dir="5400000" dist="19050">
              <a:srgbClr val="000000">
                <a:alpha val="50000"/>
              </a:srgbClr>
            </a:outerShdw>
          </a:effectLst>
        </p:spPr>
      </p:pic>
      <p:sp>
        <p:nvSpPr>
          <p:cNvPr id="266" name="Google Shape;266;ga2462ce77b_0_37"/>
          <p:cNvSpPr txBox="1"/>
          <p:nvPr>
            <p:ph idx="1" type="body"/>
          </p:nvPr>
        </p:nvSpPr>
        <p:spPr>
          <a:xfrm>
            <a:off x="196500" y="2901500"/>
            <a:ext cx="69885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solidFill>
                  <a:srgbClr val="434343"/>
                </a:solidFill>
              </a:rPr>
              <a:t>Collect the Close price,</a:t>
            </a:r>
            <a:endParaRPr>
              <a:solidFill>
                <a:srgbClr val="434343"/>
              </a:solidFill>
            </a:endParaRPr>
          </a:p>
        </p:txBody>
      </p:sp>
      <p:pic>
        <p:nvPicPr>
          <p:cNvPr id="267" name="Google Shape;267;ga2462ce77b_0_37"/>
          <p:cNvPicPr preferRelativeResize="0"/>
          <p:nvPr/>
        </p:nvPicPr>
        <p:blipFill>
          <a:blip r:embed="rId6">
            <a:alphaModFix/>
          </a:blip>
          <a:stretch>
            <a:fillRect/>
          </a:stretch>
        </p:blipFill>
        <p:spPr>
          <a:xfrm>
            <a:off x="4941850" y="3218900"/>
            <a:ext cx="4032776" cy="1297475"/>
          </a:xfrm>
          <a:prstGeom prst="rect">
            <a:avLst/>
          </a:prstGeom>
          <a:noFill/>
          <a:ln>
            <a:noFill/>
          </a:ln>
          <a:effectLst>
            <a:outerShdw blurRad="57150" rotWithShape="0" algn="bl" dir="5400000" dist="19050">
              <a:srgbClr val="000000">
                <a:alpha val="50000"/>
              </a:srgbClr>
            </a:outerShdw>
          </a:effectLst>
        </p:spPr>
      </p:pic>
      <p:cxnSp>
        <p:nvCxnSpPr>
          <p:cNvPr id="268" name="Google Shape;268;ga2462ce77b_0_37"/>
          <p:cNvCxnSpPr/>
          <p:nvPr/>
        </p:nvCxnSpPr>
        <p:spPr>
          <a:xfrm>
            <a:off x="4647875" y="1916075"/>
            <a:ext cx="0" cy="31113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ga2462ce77b_0_37"/>
          <p:cNvCxnSpPr>
            <a:stCxn id="265" idx="3"/>
            <a:endCxn id="267" idx="1"/>
          </p:cNvCxnSpPr>
          <p:nvPr/>
        </p:nvCxnSpPr>
        <p:spPr>
          <a:xfrm flipH="1" rot="10800000">
            <a:off x="4535950" y="3867563"/>
            <a:ext cx="405900" cy="645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ga2462ce77b_0_37"/>
          <p:cNvSpPr txBox="1"/>
          <p:nvPr/>
        </p:nvSpPr>
        <p:spPr>
          <a:xfrm>
            <a:off x="4885025" y="2657600"/>
            <a:ext cx="30258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should be like that;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a2462ce77b_0_65"/>
          <p:cNvSpPr txBox="1"/>
          <p:nvPr>
            <p:ph type="title"/>
          </p:nvPr>
        </p:nvSpPr>
        <p:spPr>
          <a:xfrm>
            <a:off x="135525" y="-25400"/>
            <a:ext cx="6703500" cy="6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Cointegration Test to Choose Pairs</a:t>
            </a:r>
            <a:endParaRPr/>
          </a:p>
        </p:txBody>
      </p:sp>
      <p:sp>
        <p:nvSpPr>
          <p:cNvPr id="276" name="Google Shape;276;ga2462ce77b_0_65"/>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77" name="Google Shape;277;ga2462ce77b_0_65"/>
          <p:cNvSpPr txBox="1"/>
          <p:nvPr>
            <p:ph idx="1" type="body"/>
          </p:nvPr>
        </p:nvSpPr>
        <p:spPr>
          <a:xfrm>
            <a:off x="225600" y="1071825"/>
            <a:ext cx="4006800" cy="297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rgbClr val="434343"/>
                </a:solidFill>
              </a:rPr>
              <a:t>Dickey Fuller test is a hypothesis test which gives pValue as the result. </a:t>
            </a:r>
            <a:endParaRPr>
              <a:solidFill>
                <a:srgbClr val="434343"/>
              </a:solidFill>
            </a:endParaRPr>
          </a:p>
          <a:p>
            <a:pPr indent="0" lvl="0" marL="0" rtl="0" algn="l">
              <a:lnSpc>
                <a:spcPct val="100000"/>
              </a:lnSpc>
              <a:spcBef>
                <a:spcPts val="0"/>
              </a:spcBef>
              <a:spcAft>
                <a:spcPts val="0"/>
              </a:spcAft>
              <a:buSzPts val="1100"/>
              <a:buNone/>
            </a:pPr>
            <a:r>
              <a:t/>
            </a:r>
            <a:endParaRPr>
              <a:solidFill>
                <a:srgbClr val="434343"/>
              </a:solidFill>
            </a:endParaRPr>
          </a:p>
          <a:p>
            <a:pPr indent="0" lvl="0" marL="0" rtl="0" algn="l">
              <a:lnSpc>
                <a:spcPct val="100000"/>
              </a:lnSpc>
              <a:spcBef>
                <a:spcPts val="0"/>
              </a:spcBef>
              <a:spcAft>
                <a:spcPts val="0"/>
              </a:spcAft>
              <a:buSzPts val="1100"/>
              <a:buNone/>
            </a:pPr>
            <a:r>
              <a:rPr lang="en">
                <a:solidFill>
                  <a:srgbClr val="434343"/>
                </a:solidFill>
              </a:rPr>
              <a:t>If this value is less than 0.05 or 0.01, we can say with 95% or 99% confidence that the signal is stationary and we can choose this pair.</a:t>
            </a:r>
            <a:endParaRPr>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434343"/>
              </a:solidFill>
            </a:endParaRPr>
          </a:p>
          <a:p>
            <a:pPr indent="0" lvl="0" marL="0" rtl="0" algn="l">
              <a:lnSpc>
                <a:spcPct val="100000"/>
              </a:lnSpc>
              <a:spcBef>
                <a:spcPts val="0"/>
              </a:spcBef>
              <a:spcAft>
                <a:spcPts val="0"/>
              </a:spcAft>
              <a:buSzPts val="1100"/>
              <a:buNone/>
            </a:pPr>
            <a:r>
              <a:rPr lang="en">
                <a:solidFill>
                  <a:srgbClr val="434343"/>
                </a:solidFill>
              </a:rPr>
              <a:t>The assumption we have here is: these two stocks have cointegration </a:t>
            </a:r>
            <a:endParaRPr>
              <a:solidFill>
                <a:srgbClr val="434343"/>
              </a:solidFill>
            </a:endParaRPr>
          </a:p>
          <a:p>
            <a:pPr indent="0" lvl="0" marL="0" rtl="0" algn="l">
              <a:lnSpc>
                <a:spcPct val="100000"/>
              </a:lnSpc>
              <a:spcBef>
                <a:spcPts val="0"/>
              </a:spcBef>
              <a:spcAft>
                <a:spcPts val="0"/>
              </a:spcAft>
              <a:buClr>
                <a:schemeClr val="dk1"/>
              </a:buClr>
              <a:buSzPts val="1100"/>
              <a:buFont typeface="Arial"/>
              <a:buNone/>
            </a:pPr>
            <a:r>
              <a:rPr lang="en">
                <a:solidFill>
                  <a:srgbClr val="434343"/>
                </a:solidFill>
              </a:rPr>
              <a:t>(confidence coefficiency I set is 95%) which is measured by p-value. If p-value &lt;= 0.05 then we cannot reject the hypothesis.</a:t>
            </a:r>
            <a:endParaRPr>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434343"/>
              </a:solidFill>
            </a:endParaRPr>
          </a:p>
          <a:p>
            <a:pPr indent="0" lvl="0" marL="0" rtl="0" algn="l">
              <a:lnSpc>
                <a:spcPct val="100000"/>
              </a:lnSpc>
              <a:spcBef>
                <a:spcPts val="0"/>
              </a:spcBef>
              <a:spcAft>
                <a:spcPts val="0"/>
              </a:spcAft>
              <a:buSzPts val="1200"/>
              <a:buNone/>
            </a:pPr>
            <a:r>
              <a:t/>
            </a:r>
            <a:endParaRPr>
              <a:solidFill>
                <a:srgbClr val="434343"/>
              </a:solidFill>
            </a:endParaRPr>
          </a:p>
        </p:txBody>
      </p:sp>
      <p:cxnSp>
        <p:nvCxnSpPr>
          <p:cNvPr id="278" name="Google Shape;278;ga2462ce77b_0_65"/>
          <p:cNvCxnSpPr/>
          <p:nvPr/>
        </p:nvCxnSpPr>
        <p:spPr>
          <a:xfrm>
            <a:off x="4467650" y="1005450"/>
            <a:ext cx="0" cy="3993600"/>
          </a:xfrm>
          <a:prstGeom prst="straightConnector1">
            <a:avLst/>
          </a:prstGeom>
          <a:noFill/>
          <a:ln cap="flat" cmpd="sng" w="9525">
            <a:solidFill>
              <a:schemeClr val="dk2"/>
            </a:solidFill>
            <a:prstDash val="solid"/>
            <a:round/>
            <a:headEnd len="med" w="med" type="none"/>
            <a:tailEnd len="med" w="med" type="none"/>
          </a:ln>
        </p:spPr>
      </p:cxnSp>
      <p:pic>
        <p:nvPicPr>
          <p:cNvPr id="279" name="Google Shape;279;ga2462ce77b_0_65"/>
          <p:cNvPicPr preferRelativeResize="0"/>
          <p:nvPr/>
        </p:nvPicPr>
        <p:blipFill>
          <a:blip r:embed="rId3">
            <a:alphaModFix/>
          </a:blip>
          <a:stretch>
            <a:fillRect/>
          </a:stretch>
        </p:blipFill>
        <p:spPr>
          <a:xfrm>
            <a:off x="4702900" y="1621975"/>
            <a:ext cx="4006725" cy="2893100"/>
          </a:xfrm>
          <a:prstGeom prst="rect">
            <a:avLst/>
          </a:prstGeom>
          <a:noFill/>
          <a:ln>
            <a:noFill/>
          </a:ln>
          <a:effectLst>
            <a:outerShdw blurRad="57150" rotWithShape="0" algn="bl" dir="5400000" dist="19050">
              <a:srgbClr val="000000">
                <a:alpha val="50000"/>
              </a:srgbClr>
            </a:outerShdw>
          </a:effectLst>
        </p:spPr>
      </p:pic>
      <p:cxnSp>
        <p:nvCxnSpPr>
          <p:cNvPr id="280" name="Google Shape;280;ga2462ce77b_0_65"/>
          <p:cNvCxnSpPr/>
          <p:nvPr/>
        </p:nvCxnSpPr>
        <p:spPr>
          <a:xfrm rot="10800000">
            <a:off x="7522100" y="1261575"/>
            <a:ext cx="189600" cy="4458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ga2462ce77b_0_65"/>
          <p:cNvSpPr txBox="1"/>
          <p:nvPr/>
        </p:nvSpPr>
        <p:spPr>
          <a:xfrm>
            <a:off x="4818625" y="622600"/>
            <a:ext cx="3614100" cy="8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The p-value of NVS and MRTX set 0.11, which is smaller than 0.05 so we cannot reject the null hypothesis.(These stocks have cointegeration relationship.)</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9"/>
          <p:cNvSpPr txBox="1"/>
          <p:nvPr>
            <p:ph type="title"/>
          </p:nvPr>
        </p:nvSpPr>
        <p:spPr>
          <a:xfrm>
            <a:off x="446800" y="176525"/>
            <a:ext cx="52401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Kalman Filter</a:t>
            </a:r>
            <a:endParaRPr/>
          </a:p>
        </p:txBody>
      </p:sp>
      <p:sp>
        <p:nvSpPr>
          <p:cNvPr id="287" name="Google Shape;287;p9"/>
          <p:cNvSpPr txBox="1"/>
          <p:nvPr>
            <p:ph idx="1" type="body"/>
          </p:nvPr>
        </p:nvSpPr>
        <p:spPr>
          <a:xfrm>
            <a:off x="106900" y="1055825"/>
            <a:ext cx="4710600" cy="317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Kalman filter is an algorithm that uses noisy observations of a system over time to estimate the parameters of the system (some of which are unobservable) and predict future observations. At each time step, it makes a prediction, takes in a measurement, and updates itself based on how the prediction and measurement compare.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Hyperparameters of kalman filter can be changed for say use: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1. Multi dimensional transition matrices, to use more of past information for making predictions at each point</a:t>
            </a:r>
            <a:endParaRPr/>
          </a:p>
          <a:p>
            <a:pPr indent="0" lvl="0" marL="0" rtl="0" algn="l">
              <a:lnSpc>
                <a:spcPct val="100000"/>
              </a:lnSpc>
              <a:spcBef>
                <a:spcPts val="0"/>
              </a:spcBef>
              <a:spcAft>
                <a:spcPts val="0"/>
              </a:spcAft>
              <a:buSzPts val="1200"/>
              <a:buNone/>
            </a:pPr>
            <a:r>
              <a:rPr lang="en"/>
              <a:t>2. Different values of observation and transition covariance</a:t>
            </a:r>
            <a:endParaRPr/>
          </a:p>
        </p:txBody>
      </p:sp>
      <p:sp>
        <p:nvSpPr>
          <p:cNvPr id="288" name="Google Shape;288;p9"/>
          <p:cNvSpPr txBox="1"/>
          <p:nvPr>
            <p:ph idx="12" type="sldNum"/>
          </p:nvPr>
        </p:nvSpPr>
        <p:spPr>
          <a:xfrm>
            <a:off x="8472458" y="4675275"/>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pic>
        <p:nvPicPr>
          <p:cNvPr id="289" name="Google Shape;289;p9"/>
          <p:cNvPicPr preferRelativeResize="0"/>
          <p:nvPr/>
        </p:nvPicPr>
        <p:blipFill>
          <a:blip r:embed="rId3">
            <a:alphaModFix/>
          </a:blip>
          <a:stretch>
            <a:fillRect/>
          </a:stretch>
        </p:blipFill>
        <p:spPr>
          <a:xfrm>
            <a:off x="4969900" y="989425"/>
            <a:ext cx="3343138" cy="1843950"/>
          </a:xfrm>
          <a:prstGeom prst="rect">
            <a:avLst/>
          </a:prstGeom>
          <a:noFill/>
          <a:ln>
            <a:noFill/>
          </a:ln>
        </p:spPr>
      </p:pic>
      <p:pic>
        <p:nvPicPr>
          <p:cNvPr id="290" name="Google Shape;290;p9"/>
          <p:cNvPicPr preferRelativeResize="0"/>
          <p:nvPr/>
        </p:nvPicPr>
        <p:blipFill>
          <a:blip r:embed="rId4">
            <a:alphaModFix/>
          </a:blip>
          <a:stretch>
            <a:fillRect/>
          </a:stretch>
        </p:blipFill>
        <p:spPr>
          <a:xfrm>
            <a:off x="4969900" y="2970695"/>
            <a:ext cx="3368874" cy="20204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ac5bc8e447_0_91"/>
          <p:cNvSpPr txBox="1"/>
          <p:nvPr>
            <p:ph type="title"/>
          </p:nvPr>
        </p:nvSpPr>
        <p:spPr>
          <a:xfrm>
            <a:off x="464850" y="132800"/>
            <a:ext cx="64122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terms and concepts </a:t>
            </a:r>
            <a:br>
              <a:rPr lang="en"/>
            </a:br>
            <a:r>
              <a:rPr lang="en"/>
              <a:t>used in Kalman Filter</a:t>
            </a:r>
            <a:endParaRPr/>
          </a:p>
        </p:txBody>
      </p:sp>
      <p:sp>
        <p:nvSpPr>
          <p:cNvPr id="296" name="Google Shape;296;gac5bc8e447_0_91"/>
          <p:cNvSpPr txBox="1"/>
          <p:nvPr>
            <p:ph idx="1" type="body"/>
          </p:nvPr>
        </p:nvSpPr>
        <p:spPr>
          <a:xfrm>
            <a:off x="398450" y="1131625"/>
            <a:ext cx="2865300" cy="3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Kalman Filter uses the concept of a normal distribution in its equation to give us an idea about the accuracy of the estimate. Let us step back a little and understand how we get a normal distribution of a variable.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 us suppose we have a football team of ten people who are playing the nationals. As part of a standard health check-up, we measure their weights. The weights of the players are given below.</a:t>
            </a:r>
            <a:endParaRPr/>
          </a:p>
        </p:txBody>
      </p:sp>
      <p:sp>
        <p:nvSpPr>
          <p:cNvPr id="297" name="Google Shape;297;gac5bc8e447_0_91"/>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298" name="Google Shape;298;gac5bc8e447_0_91"/>
          <p:cNvPicPr preferRelativeResize="0"/>
          <p:nvPr/>
        </p:nvPicPr>
        <p:blipFill>
          <a:blip r:embed="rId3">
            <a:alphaModFix/>
          </a:blip>
          <a:stretch>
            <a:fillRect/>
          </a:stretch>
        </p:blipFill>
        <p:spPr>
          <a:xfrm>
            <a:off x="4110975" y="2042225"/>
            <a:ext cx="4819650" cy="123634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ac5bc8e447_0_102"/>
          <p:cNvSpPr txBox="1"/>
          <p:nvPr>
            <p:ph idx="1" type="body"/>
          </p:nvPr>
        </p:nvSpPr>
        <p:spPr>
          <a:xfrm>
            <a:off x="464850" y="1112650"/>
            <a:ext cx="3680400" cy="23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if we calculate the average weight, ie the mean, we get the value as (Total of all player weights) / (Total no. of players)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720/10 = 72</a:t>
            </a:r>
            <a:br>
              <a:rPr lang="en"/>
            </a:br>
            <a:br>
              <a:rPr lang="en"/>
            </a:br>
            <a:r>
              <a:rPr lang="en" sz="1100">
                <a:solidFill>
                  <a:srgbClr val="434343"/>
                </a:solidFill>
              </a:rPr>
              <a:t>-The mean is usually denoted by the Greek alphabet μ. If we consider the weights as w</a:t>
            </a:r>
            <a:r>
              <a:rPr baseline="-25000" lang="en" sz="1100">
                <a:solidFill>
                  <a:srgbClr val="434343"/>
                </a:solidFill>
              </a:rPr>
              <a:t>1</a:t>
            </a:r>
            <a:r>
              <a:rPr lang="en" sz="1100">
                <a:solidFill>
                  <a:srgbClr val="434343"/>
                </a:solidFill>
              </a:rPr>
              <a:t>, w</a:t>
            </a:r>
            <a:r>
              <a:rPr baseline="-25000" lang="en" sz="1100">
                <a:solidFill>
                  <a:srgbClr val="434343"/>
                </a:solidFill>
              </a:rPr>
              <a:t>2</a:t>
            </a:r>
            <a:r>
              <a:rPr lang="en" sz="1100">
                <a:solidFill>
                  <a:srgbClr val="434343"/>
                </a:solidFill>
              </a:rPr>
              <a:t> respectively and the total number of players as N, we can write it as: </a:t>
            </a:r>
            <a:br>
              <a:rPr lang="en" sz="1100">
                <a:solidFill>
                  <a:srgbClr val="434343"/>
                </a:solidFill>
              </a:rPr>
            </a:br>
            <a:r>
              <a:rPr lang="en" sz="1100">
                <a:solidFill>
                  <a:srgbClr val="434343"/>
                </a:solidFill>
              </a:rPr>
              <a:t>μ = (w</a:t>
            </a:r>
            <a:r>
              <a:rPr baseline="-25000" lang="en" sz="1100">
                <a:solidFill>
                  <a:srgbClr val="434343"/>
                </a:solidFill>
              </a:rPr>
              <a:t>1</a:t>
            </a:r>
            <a:r>
              <a:rPr lang="en" sz="1100">
                <a:solidFill>
                  <a:srgbClr val="434343"/>
                </a:solidFill>
              </a:rPr>
              <a:t> + w</a:t>
            </a:r>
            <a:r>
              <a:rPr baseline="-25000" lang="en" sz="1100">
                <a:solidFill>
                  <a:srgbClr val="434343"/>
                </a:solidFill>
              </a:rPr>
              <a:t>2</a:t>
            </a:r>
            <a:r>
              <a:rPr lang="en" sz="1100">
                <a:solidFill>
                  <a:srgbClr val="434343"/>
                </a:solidFill>
              </a:rPr>
              <a:t>+ w</a:t>
            </a:r>
            <a:r>
              <a:rPr baseline="-25000" lang="en" sz="1100">
                <a:solidFill>
                  <a:srgbClr val="434343"/>
                </a:solidFill>
              </a:rPr>
              <a:t>3</a:t>
            </a:r>
            <a:r>
              <a:rPr lang="en" sz="1100">
                <a:solidFill>
                  <a:srgbClr val="434343"/>
                </a:solidFill>
              </a:rPr>
              <a:t>+ w</a:t>
            </a:r>
            <a:r>
              <a:rPr baseline="-25000" lang="en" sz="1100">
                <a:solidFill>
                  <a:srgbClr val="434343"/>
                </a:solidFill>
              </a:rPr>
              <a:t>4</a:t>
            </a:r>
            <a:r>
              <a:rPr lang="en" sz="1100">
                <a:solidFill>
                  <a:srgbClr val="434343"/>
                </a:solidFill>
              </a:rPr>
              <a:t>+.....+ w</a:t>
            </a:r>
            <a:r>
              <a:rPr baseline="-25000" lang="en" sz="1100">
                <a:solidFill>
                  <a:srgbClr val="434343"/>
                </a:solidFill>
              </a:rPr>
              <a:t>n</a:t>
            </a:r>
            <a:r>
              <a:rPr lang="en" sz="1100">
                <a:solidFill>
                  <a:srgbClr val="434343"/>
                </a:solidFill>
              </a:rPr>
              <a:t>)/N</a:t>
            </a:r>
            <a:br>
              <a:rPr lang="en" sz="1100">
                <a:solidFill>
                  <a:srgbClr val="434343"/>
                </a:solidFill>
              </a:rPr>
            </a:br>
            <a:endParaRPr sz="1100">
              <a:solidFill>
                <a:srgbClr val="434343"/>
              </a:solidFill>
            </a:endParaRPr>
          </a:p>
        </p:txBody>
      </p:sp>
      <p:sp>
        <p:nvSpPr>
          <p:cNvPr id="304" name="Google Shape;304;gac5bc8e447_0_102"/>
          <p:cNvSpPr txBox="1"/>
          <p:nvPr>
            <p:ph idx="12" type="sldNum"/>
          </p:nvPr>
        </p:nvSpPr>
        <p:spPr>
          <a:xfrm>
            <a:off x="8472458" y="4675275"/>
            <a:ext cx="548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pic>
        <p:nvPicPr>
          <p:cNvPr id="305" name="Google Shape;305;gac5bc8e447_0_102"/>
          <p:cNvPicPr preferRelativeResize="0"/>
          <p:nvPr/>
        </p:nvPicPr>
        <p:blipFill>
          <a:blip r:embed="rId3">
            <a:alphaModFix/>
          </a:blip>
          <a:stretch>
            <a:fillRect/>
          </a:stretch>
        </p:blipFill>
        <p:spPr>
          <a:xfrm>
            <a:off x="4638400" y="1491200"/>
            <a:ext cx="4382750" cy="1564000"/>
          </a:xfrm>
          <a:prstGeom prst="rect">
            <a:avLst/>
          </a:prstGeom>
          <a:noFill/>
          <a:ln>
            <a:noFill/>
          </a:ln>
          <a:effectLst>
            <a:outerShdw blurRad="57150" rotWithShape="0" algn="bl" dir="5400000" dist="19050">
              <a:srgbClr val="000000">
                <a:alpha val="50000"/>
              </a:srgbClr>
            </a:outerShdw>
          </a:effectLst>
        </p:spPr>
      </p:pic>
      <p:sp>
        <p:nvSpPr>
          <p:cNvPr id="306" name="Google Shape;306;gac5bc8e447_0_102"/>
          <p:cNvSpPr txBox="1"/>
          <p:nvPr>
            <p:ph type="title"/>
          </p:nvPr>
        </p:nvSpPr>
        <p:spPr>
          <a:xfrm>
            <a:off x="464850" y="132800"/>
            <a:ext cx="6412200" cy="74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Statistical terms and concepts </a:t>
            </a:r>
            <a:br>
              <a:rPr lang="en"/>
            </a:br>
            <a:r>
              <a:rPr lang="en"/>
              <a:t>used in Kalman Filter</a:t>
            </a:r>
            <a:endParaRPr/>
          </a:p>
        </p:txBody>
      </p:sp>
      <p:pic>
        <p:nvPicPr>
          <p:cNvPr id="307" name="Google Shape;307;gac5bc8e447_0_102"/>
          <p:cNvPicPr preferRelativeResize="0"/>
          <p:nvPr/>
        </p:nvPicPr>
        <p:blipFill>
          <a:blip r:embed="rId4">
            <a:alphaModFix/>
          </a:blip>
          <a:stretch>
            <a:fillRect/>
          </a:stretch>
        </p:blipFill>
        <p:spPr>
          <a:xfrm>
            <a:off x="1525551" y="3433750"/>
            <a:ext cx="1261049" cy="693950"/>
          </a:xfrm>
          <a:prstGeom prst="rect">
            <a:avLst/>
          </a:prstGeom>
          <a:noFill/>
          <a:ln>
            <a:noFill/>
          </a:ln>
          <a:effectLst>
            <a:outerShdw blurRad="57150" rotWithShape="0" algn="bl" dir="5400000" dist="19050">
              <a:srgbClr val="000000">
                <a:alpha val="50000"/>
              </a:srgbClr>
            </a:outerShdw>
          </a:effectLst>
        </p:spPr>
      </p:pic>
      <p:cxnSp>
        <p:nvCxnSpPr>
          <p:cNvPr id="308" name="Google Shape;308;gac5bc8e447_0_102"/>
          <p:cNvCxnSpPr/>
          <p:nvPr/>
        </p:nvCxnSpPr>
        <p:spPr>
          <a:xfrm>
            <a:off x="4458175" y="1119275"/>
            <a:ext cx="0" cy="358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loral Minimalist Breakthrough by Slidesgo">
  <a:themeElements>
    <a:clrScheme name="Simple Light">
      <a:dk1>
        <a:srgbClr val="000000"/>
      </a:dk1>
      <a:lt1>
        <a:srgbClr val="F0F0F0"/>
      </a:lt1>
      <a:dk2>
        <a:srgbClr val="595959"/>
      </a:dk2>
      <a:lt2>
        <a:srgbClr val="FFFFFF"/>
      </a:lt2>
      <a:accent1>
        <a:srgbClr val="CECECE"/>
      </a:accent1>
      <a:accent2>
        <a:srgbClr val="A7A7A7"/>
      </a:accent2>
      <a:accent3>
        <a:srgbClr val="595959"/>
      </a:accent3>
      <a:accent4>
        <a:srgbClr val="595959"/>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