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9" r:id="rId3"/>
    <p:sldId id="265" r:id="rId4"/>
    <p:sldId id="260" r:id="rId5"/>
    <p:sldId id="268" r:id="rId6"/>
    <p:sldId id="274" r:id="rId7"/>
    <p:sldId id="273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A6C"/>
    <a:srgbClr val="35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44328-4F5E-10F4-5F83-366C5E1FB23E}" v="1864" dt="2024-01-17T09:21:06.213"/>
    <p1510:client id="{CA6CBD7A-18A5-A27F-ED6B-0B8A3EF9740F}" v="21" dt="2024-01-17T09:24:3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einat/email.pdf" TargetMode="External"/><Relationship Id="rId2" Type="http://schemas.openxmlformats.org/officeDocument/2006/relationships/hyperlink" Target="http://www.cs.cmu.edu/~einat/dataset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arxiv.org/pdf/1807.02383.pdf" TargetMode="External"/><Relationship Id="rId4" Type="http://schemas.openxmlformats.org/officeDocument/2006/relationships/hyperlink" Target="https://arxiv.org/pdf/1707.05928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39237D6-DF6F-6BE9-556F-3DB5D8A96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867921"/>
            <a:ext cx="3201366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defRPr/>
            </a:pPr>
            <a:r>
              <a:rPr lang="en-US" sz="3400">
                <a:solidFill>
                  <a:schemeClr val="accent1"/>
                </a:solidFill>
              </a:rPr>
              <a:t>Project Presentation:</a:t>
            </a:r>
            <a:br>
              <a:rPr lang="en-US" sz="3400" dirty="0"/>
            </a:br>
            <a:r>
              <a:rPr lang="en-US" sz="3400">
                <a:solidFill>
                  <a:schemeClr val="bg1"/>
                </a:solidFill>
              </a:rPr>
              <a:t>Information Extraction using NLP Techniques (NER, Named Entity Recognition)</a:t>
            </a:r>
            <a:endParaRPr lang="en-US" sz="3400">
              <a:solidFill>
                <a:schemeClr val="bg1"/>
              </a:solidFill>
              <a:ea typeface="Calibri Light"/>
              <a:cs typeface="Calibri Light"/>
            </a:endParaRPr>
          </a:p>
          <a:p>
            <a:pPr algn="r">
              <a:defRPr/>
            </a:pPr>
            <a:endParaRPr lang="en-US" sz="3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9225C2-5DC8-6451-0995-8A58A7EC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cap="all" dirty="0"/>
              <a:t>Presenter: Muhammet Ali Öztürk</a:t>
            </a:r>
            <a:endParaRPr lang="en-US" sz="2000" b="0" dirty="0"/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cap="all" dirty="0"/>
              <a:t>Course: </a:t>
            </a:r>
            <a:r>
              <a:rPr lang="en-US" sz="2000" cap="all" dirty="0"/>
              <a:t>CMP711</a:t>
            </a:r>
            <a:r>
              <a:rPr lang="en-US" sz="2000" b="0" cap="all" dirty="0"/>
              <a:t> – </a:t>
            </a:r>
            <a:r>
              <a:rPr lang="en-US" sz="2000" cap="all" dirty="0"/>
              <a:t>NLP</a:t>
            </a:r>
            <a:endParaRPr lang="en-US" sz="2000" b="0" dirty="0"/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 dirty="0" err="1"/>
              <a:t>Topıc</a:t>
            </a:r>
            <a:r>
              <a:rPr lang="en-US" sz="2000" cap="all" dirty="0"/>
              <a:t>: </a:t>
            </a:r>
            <a:r>
              <a:rPr lang="en-US" sz="2000" cap="all" dirty="0" err="1"/>
              <a:t>extractıon</a:t>
            </a:r>
            <a:r>
              <a:rPr lang="en-US" sz="2000" cap="all" dirty="0"/>
              <a:t> of names from SAMPLE e-</a:t>
            </a:r>
            <a:r>
              <a:rPr lang="en-US" sz="2000" cap="all" dirty="0" err="1"/>
              <a:t>maıls</a:t>
            </a:r>
            <a:endParaRPr lang="en-US" sz="2000" cap="all" dirty="0" err="1">
              <a:ea typeface="Calibri"/>
              <a:cs typeface="Calibri"/>
            </a:endParaRP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 dirty="0">
                <a:ea typeface="Calibri"/>
                <a:cs typeface="Calibri"/>
              </a:rPr>
              <a:t>Dataset LINK: </a:t>
            </a:r>
            <a:r>
              <a:rPr lang="en-US" sz="2000" cap="all" dirty="0">
                <a:ea typeface="Calibri"/>
                <a:cs typeface="Calibri"/>
                <a:hlinkClick r:id="rId2"/>
              </a:rPr>
              <a:t>dataset</a:t>
            </a: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en-US" sz="2000" cap="all" dirty="0">
              <a:ea typeface="Calibri"/>
              <a:cs typeface="Calibri"/>
            </a:endParaRP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>
                <a:ea typeface="Calibri"/>
                <a:cs typeface="Calibri"/>
              </a:rPr>
              <a:t>RELEVANT PAPERS:</a:t>
            </a: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 dirty="0">
                <a:ea typeface="Calibri"/>
                <a:cs typeface="Calibri"/>
              </a:rPr>
              <a:t>PAPER1: </a:t>
            </a:r>
            <a:r>
              <a:rPr lang="en-US" sz="2000" cap="all" dirty="0">
                <a:ea typeface="+mn-lt"/>
                <a:cs typeface="+mn-lt"/>
                <a:hlinkClick r:id="rId3"/>
              </a:rPr>
              <a:t>Extracting Personal Names from Email: Applying Named Entity</a:t>
            </a: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>
                <a:ea typeface="+mn-lt"/>
                <a:cs typeface="+mn-lt"/>
              </a:rPr>
              <a:t>PAPER2: </a:t>
            </a:r>
            <a:r>
              <a:rPr lang="en-US" sz="2000" cap="all" dirty="0">
                <a:ea typeface="+mn-lt"/>
                <a:cs typeface="+mn-lt"/>
                <a:hlinkClick r:id="rId4"/>
              </a:rPr>
              <a:t>DEEP ACTIVE LEARNING FOR NAMED ENTITY RECOGNITION</a:t>
            </a:r>
          </a:p>
          <a:p>
            <a:pPr indent="-228600" algn="l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cap="all">
                <a:ea typeface="+mn-lt"/>
                <a:cs typeface="+mn-lt"/>
              </a:rPr>
              <a:t>PAPER3: </a:t>
            </a:r>
            <a:r>
              <a:rPr lang="en-US" sz="2000" cap="all" dirty="0">
                <a:ea typeface="+mn-lt"/>
                <a:cs typeface="+mn-lt"/>
                <a:hlinkClick r:id="rId5"/>
              </a:rPr>
              <a:t>Natural Language Processing for Information Extraction</a:t>
            </a:r>
            <a:endParaRPr lang="en-US" sz="2000" cap="all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4EC4C-DE09-2ABA-A843-03E507D4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" y="6222506"/>
            <a:ext cx="10898489" cy="6223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Unvan 1">
            <a:extLst>
              <a:ext uri="{FF2B5EF4-FFF2-40B4-BE49-F238E27FC236}">
                <a16:creationId xmlns:a16="http://schemas.microsoft.com/office/drawing/2014/main" id="{76D9851E-17C0-118F-EF62-708379A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77"/>
            <a:ext cx="10515600" cy="1325563"/>
          </a:xfrm>
        </p:spPr>
        <p:txBody>
          <a:bodyPr/>
          <a:lstStyle/>
          <a:p>
            <a:r>
              <a:rPr lang="tr-TR" altLang="en-US" err="1">
                <a:cs typeface="Calibri Light"/>
              </a:rPr>
              <a:t>Introduction</a:t>
            </a:r>
            <a:endParaRPr lang="tr-TR" altLang="en-US" err="1">
              <a:ln>
                <a:noFill/>
              </a:ln>
            </a:endParaRPr>
          </a:p>
        </p:txBody>
      </p:sp>
      <p:sp>
        <p:nvSpPr>
          <p:cNvPr id="9219" name="İçerik Yer Tutucusu 2">
            <a:extLst>
              <a:ext uri="{FF2B5EF4-FFF2-40B4-BE49-F238E27FC236}">
                <a16:creationId xmlns:a16="http://schemas.microsoft.com/office/drawing/2014/main" id="{D6EA84E9-33E3-D6E2-8F30-2502400B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b="1" dirty="0" err="1">
                <a:ea typeface="+mn-lt"/>
                <a:cs typeface="+mn-lt"/>
              </a:rPr>
              <a:t>Objective</a:t>
            </a:r>
            <a:r>
              <a:rPr lang="tr-TR" sz="1600" b="1" dirty="0">
                <a:ea typeface="+mn-lt"/>
                <a:cs typeface="+mn-lt"/>
              </a:rPr>
              <a:t>: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Our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goal</a:t>
            </a:r>
            <a:r>
              <a:rPr lang="tr-TR" sz="1600" dirty="0">
                <a:ea typeface="+mn-lt"/>
                <a:cs typeface="+mn-lt"/>
              </a:rPr>
              <a:t> is </a:t>
            </a:r>
            <a:r>
              <a:rPr lang="tr-TR" sz="1600" dirty="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extract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meaningful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information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from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noisy</a:t>
            </a:r>
            <a:r>
              <a:rPr lang="tr-TR" sz="1600" dirty="0">
                <a:ea typeface="+mn-lt"/>
                <a:cs typeface="+mn-lt"/>
              </a:rPr>
              <a:t> e-</a:t>
            </a:r>
            <a:r>
              <a:rPr lang="tr-TR" sz="1600" dirty="0" err="1">
                <a:ea typeface="+mn-lt"/>
                <a:cs typeface="+mn-lt"/>
              </a:rPr>
              <a:t>mails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within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dataset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dirty="0" err="1">
                <a:ea typeface="+mn-lt"/>
                <a:cs typeface="+mn-lt"/>
              </a:rPr>
              <a:t>By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employing</a:t>
            </a:r>
            <a:r>
              <a:rPr lang="tr-TR" sz="1600" dirty="0">
                <a:ea typeface="+mn-lt"/>
                <a:cs typeface="+mn-lt"/>
              </a:rPr>
              <a:t> an LSTM model </a:t>
            </a:r>
            <a:r>
              <a:rPr lang="tr-TR" sz="1600" dirty="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various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feature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techniques</a:t>
            </a:r>
            <a:r>
              <a:rPr lang="tr-TR" sz="1600" dirty="0">
                <a:ea typeface="+mn-lt"/>
                <a:cs typeface="+mn-lt"/>
              </a:rPr>
              <a:t>, </a:t>
            </a:r>
            <a:r>
              <a:rPr lang="tr-TR" sz="1600" dirty="0" err="1">
                <a:ea typeface="+mn-lt"/>
                <a:cs typeface="+mn-lt"/>
              </a:rPr>
              <a:t>we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aim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accurately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identify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names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among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parsed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words</a:t>
            </a:r>
            <a:r>
              <a:rPr lang="tr-TR" sz="1600" dirty="0">
                <a:ea typeface="+mn-lt"/>
                <a:cs typeface="+mn-lt"/>
              </a:rPr>
              <a:t> in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e-</a:t>
            </a:r>
            <a:r>
              <a:rPr lang="tr-TR" sz="1600" dirty="0" err="1">
                <a:ea typeface="+mn-lt"/>
                <a:cs typeface="+mn-lt"/>
              </a:rPr>
              <a:t>mails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focus</a:t>
            </a:r>
            <a:r>
              <a:rPr lang="tr-TR" sz="1600" dirty="0">
                <a:ea typeface="+mn-lt"/>
                <a:cs typeface="+mn-lt"/>
              </a:rPr>
              <a:t> is on </a:t>
            </a:r>
            <a:r>
              <a:rPr lang="tr-TR" sz="1600" dirty="0" err="1">
                <a:ea typeface="+mn-lt"/>
                <a:cs typeface="+mn-lt"/>
              </a:rPr>
              <a:t>discerning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names</a:t>
            </a:r>
            <a:r>
              <a:rPr lang="tr-TR" sz="1600" dirty="0">
                <a:ea typeface="+mn-lt"/>
                <a:cs typeface="+mn-lt"/>
              </a:rPr>
              <a:t> in </a:t>
            </a:r>
            <a:r>
              <a:rPr lang="tr-TR" sz="1600" dirty="0" err="1">
                <a:ea typeface="+mn-lt"/>
                <a:cs typeface="+mn-lt"/>
              </a:rPr>
              <a:t>challenging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cluttered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email</a:t>
            </a:r>
            <a:r>
              <a:rPr lang="tr-TR" sz="1600" dirty="0">
                <a:ea typeface="+mn-lt"/>
                <a:cs typeface="+mn-lt"/>
              </a:rPr>
              <a:t> data, </a:t>
            </a:r>
            <a:r>
              <a:rPr lang="tr-TR" sz="1600" dirty="0" err="1">
                <a:ea typeface="+mn-lt"/>
                <a:cs typeface="+mn-lt"/>
              </a:rPr>
              <a:t>contributing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more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effective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natural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language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processing</a:t>
            </a:r>
            <a:r>
              <a:rPr lang="tr-TR" sz="1600" dirty="0">
                <a:ea typeface="+mn-lt"/>
                <a:cs typeface="+mn-lt"/>
              </a:rPr>
              <a:t>.</a:t>
            </a:r>
            <a:endParaRPr lang="tr-TR" sz="1600" dirty="0">
              <a:latin typeface="Calibri Light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223E2-86CC-08D7-BCC7-2903CDCB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C47E-FFBE-0107-BE8F-B8AA126A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Unvan 1">
            <a:extLst>
              <a:ext uri="{FF2B5EF4-FFF2-40B4-BE49-F238E27FC236}">
                <a16:creationId xmlns:a16="http://schemas.microsoft.com/office/drawing/2014/main" id="{D4582FA4-0ABE-70C1-585B-043EA14A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77"/>
            <a:ext cx="10515600" cy="1325563"/>
          </a:xfrm>
        </p:spPr>
        <p:txBody>
          <a:bodyPr/>
          <a:lstStyle/>
          <a:p>
            <a:r>
              <a:rPr lang="tr-TR" altLang="en-US" sz="4000" dirty="0" err="1">
                <a:cs typeface="Calibri Light"/>
              </a:rPr>
              <a:t>Dataset</a:t>
            </a:r>
            <a:endParaRPr lang="en-US" dirty="0" err="1"/>
          </a:p>
        </p:txBody>
      </p:sp>
      <p:sp>
        <p:nvSpPr>
          <p:cNvPr id="9219" name="İçerik Yer Tutucusu 2">
            <a:extLst>
              <a:ext uri="{FF2B5EF4-FFF2-40B4-BE49-F238E27FC236}">
                <a16:creationId xmlns:a16="http://schemas.microsoft.com/office/drawing/2014/main" id="{34DE2313-EB6A-2A51-D455-03E00C77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77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tr-TR" b="1" dirty="0" err="1">
                <a:ea typeface="+mn-lt"/>
                <a:cs typeface="+mn-lt"/>
              </a:rPr>
              <a:t>CSpace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Email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Corpus</a:t>
            </a:r>
            <a:r>
              <a:rPr lang="tr-TR" b="1" dirty="0">
                <a:ea typeface="+mn-lt"/>
                <a:cs typeface="+mn-lt"/>
              </a:rPr>
              <a:t> (</a:t>
            </a:r>
            <a:r>
              <a:rPr lang="tr-TR" b="1" dirty="0" err="1">
                <a:ea typeface="+mn-lt"/>
                <a:cs typeface="+mn-lt"/>
              </a:rPr>
              <a:t>Kraut</a:t>
            </a:r>
            <a:r>
              <a:rPr lang="tr-TR" b="1" dirty="0">
                <a:ea typeface="+mn-lt"/>
                <a:cs typeface="+mn-lt"/>
              </a:rPr>
              <a:t> et al., 2004):</a:t>
            </a:r>
            <a:endParaRPr lang="en-US" dirty="0"/>
          </a:p>
          <a:p>
            <a:pPr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Origin</a:t>
            </a:r>
            <a:r>
              <a:rPr lang="tr-TR">
                <a:ea typeface="+mn-lt"/>
                <a:cs typeface="+mn-lt"/>
              </a:rPr>
              <a:t>: Carnegie Mellon University, 1997 management course.</a:t>
            </a:r>
            <a:endParaRPr lang="tr-TR"/>
          </a:p>
          <a:p>
            <a:pPr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Participants</a:t>
            </a:r>
            <a:r>
              <a:rPr lang="tr-TR">
                <a:ea typeface="+mn-lt"/>
                <a:cs typeface="+mn-lt"/>
              </a:rPr>
              <a:t>: MBA </a:t>
            </a:r>
            <a:r>
              <a:rPr lang="tr-TR" err="1">
                <a:ea typeface="+mn-lt"/>
                <a:cs typeface="+mn-lt"/>
              </a:rPr>
              <a:t>students</a:t>
            </a:r>
            <a:r>
              <a:rPr lang="tr-TR">
                <a:ea typeface="+mn-lt"/>
                <a:cs typeface="+mn-lt"/>
              </a:rPr>
              <a:t> in simulated companies.</a:t>
            </a:r>
          </a:p>
          <a:p>
            <a:pPr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Structure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Teams</a:t>
            </a:r>
            <a:r>
              <a:rPr lang="tr-TR">
                <a:ea typeface="+mn-lt"/>
                <a:cs typeface="+mn-lt"/>
              </a:rPr>
              <a:t> of 4-6 members in different market scenarios.</a:t>
            </a:r>
            <a:endParaRPr lang="tr-TR"/>
          </a:p>
          <a:p>
            <a:pPr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Relevant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Fields</a:t>
            </a:r>
            <a:r>
              <a:rPr lang="tr-TR">
                <a:ea typeface="+mn-lt"/>
                <a:cs typeface="+mn-lt"/>
              </a:rPr>
              <a:t>: "</a:t>
            </a:r>
            <a:r>
              <a:rPr lang="tr-TR" err="1">
                <a:ea typeface="+mn-lt"/>
                <a:cs typeface="+mn-lt"/>
              </a:rPr>
              <a:t>From</a:t>
            </a:r>
            <a:r>
              <a:rPr lang="tr-TR">
                <a:ea typeface="+mn-lt"/>
                <a:cs typeface="+mn-lt"/>
              </a:rPr>
              <a:t>," "Subject," and "Time."</a:t>
            </a:r>
            <a:endParaRPr lang="tr-TR"/>
          </a:p>
          <a:p>
            <a:pPr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Subcorpora</a:t>
            </a:r>
            <a:r>
              <a:rPr lang="tr-TR">
                <a:ea typeface="+mn-lt"/>
                <a:cs typeface="+mn-lt"/>
              </a:rPr>
              <a:t>:</a:t>
            </a:r>
            <a:endParaRPr lang="tr-TR"/>
          </a:p>
          <a:p>
            <a:pPr marL="971550" lvl="1" indent="-285750">
              <a:buFont typeface="Arial"/>
              <a:buChar char="•"/>
            </a:pPr>
            <a:r>
              <a:rPr lang="tr-TR" sz="2800" dirty="0" err="1">
                <a:ea typeface="+mn-lt"/>
                <a:cs typeface="+mn-lt"/>
              </a:rPr>
              <a:t>Mgmt</a:t>
            </a:r>
            <a:r>
              <a:rPr lang="tr-TR" sz="2800" dirty="0">
                <a:ea typeface="+mn-lt"/>
                <a:cs typeface="+mn-lt"/>
              </a:rPr>
              <a:t>-Game: </a:t>
            </a:r>
            <a:r>
              <a:rPr lang="tr-TR" sz="2800" dirty="0" err="1">
                <a:ea typeface="+mn-lt"/>
                <a:cs typeface="+mn-lt"/>
              </a:rPr>
              <a:t>Five-day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period</a:t>
            </a:r>
            <a:r>
              <a:rPr lang="tr-TR" sz="2800" dirty="0">
                <a:ea typeface="+mn-lt"/>
                <a:cs typeface="+mn-lt"/>
              </a:rPr>
              <a:t>, </a:t>
            </a:r>
            <a:r>
              <a:rPr lang="tr-TR" sz="2800" dirty="0" err="1">
                <a:ea typeface="+mn-lt"/>
                <a:cs typeface="+mn-lt"/>
              </a:rPr>
              <a:t>used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for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training</a:t>
            </a:r>
            <a:r>
              <a:rPr lang="tr-TR" sz="2800" dirty="0">
                <a:ea typeface="+mn-lt"/>
                <a:cs typeface="+mn-lt"/>
              </a:rPr>
              <a:t> (</a:t>
            </a:r>
            <a:r>
              <a:rPr lang="tr-TR" sz="2800" dirty="0" err="1">
                <a:ea typeface="+mn-lt"/>
                <a:cs typeface="+mn-lt"/>
              </a:rPr>
              <a:t>day</a:t>
            </a:r>
            <a:r>
              <a:rPr lang="tr-TR" sz="2800" dirty="0">
                <a:ea typeface="+mn-lt"/>
                <a:cs typeface="+mn-lt"/>
              </a:rPr>
              <a:t> 1), </a:t>
            </a:r>
            <a:r>
              <a:rPr lang="tr-TR" sz="2800" dirty="0" err="1">
                <a:ea typeface="+mn-lt"/>
                <a:cs typeface="+mn-lt"/>
              </a:rPr>
              <a:t>tuning</a:t>
            </a:r>
            <a:r>
              <a:rPr lang="tr-TR" sz="2800" dirty="0">
                <a:ea typeface="+mn-lt"/>
                <a:cs typeface="+mn-lt"/>
              </a:rPr>
              <a:t> (</a:t>
            </a:r>
            <a:r>
              <a:rPr lang="tr-TR" sz="2800" dirty="0" err="1">
                <a:ea typeface="+mn-lt"/>
                <a:cs typeface="+mn-lt"/>
              </a:rPr>
              <a:t>day</a:t>
            </a:r>
            <a:r>
              <a:rPr lang="tr-TR" sz="2800" dirty="0">
                <a:ea typeface="+mn-lt"/>
                <a:cs typeface="+mn-lt"/>
              </a:rPr>
              <a:t> 4), </a:t>
            </a:r>
            <a:r>
              <a:rPr lang="tr-TR" sz="2800" dirty="0" err="1">
                <a:ea typeface="+mn-lt"/>
                <a:cs typeface="+mn-lt"/>
              </a:rPr>
              <a:t>and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testing</a:t>
            </a:r>
            <a:r>
              <a:rPr lang="tr-TR" sz="2800" dirty="0">
                <a:ea typeface="+mn-lt"/>
                <a:cs typeface="+mn-lt"/>
              </a:rPr>
              <a:t> (</a:t>
            </a:r>
            <a:r>
              <a:rPr lang="tr-TR" sz="2800" dirty="0" err="1">
                <a:ea typeface="+mn-lt"/>
                <a:cs typeface="+mn-lt"/>
              </a:rPr>
              <a:t>day</a:t>
            </a:r>
            <a:r>
              <a:rPr lang="tr-TR" sz="2800" dirty="0">
                <a:ea typeface="+mn-lt"/>
                <a:cs typeface="+mn-lt"/>
              </a:rPr>
              <a:t> 5).</a:t>
            </a:r>
            <a:endParaRPr lang="tr-TR" dirty="0"/>
          </a:p>
          <a:p>
            <a:pPr marL="971550" lvl="1" indent="-285750">
              <a:buFont typeface="Arial"/>
              <a:buChar char="•"/>
            </a:pPr>
            <a:r>
              <a:rPr lang="tr-TR" sz="2800" dirty="0" err="1">
                <a:ea typeface="+mn-lt"/>
                <a:cs typeface="+mn-lt"/>
              </a:rPr>
              <a:t>Mgmt-Teams</a:t>
            </a:r>
            <a:r>
              <a:rPr lang="tr-TR" sz="2800" dirty="0">
                <a:ea typeface="+mn-lt"/>
                <a:cs typeface="+mn-lt"/>
              </a:rPr>
              <a:t>: Training set </a:t>
            </a:r>
            <a:r>
              <a:rPr lang="tr-TR" sz="2800" dirty="0" err="1">
                <a:ea typeface="+mn-lt"/>
                <a:cs typeface="+mn-lt"/>
              </a:rPr>
              <a:t>involves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messages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between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different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teams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than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the</a:t>
            </a:r>
            <a:r>
              <a:rPr lang="tr-TR" sz="2800" dirty="0">
                <a:ea typeface="+mn-lt"/>
                <a:cs typeface="+mn-lt"/>
              </a:rPr>
              <a:t> test set.</a:t>
            </a:r>
          </a:p>
          <a:p>
            <a:pPr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Purpose</a:t>
            </a:r>
            <a:r>
              <a:rPr lang="tr-TR" dirty="0">
                <a:ea typeface="+mn-lt"/>
                <a:cs typeface="+mn-lt"/>
              </a:rPr>
              <a:t>: </a:t>
            </a:r>
            <a:r>
              <a:rPr lang="tr-TR" dirty="0" err="1">
                <a:ea typeface="+mn-lt"/>
                <a:cs typeface="+mn-lt"/>
              </a:rPr>
              <a:t>Represents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work-oriented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communication</a:t>
            </a:r>
            <a:r>
              <a:rPr lang="tr-TR" dirty="0">
                <a:ea typeface="+mn-lt"/>
                <a:cs typeface="+mn-lt"/>
              </a:rPr>
              <a:t> in a </a:t>
            </a:r>
            <a:r>
              <a:rPr lang="tr-TR" dirty="0" err="1">
                <a:ea typeface="+mn-lt"/>
                <a:cs typeface="+mn-lt"/>
              </a:rPr>
              <a:t>small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medium-sized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company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tr-TR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5B410-CA8B-CC36-6ADD-492DE7B1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Unvan 1">
            <a:extLst>
              <a:ext uri="{FF2B5EF4-FFF2-40B4-BE49-F238E27FC236}">
                <a16:creationId xmlns:a16="http://schemas.microsoft.com/office/drawing/2014/main" id="{76D9851E-17C0-118F-EF62-708379A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77"/>
            <a:ext cx="10515600" cy="1325563"/>
          </a:xfrm>
        </p:spPr>
        <p:txBody>
          <a:bodyPr/>
          <a:lstStyle/>
          <a:p>
            <a:r>
              <a:rPr lang="tr-TR" altLang="en-US" sz="4000" dirty="0" err="1">
                <a:cs typeface="Calibri Light"/>
              </a:rPr>
              <a:t>Implementation</a:t>
            </a:r>
            <a:r>
              <a:rPr lang="tr-TR" altLang="en-US" sz="4000" dirty="0">
                <a:cs typeface="Calibri Light"/>
              </a:rPr>
              <a:t> </a:t>
            </a:r>
            <a:r>
              <a:rPr lang="tr-TR" altLang="en-US" sz="4000" dirty="0" err="1">
                <a:cs typeface="Calibri Light"/>
              </a:rPr>
              <a:t>Steps</a:t>
            </a:r>
            <a:endParaRPr lang="en-US" dirty="0" err="1"/>
          </a:p>
        </p:txBody>
      </p:sp>
      <p:sp>
        <p:nvSpPr>
          <p:cNvPr id="9219" name="İçerik Yer Tutucusu 2">
            <a:extLst>
              <a:ext uri="{FF2B5EF4-FFF2-40B4-BE49-F238E27FC236}">
                <a16:creationId xmlns:a16="http://schemas.microsoft.com/office/drawing/2014/main" id="{D6EA84E9-33E3-D6E2-8F30-2502400B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77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have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defined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our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custom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e-mail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features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such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as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if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in a "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from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"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line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if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capitalized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if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followed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bigram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"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I".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These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suggestions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taken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from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1st reference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paper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e-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mails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in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found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dataset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very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noisy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Some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meaningful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some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of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even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alpha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order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deal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with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this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corpora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had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develop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an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unique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way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which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pos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tagging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using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pre-defined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models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via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nltk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python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library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extracted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e-mail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line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line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have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pos-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tagged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every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taken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into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account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that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completely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alpha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tags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 in (".", "", "(", ")", ":",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on).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this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way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could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eliminate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like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 </a:t>
            </a:r>
            <a:r>
              <a:rPr lang="tr-TR" sz="1400" dirty="0">
                <a:highlight>
                  <a:srgbClr val="FFFF00"/>
                </a:highlight>
                <a:latin typeface="Calibri Light"/>
                <a:ea typeface="Calibri"/>
                <a:cs typeface="Calibri"/>
              </a:rPr>
              <a:t>antaloupe.srv.cs.cmu.edu!das-news.harvard.edu!noc.near.net!howland.reston.ans.net!usc!cs.utexas.edu!uunet!pipex!sunic!uts!iesd!news.iesd.auc.dk!habl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have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saved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in a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dictionary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with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index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built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our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vocabulary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after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reading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every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email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in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training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data.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labeled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each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if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that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a name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if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that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is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capitalized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on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each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feature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label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need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After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reading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training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emails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~17k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sentences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(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lines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)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within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emails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these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sentences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containing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around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~20k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unique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number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of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Around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2.5% of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words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names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~23%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capitalized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~4%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in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from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featured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, ~0.13%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after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"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I"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bigram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400" err="1">
                <a:latin typeface="Calibri Light"/>
                <a:ea typeface="Calibri"/>
                <a:cs typeface="Calibri"/>
              </a:rPr>
              <a:t>After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getting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our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inputs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ready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converting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them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tensors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(</a:t>
            </a:r>
            <a:r>
              <a:rPr lang="tr-TR" sz="1400" err="1">
                <a:latin typeface="Calibri Light"/>
                <a:ea typeface="Calibri"/>
                <a:cs typeface="Calibri"/>
              </a:rPr>
              <a:t>for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tensorflow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library</a:t>
            </a:r>
            <a:r>
              <a:rPr lang="tr-TR" sz="1400" dirty="0">
                <a:latin typeface="Calibri Light"/>
                <a:ea typeface="Calibri"/>
                <a:cs typeface="Calibri"/>
              </a:rPr>
              <a:t>), </a:t>
            </a:r>
            <a:r>
              <a:rPr lang="tr-TR" sz="140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built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our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LSTM </a:t>
            </a:r>
            <a:r>
              <a:rPr lang="tr-TR" sz="1400" err="1">
                <a:latin typeface="Calibri Light"/>
                <a:ea typeface="Calibri"/>
                <a:cs typeface="Calibri"/>
              </a:rPr>
              <a:t>model.LSTM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model's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code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will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be </a:t>
            </a:r>
            <a:r>
              <a:rPr lang="tr-TR" sz="1400" err="1">
                <a:latin typeface="Calibri Light"/>
                <a:ea typeface="Calibri"/>
                <a:cs typeface="Calibri"/>
              </a:rPr>
              <a:t>shared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in </a:t>
            </a:r>
            <a:r>
              <a:rPr lang="tr-TR" sz="140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next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err="1">
                <a:latin typeface="Calibri Light"/>
                <a:ea typeface="Calibri"/>
                <a:cs typeface="Calibri"/>
              </a:rPr>
              <a:t>slide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had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deal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with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weights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since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dataset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classes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(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positive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and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negative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classes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within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e-mail)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not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balanced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Thefore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had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to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build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weight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vector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for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our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loss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function</a:t>
            </a:r>
            <a:r>
              <a:rPr lang="tr-TR" sz="1400" dirty="0">
                <a:latin typeface="Calibri Light"/>
                <a:ea typeface="Calibri"/>
                <a:cs typeface="Calibri"/>
              </a:rPr>
              <a:t>.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We</a:t>
            </a:r>
            <a:r>
              <a:rPr lang="tr-TR" sz="1400" dirty="0">
                <a:latin typeface="Calibri Light"/>
                <a:ea typeface="Calibri"/>
                <a:cs typeface="Calibri"/>
              </a:rPr>
              <a:t> </a:t>
            </a:r>
            <a:r>
              <a:rPr lang="tr-TR" sz="1400" dirty="0" err="1">
                <a:latin typeface="Calibri Light"/>
                <a:ea typeface="Calibri"/>
                <a:cs typeface="Calibri"/>
              </a:rPr>
              <a:t>used</a:t>
            </a:r>
            <a:r>
              <a:rPr lang="tr-TR" sz="1400" dirty="0">
                <a:latin typeface="Calibri Light"/>
                <a:ea typeface="Calibri"/>
                <a:cs typeface="Calibri"/>
              </a:rPr>
              <a:t> </a:t>
            </a:r>
            <a:r>
              <a:rPr lang="tr-TR" sz="1400" dirty="0" err="1">
                <a:ea typeface="+mn-lt"/>
                <a:cs typeface="+mn-lt"/>
              </a:rPr>
              <a:t>Binary</a:t>
            </a:r>
            <a:r>
              <a:rPr lang="tr-TR" sz="1400" dirty="0">
                <a:ea typeface="+mn-lt"/>
                <a:cs typeface="+mn-lt"/>
              </a:rPr>
              <a:t> Cross </a:t>
            </a:r>
            <a:r>
              <a:rPr lang="tr-TR" sz="1400" dirty="0" err="1">
                <a:ea typeface="+mn-lt"/>
                <a:cs typeface="+mn-lt"/>
              </a:rPr>
              <a:t>Entropy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with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Logits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Loss</a:t>
            </a:r>
            <a:r>
              <a:rPr lang="tr-TR" sz="1400" dirty="0">
                <a:ea typeface="+mn-lt"/>
                <a:cs typeface="+mn-lt"/>
              </a:rPr>
              <a:t>.</a:t>
            </a:r>
            <a:endParaRPr lang="tr-TR" sz="1400" dirty="0">
              <a:latin typeface="Calibri Light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223E2-86CC-08D7-BCC7-2903CDCB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DD42A-0302-9867-24C8-AE08359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Unvan 1">
            <a:extLst>
              <a:ext uri="{FF2B5EF4-FFF2-40B4-BE49-F238E27FC236}">
                <a16:creationId xmlns:a16="http://schemas.microsoft.com/office/drawing/2014/main" id="{F993E326-6372-10AA-970A-0152A852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Feature Functions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0FA544E-5900-3A67-2483-769DC9A2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978461"/>
            <a:ext cx="6780700" cy="2898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51849-ABBD-EF4F-8979-91585592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1708A-54A0-7D6C-39E4-42255EF6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25FB32-1FFB-7C9A-0C01-33373A6E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5648"/>
            <a:ext cx="8080497" cy="3981328"/>
          </a:xfrm>
          <a:prstGeom prst="rect">
            <a:avLst/>
          </a:prstGeom>
        </p:spPr>
      </p:pic>
      <p:sp>
        <p:nvSpPr>
          <p:cNvPr id="9218" name="Unvan 1">
            <a:extLst>
              <a:ext uri="{FF2B5EF4-FFF2-40B4-BE49-F238E27FC236}">
                <a16:creationId xmlns:a16="http://schemas.microsoft.com/office/drawing/2014/main" id="{C02B570D-B8E9-797D-32A2-ECD9D5BD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LSTM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EB1CC-3A5E-A155-79AA-230B812C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B9939-8FDD-BE25-28F7-44DE321DB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Unvan 1">
            <a:extLst>
              <a:ext uri="{FF2B5EF4-FFF2-40B4-BE49-F238E27FC236}">
                <a16:creationId xmlns:a16="http://schemas.microsoft.com/office/drawing/2014/main" id="{96A3ADE3-52F0-DDDE-9CB9-9280337F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Details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18BF2E-DEB4-5157-8CE9-E047B638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57BB8-C636-0C92-B1E8-055B7F4C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E6A40-83E3-AE82-6718-5044AD02E3F2}"/>
              </a:ext>
            </a:extLst>
          </p:cNvPr>
          <p:cNvSpPr txBox="1"/>
          <p:nvPr/>
        </p:nvSpPr>
        <p:spPr>
          <a:xfrm>
            <a:off x="4755173" y="161193"/>
            <a:ext cx="680231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rbel"/>
              </a:rPr>
              <a:t>Size of </a:t>
            </a:r>
            <a:r>
              <a:rPr lang="en-GB" dirty="0" err="1">
                <a:latin typeface="Corbel"/>
              </a:rPr>
              <a:t>y_tensor</a:t>
            </a:r>
            <a:r>
              <a:rPr lang="en-GB" dirty="0">
                <a:latin typeface="Corbel"/>
              </a:rPr>
              <a:t> ~132k </a:t>
            </a:r>
            <a:endParaRPr lang="en-US" dirty="0"/>
          </a:p>
          <a:p>
            <a:r>
              <a:rPr lang="en-GB" dirty="0">
                <a:latin typeface="Corbel"/>
              </a:rPr>
              <a:t>Embedding dimension = 50</a:t>
            </a:r>
            <a:endParaRPr lang="en-US" dirty="0"/>
          </a:p>
          <a:p>
            <a:r>
              <a:rPr lang="en-GB" dirty="0">
                <a:latin typeface="Corbel"/>
              </a:rPr>
              <a:t>Hidden size = 256</a:t>
            </a:r>
          </a:p>
          <a:p>
            <a:r>
              <a:rPr lang="en-GB" dirty="0">
                <a:latin typeface="Corbel"/>
              </a:rPr>
              <a:t>Output size = 1 (Used Sigmoid Activation Function)</a:t>
            </a:r>
          </a:p>
          <a:p>
            <a:r>
              <a:rPr lang="en-GB" dirty="0">
                <a:latin typeface="Corbel"/>
              </a:rPr>
              <a:t>Loss: Binary CE with </a:t>
            </a:r>
            <a:r>
              <a:rPr lang="en-GB" dirty="0" err="1">
                <a:latin typeface="Corbel"/>
              </a:rPr>
              <a:t>LogitsLoss</a:t>
            </a:r>
          </a:p>
        </p:txBody>
      </p:sp>
    </p:spTree>
    <p:extLst>
      <p:ext uri="{BB962C8B-B14F-4D97-AF65-F5344CB8AC3E}">
        <p14:creationId xmlns:p14="http://schemas.microsoft.com/office/powerpoint/2010/main" val="333144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D539F-58F2-E980-4C1B-45FE9762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4" name="Rectangle 92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Unvan 1">
            <a:extLst>
              <a:ext uri="{FF2B5EF4-FFF2-40B4-BE49-F238E27FC236}">
                <a16:creationId xmlns:a16="http://schemas.microsoft.com/office/drawing/2014/main" id="{0DDABA1E-3212-F0B6-3024-D83FDE6D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altLang="en-US" sz="5400">
                <a:cs typeface="Calibri Light"/>
              </a:rPr>
              <a:t>Difficulties</a:t>
            </a:r>
            <a:endParaRPr lang="en-US" sz="5400"/>
          </a:p>
        </p:txBody>
      </p:sp>
      <p:sp>
        <p:nvSpPr>
          <p:cNvPr id="92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İçerik Yer Tutucusu 2">
            <a:extLst>
              <a:ext uri="{FF2B5EF4-FFF2-40B4-BE49-F238E27FC236}">
                <a16:creationId xmlns:a16="http://schemas.microsoft.com/office/drawing/2014/main" id="{5C59E5CE-F006-E7CC-C3A8-8C8F36C2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tr-TR" sz="1900" dirty="0" err="1">
                <a:ea typeface="Calibri"/>
                <a:cs typeface="Calibri"/>
              </a:rPr>
              <a:t>Found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dataset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very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noisy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it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not </a:t>
            </a:r>
            <a:r>
              <a:rPr lang="tr-TR" sz="1900" dirty="0" err="1">
                <a:ea typeface="Calibri"/>
                <a:cs typeface="Calibri"/>
              </a:rPr>
              <a:t>very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easy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find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other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email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datasets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due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privacy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issues</a:t>
            </a:r>
            <a:r>
              <a:rPr lang="tr-TR" sz="1900" dirty="0">
                <a:ea typeface="Calibri"/>
                <a:cs typeface="Calibri"/>
              </a:rPr>
              <a:t> in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field</a:t>
            </a:r>
            <a:r>
              <a:rPr lang="tr-TR" sz="1900" dirty="0">
                <a:ea typeface="Calibri"/>
                <a:cs typeface="Calibri"/>
              </a:rPr>
              <a:t>. </a:t>
            </a:r>
            <a:r>
              <a:rPr lang="tr-TR" sz="1900" dirty="0" err="1">
                <a:ea typeface="Calibri"/>
                <a:cs typeface="Calibri"/>
              </a:rPr>
              <a:t>Dealing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noises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preparing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my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inputs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for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my</a:t>
            </a:r>
            <a:r>
              <a:rPr lang="tr-TR" sz="1900" dirty="0">
                <a:ea typeface="Calibri"/>
                <a:cs typeface="Calibri"/>
              </a:rPr>
              <a:t> model </a:t>
            </a:r>
            <a:r>
              <a:rPr lang="tr-TR" sz="1900" dirty="0" err="1">
                <a:ea typeface="Calibri"/>
                <a:cs typeface="Calibri"/>
              </a:rPr>
              <a:t>took</a:t>
            </a:r>
            <a:r>
              <a:rPr lang="tr-TR" sz="1900" dirty="0">
                <a:ea typeface="Calibri"/>
                <a:cs typeface="Calibri"/>
              </a:rPr>
              <a:t> a lot of </a:t>
            </a:r>
            <a:r>
              <a:rPr lang="tr-TR" sz="1900" dirty="0" err="1">
                <a:ea typeface="Calibri"/>
                <a:cs typeface="Calibri"/>
              </a:rPr>
              <a:t>my</a:t>
            </a:r>
            <a:r>
              <a:rPr lang="tr-TR" sz="1900" dirty="0">
                <a:ea typeface="Calibri"/>
                <a:cs typeface="Calibri"/>
              </a:rPr>
              <a:t> time.</a:t>
            </a:r>
          </a:p>
          <a:p>
            <a:pPr marL="514350" indent="-514350">
              <a:buAutoNum type="arabicPeriod"/>
            </a:pPr>
            <a:r>
              <a:rPr lang="tr-TR" sz="1900" dirty="0" err="1">
                <a:ea typeface="Calibri"/>
                <a:cs typeface="Calibri"/>
              </a:rPr>
              <a:t>It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not </a:t>
            </a:r>
            <a:r>
              <a:rPr lang="tr-TR" sz="1900" dirty="0" err="1">
                <a:ea typeface="Calibri"/>
                <a:cs typeface="Calibri"/>
              </a:rPr>
              <a:t>possible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train</a:t>
            </a:r>
            <a:r>
              <a:rPr lang="tr-TR" sz="1900" dirty="0">
                <a:ea typeface="Calibri"/>
                <a:cs typeface="Calibri"/>
              </a:rPr>
              <a:t> a not </a:t>
            </a:r>
            <a:r>
              <a:rPr lang="tr-TR" sz="1900" dirty="0" err="1">
                <a:ea typeface="Calibri"/>
                <a:cs typeface="Calibri"/>
              </a:rPr>
              <a:t>balanced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dataset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without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weights</a:t>
            </a:r>
            <a:r>
              <a:rPr lang="tr-TR" sz="1900" dirty="0">
                <a:ea typeface="Calibri"/>
                <a:cs typeface="Calibri"/>
              </a:rPr>
              <a:t>, had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introduce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weights</a:t>
            </a:r>
            <a:r>
              <a:rPr lang="tr-TR" sz="1900" dirty="0">
                <a:ea typeface="Calibri"/>
                <a:cs typeface="Calibri"/>
              </a:rPr>
              <a:t> idea in </a:t>
            </a:r>
            <a:r>
              <a:rPr lang="tr-TR" sz="1900" dirty="0" err="1">
                <a:ea typeface="Calibri"/>
                <a:cs typeface="Calibri"/>
              </a:rPr>
              <a:t>order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be </a:t>
            </a:r>
            <a:r>
              <a:rPr lang="tr-TR" sz="1900" dirty="0" err="1">
                <a:ea typeface="Calibri"/>
                <a:cs typeface="Calibri"/>
              </a:rPr>
              <a:t>able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increase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my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accuracy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recall</a:t>
            </a:r>
            <a:r>
              <a:rPr lang="tr-TR" sz="1900" dirty="0">
                <a:ea typeface="Calibri"/>
                <a:cs typeface="Calibri"/>
              </a:rPr>
              <a:t> at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same</a:t>
            </a:r>
            <a:r>
              <a:rPr lang="tr-TR" sz="1900" dirty="0">
                <a:ea typeface="Calibri"/>
                <a:cs typeface="Calibri"/>
              </a:rPr>
              <a:t> time.</a:t>
            </a:r>
          </a:p>
          <a:p>
            <a:pPr marL="514350" indent="-514350">
              <a:buAutoNum type="arabicPeriod"/>
            </a:pP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technique</a:t>
            </a:r>
            <a:r>
              <a:rPr lang="tr-TR" sz="1900" dirty="0">
                <a:ea typeface="Calibri"/>
                <a:cs typeface="Calibri"/>
              </a:rPr>
              <a:t> I </a:t>
            </a:r>
            <a:r>
              <a:rPr lang="tr-TR" sz="1900" dirty="0" err="1">
                <a:ea typeface="Calibri"/>
                <a:cs typeface="Calibri"/>
              </a:rPr>
              <a:t>used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within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this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project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not </a:t>
            </a:r>
            <a:r>
              <a:rPr lang="tr-TR" sz="1900" dirty="0" err="1">
                <a:ea typeface="Calibri"/>
                <a:cs typeface="Calibri"/>
              </a:rPr>
              <a:t>similar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ones</a:t>
            </a:r>
            <a:r>
              <a:rPr lang="tr-TR" sz="1900" dirty="0">
                <a:ea typeface="Calibri"/>
                <a:cs typeface="Calibri"/>
              </a:rPr>
              <a:t> I </a:t>
            </a:r>
            <a:r>
              <a:rPr lang="tr-TR" sz="1900" dirty="0" err="1">
                <a:ea typeface="Calibri"/>
                <a:cs typeface="Calibri"/>
              </a:rPr>
              <a:t>have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read</a:t>
            </a:r>
            <a:r>
              <a:rPr lang="tr-TR" sz="1900" dirty="0">
                <a:ea typeface="Calibri"/>
                <a:cs typeface="Calibri"/>
              </a:rPr>
              <a:t> in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paper</a:t>
            </a:r>
            <a:r>
              <a:rPr lang="tr-TR" sz="1900" dirty="0">
                <a:ea typeface="Calibri"/>
                <a:cs typeface="Calibri"/>
              </a:rPr>
              <a:t> but I </a:t>
            </a:r>
            <a:r>
              <a:rPr lang="tr-TR" sz="1900" dirty="0" err="1">
                <a:ea typeface="Calibri"/>
                <a:cs typeface="Calibri"/>
              </a:rPr>
              <a:t>tried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getting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inspired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from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papers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trying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something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novel</a:t>
            </a:r>
            <a:r>
              <a:rPr lang="tr-TR" sz="1900" dirty="0">
                <a:ea typeface="Calibri"/>
                <a:cs typeface="Calibri"/>
              </a:rPr>
              <a:t>. </a:t>
            </a:r>
            <a:r>
              <a:rPr lang="tr-TR" sz="1900" dirty="0" err="1">
                <a:ea typeface="Calibri"/>
                <a:cs typeface="Calibri"/>
              </a:rPr>
              <a:t>That's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why</a:t>
            </a:r>
            <a:r>
              <a:rPr lang="tr-TR" sz="1900" dirty="0">
                <a:ea typeface="Calibri"/>
                <a:cs typeface="Calibri"/>
              </a:rPr>
              <a:t> it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not </a:t>
            </a:r>
            <a:r>
              <a:rPr lang="tr-TR" sz="1900" dirty="0" err="1">
                <a:ea typeface="Calibri"/>
                <a:cs typeface="Calibri"/>
              </a:rPr>
              <a:t>that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easy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to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come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up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</a:t>
            </a:r>
            <a:r>
              <a:rPr lang="tr-TR" sz="1900" dirty="0">
                <a:ea typeface="Calibri"/>
                <a:cs typeface="Calibri"/>
              </a:rPr>
              <a:t> a </a:t>
            </a:r>
            <a:r>
              <a:rPr lang="tr-TR" sz="1900" dirty="0" err="1">
                <a:ea typeface="Calibri"/>
                <a:cs typeface="Calibri"/>
              </a:rPr>
              <a:t>solution</a:t>
            </a:r>
            <a:r>
              <a:rPr lang="tr-TR" sz="1900" dirty="0">
                <a:ea typeface="Calibri"/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endParaRPr lang="tr-TR" sz="19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tr-TR" sz="19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tr-TR" sz="1900">
              <a:ea typeface="Calibri"/>
              <a:cs typeface="Calibri"/>
            </a:endParaRPr>
          </a:p>
          <a:p>
            <a:pPr marL="0" indent="0">
              <a:buNone/>
            </a:pPr>
            <a:endParaRPr lang="tr-TR" sz="19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tr-TR" sz="19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tr-TR" sz="1900"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48A6F-F11A-1A0D-DEAD-BD3976FA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780232-9BD2-14B0-6119-5ABCADF6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Unvan 1">
            <a:extLst>
              <a:ext uri="{FF2B5EF4-FFF2-40B4-BE49-F238E27FC236}">
                <a16:creationId xmlns:a16="http://schemas.microsoft.com/office/drawing/2014/main" id="{BF9AD3BE-5CD6-6802-D18F-A91F1E69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tr-TR" altLang="en-US" sz="3200">
                <a:cs typeface="Calibri Light"/>
              </a:rPr>
              <a:t>Results</a:t>
            </a:r>
            <a:endParaRPr lang="en-US" sz="320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618BB-4BF8-6E37-7D33-2BB0E87F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100">
                <a:latin typeface="Calibri Light"/>
                <a:ea typeface="Calibri"/>
                <a:cs typeface="Calibri"/>
              </a:rPr>
              <a:t>On training set, there were around ~132k words and on test set, there were ~32k words. The recall and accuracy values after training my model for 20 epochs using learning_rate = 0.001 were as following:</a:t>
            </a:r>
            <a:endParaRPr lang="en-US" sz="1100"/>
          </a:p>
          <a:p>
            <a:pPr marL="0" indent="0">
              <a:buNone/>
            </a:pPr>
            <a:endParaRPr lang="en-GB" sz="1100">
              <a:latin typeface="Calibri Ligh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100">
                <a:latin typeface="Calibri Light"/>
                <a:ea typeface="Calibri"/>
                <a:cs typeface="Calibri"/>
              </a:rPr>
              <a:t>Accuracy on test set = 61.2%</a:t>
            </a:r>
          </a:p>
          <a:p>
            <a:pPr marL="0" indent="0">
              <a:buNone/>
            </a:pPr>
            <a:r>
              <a:rPr lang="en-GB" sz="1100">
                <a:latin typeface="Calibri Light"/>
                <a:ea typeface="Calibri"/>
                <a:cs typeface="Calibri"/>
              </a:rPr>
              <a:t>Recall on test set = 79%</a:t>
            </a:r>
          </a:p>
          <a:p>
            <a:pPr marL="0" indent="0">
              <a:buNone/>
            </a:pPr>
            <a:r>
              <a:rPr lang="en-GB" sz="1100">
                <a:latin typeface="Calibri Light"/>
                <a:ea typeface="Calibri"/>
                <a:cs typeface="Calibri"/>
              </a:rPr>
              <a:t>25048 out of ~32k words in the test set were recalled correctly.</a:t>
            </a:r>
          </a:p>
          <a:p>
            <a:pPr marL="342900" indent="-342900">
              <a:buAutoNum type="arabicPeriod"/>
            </a:pPr>
            <a:endParaRPr lang="en-GB" sz="1100">
              <a:latin typeface="Calibri Light"/>
              <a:ea typeface="Calibri"/>
              <a:cs typeface="Calibri"/>
            </a:endParaRPr>
          </a:p>
          <a:p>
            <a:pPr marL="0" indent="0">
              <a:buNone/>
            </a:pPr>
            <a:endParaRPr lang="en-GB" sz="1100">
              <a:latin typeface="Calibri Light"/>
              <a:ea typeface="Calibri"/>
              <a:cs typeface="Calibri"/>
            </a:endParaRPr>
          </a:p>
        </p:txBody>
      </p:sp>
      <p:pic>
        <p:nvPicPr>
          <p:cNvPr id="2" name="Picture 1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E330C71-6D4B-A72D-58E5-89649EA8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7" y="2734056"/>
            <a:ext cx="10887077" cy="3483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8C5E9E-16CA-D587-9C8E-2DCFB138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" y="6222506"/>
            <a:ext cx="12170588" cy="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Şablon BOŞ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Presentation: Information Extraction using NLP Techniques (NER, Named Entity Recognition) </vt:lpstr>
      <vt:lpstr>Introduction</vt:lpstr>
      <vt:lpstr>Dataset</vt:lpstr>
      <vt:lpstr>Implementation Steps</vt:lpstr>
      <vt:lpstr>Custom Feature Functions</vt:lpstr>
      <vt:lpstr>LSTM model</vt:lpstr>
      <vt:lpstr>Input Details</vt:lpstr>
      <vt:lpstr>Difficulties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Alıekber</dc:creator>
  <cp:revision>617</cp:revision>
  <dcterms:created xsi:type="dcterms:W3CDTF">2016-12-01T14:28:31Z</dcterms:created>
  <dcterms:modified xsi:type="dcterms:W3CDTF">2024-01-17T09:41:43Z</dcterms:modified>
</cp:coreProperties>
</file>