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2"/>
    <p:sldId id="269" r:id="rId3"/>
    <p:sldId id="270" r:id="rId4"/>
    <p:sldId id="258" r:id="rId5"/>
    <p:sldId id="259" r:id="rId6"/>
    <p:sldId id="271" r:id="rId7"/>
    <p:sldId id="272" r:id="rId8"/>
    <p:sldId id="273" r:id="rId9"/>
    <p:sldId id="260" r:id="rId10"/>
    <p:sldId id="261" r:id="rId11"/>
    <p:sldId id="263" r:id="rId12"/>
    <p:sldId id="264"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E8FDB-3DD6-441D-B0C8-6C651913B610}" type="datetimeFigureOut">
              <a:rPr lang="en-IN" smtClean="0"/>
              <a:t>30-06-2025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D7B9C1-B006-47D9-A904-7A8D799EEB2B}"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D7B9C1-B006-47D9-A904-7A8D799EEB2B}"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D7B9C1-B006-47D9-A904-7A8D799EEB2B}" type="slidenum">
              <a:rPr lang="en-IN" smtClean="0"/>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96C4038-00A0-4C5B-B48F-288143A34064}"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976C-BB40-4967-8202-1E09AAB70F2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6C4038-00A0-4C5B-B48F-288143A34064}"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976C-BB40-4967-8202-1E09AAB70F2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6C4038-00A0-4C5B-B48F-288143A34064}"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976C-BB40-4967-8202-1E09AAB70F2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6C4038-00A0-4C5B-B48F-288143A34064}"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976C-BB40-4967-8202-1E09AAB70F2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6C4038-00A0-4C5B-B48F-288143A34064}"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801976C-BB40-4967-8202-1E09AAB70F2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96C4038-00A0-4C5B-B48F-288143A34064}" type="datetimeFigureOut">
              <a:rPr lang="en-IN" smtClean="0"/>
              <a:t>30-06-2025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1976C-BB40-4967-8202-1E09AAB70F2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96C4038-00A0-4C5B-B48F-288143A34064}" type="datetimeFigureOut">
              <a:rPr lang="en-IN" smtClean="0"/>
              <a:t>30-06-2025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801976C-BB40-4967-8202-1E09AAB70F2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96C4038-00A0-4C5B-B48F-288143A34064}" type="datetimeFigureOut">
              <a:rPr lang="en-IN" smtClean="0"/>
              <a:t>30-06-2025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801976C-BB40-4967-8202-1E09AAB70F2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C4038-00A0-4C5B-B48F-288143A34064}" type="datetimeFigureOut">
              <a:rPr lang="en-IN" smtClean="0"/>
              <a:t>30-06-2025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801976C-BB40-4967-8202-1E09AAB70F2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6C4038-00A0-4C5B-B48F-288143A34064}" type="datetimeFigureOut">
              <a:rPr lang="en-IN" smtClean="0"/>
              <a:t>30-06-2025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1976C-BB40-4967-8202-1E09AAB70F2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96C4038-00A0-4C5B-B48F-288143A34064}" type="datetimeFigureOut">
              <a:rPr lang="en-IN" smtClean="0"/>
              <a:t>30-06-2025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801976C-BB40-4967-8202-1E09AAB70F2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C4038-00A0-4C5B-B48F-288143A34064}" type="datetimeFigureOut">
              <a:rPr lang="en-IN" smtClean="0"/>
              <a:t>30-06-2025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01976C-BB40-4967-8202-1E09AAB70F2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325" y="2545568"/>
            <a:ext cx="10515600" cy="1446550"/>
          </a:xfrm>
        </p:spPr>
        <p:txBody>
          <a:bodyPr>
            <a:normAutofit/>
          </a:bodyPr>
          <a:lstStyle/>
          <a:p>
            <a:pPr algn="ctr"/>
            <a:r>
              <a:rPr lang="en-US" sz="3600" b="1" dirty="0">
                <a:latin typeface="Arial" panose="020B0604020202020204" pitchFamily="34" charset="0"/>
                <a:cs typeface="Arial" panose="020B0604020202020204" pitchFamily="34" charset="0"/>
              </a:rPr>
              <a:t>Secure Data Transmission Protocol</a:t>
            </a:r>
            <a:endParaRPr lang="en-IN" sz="3600" b="1" dirty="0">
              <a:latin typeface="Arial" panose="020B0604020202020204" pitchFamily="34" charset="0"/>
              <a:cs typeface="Arial" panose="020B0604020202020204" pitchFamily="34" charset="0"/>
            </a:endParaRPr>
          </a:p>
        </p:txBody>
      </p:sp>
      <p:sp>
        <p:nvSpPr>
          <p:cNvPr id="10" name="TextBox 9"/>
          <p:cNvSpPr txBox="1"/>
          <p:nvPr/>
        </p:nvSpPr>
        <p:spPr>
          <a:xfrm>
            <a:off x="1758043" y="1593473"/>
            <a:ext cx="8675914" cy="1384995"/>
          </a:xfrm>
          <a:prstGeom prst="rect">
            <a:avLst/>
          </a:prstGeom>
          <a:noFill/>
        </p:spPr>
        <p:txBody>
          <a:bodyPr wrap="square" rtlCol="0">
            <a:spAutoFit/>
          </a:bodyPr>
          <a:lstStyle/>
          <a:p>
            <a:pPr algn="ctr"/>
            <a:r>
              <a:rPr lang="en-US" sz="2600" i="1" dirty="0"/>
              <a:t>Faculty of Engineering and Technology(Exclusively for </a:t>
            </a:r>
            <a:r>
              <a:rPr lang="en-US" sz="2600" i="1" dirty="0" err="1"/>
              <a:t>Womens</a:t>
            </a:r>
            <a:r>
              <a:rPr lang="en-US" sz="2600" i="1" dirty="0"/>
              <a:t>)</a:t>
            </a:r>
          </a:p>
          <a:p>
            <a:pPr algn="ctr"/>
            <a:r>
              <a:rPr lang="en-US" sz="2600" i="1" dirty="0"/>
              <a:t>Department of Computer Science and Engineering</a:t>
            </a:r>
          </a:p>
          <a:p>
            <a:pPr algn="ctr"/>
            <a:r>
              <a:rPr lang="en-US" sz="3200" dirty="0"/>
              <a:t>Presentation on</a:t>
            </a:r>
            <a:endParaRPr lang="en-IN" sz="3200" dirty="0"/>
          </a:p>
        </p:txBody>
      </p:sp>
      <p:sp>
        <p:nvSpPr>
          <p:cNvPr id="11" name="TextBox 10"/>
          <p:cNvSpPr txBox="1"/>
          <p:nvPr/>
        </p:nvSpPr>
        <p:spPr>
          <a:xfrm>
            <a:off x="1008992" y="3992118"/>
            <a:ext cx="7111751" cy="150810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Under the Guidance of :</a:t>
            </a:r>
          </a:p>
          <a:p>
            <a:r>
              <a:rPr lang="en-US" sz="2200" b="1" dirty="0">
                <a:latin typeface="Arial" panose="020B0604020202020204" pitchFamily="34" charset="0"/>
                <a:cs typeface="Arial" panose="020B0604020202020204" pitchFamily="34" charset="0"/>
              </a:rPr>
              <a:t>Prof. </a:t>
            </a:r>
            <a:r>
              <a:rPr lang="en-US" sz="2200" b="1" dirty="0" err="1">
                <a:latin typeface="Arial" panose="020B0604020202020204" pitchFamily="34" charset="0"/>
                <a:cs typeface="Arial" panose="020B0604020202020204" pitchFamily="34" charset="0"/>
              </a:rPr>
              <a:t>Nandini.S.Patil</a:t>
            </a:r>
            <a:r>
              <a:rPr lang="en-US" sz="2200" dirty="0">
                <a:latin typeface="Arial" panose="020B0604020202020204" pitchFamily="34" charset="0"/>
                <a:cs typeface="Arial" panose="020B0604020202020204" pitchFamily="34" charset="0"/>
              </a:rPr>
              <a:t>, </a:t>
            </a:r>
            <a:r>
              <a:rPr lang="en-US" sz="2200" i="1" dirty="0">
                <a:latin typeface="Arial" panose="020B0604020202020204" pitchFamily="34" charset="0"/>
                <a:cs typeface="Arial" panose="020B0604020202020204" pitchFamily="34" charset="0"/>
              </a:rPr>
              <a:t>Assistant Professor </a:t>
            </a:r>
          </a:p>
          <a:p>
            <a:r>
              <a:rPr lang="en-US" sz="2200" dirty="0">
                <a:latin typeface="Arial" panose="020B0604020202020204" pitchFamily="34" charset="0"/>
                <a:cs typeface="Arial" panose="020B0604020202020204" pitchFamily="34" charset="0"/>
              </a:rPr>
              <a:t>Department of Computer Science and Engineering </a:t>
            </a:r>
          </a:p>
          <a:p>
            <a:endParaRPr lang="en-IN" sz="2400" dirty="0">
              <a:latin typeface="Arial" panose="020B0604020202020204" pitchFamily="34" charset="0"/>
              <a:cs typeface="Arial" panose="020B0604020202020204" pitchFamily="34" charset="0"/>
            </a:endParaRPr>
          </a:p>
        </p:txBody>
      </p:sp>
      <p:sp>
        <p:nvSpPr>
          <p:cNvPr id="12" name="TextBox 11"/>
          <p:cNvSpPr txBox="1"/>
          <p:nvPr/>
        </p:nvSpPr>
        <p:spPr>
          <a:xfrm>
            <a:off x="8229599" y="4761161"/>
            <a:ext cx="3450772" cy="2062103"/>
          </a:xfrm>
          <a:prstGeom prst="rect">
            <a:avLst/>
          </a:prstGeom>
          <a:noFill/>
        </p:spPr>
        <p:txBody>
          <a:bodyPr wrap="square" rtlCol="0">
            <a:spAutoFit/>
          </a:bodyPr>
          <a:lstStyle/>
          <a:p>
            <a:r>
              <a:rPr lang="en-US" sz="2800" b="1" dirty="0"/>
              <a:t>Presented By</a:t>
            </a:r>
          </a:p>
          <a:p>
            <a:r>
              <a:rPr lang="en-US" sz="2400" dirty="0"/>
              <a:t>Priya        (SW21CSE071)</a:t>
            </a:r>
          </a:p>
          <a:p>
            <a:r>
              <a:rPr lang="en-US" sz="2400" dirty="0"/>
              <a:t>Soujanya (SW21CSE096)</a:t>
            </a:r>
          </a:p>
          <a:p>
            <a:r>
              <a:rPr lang="en-US" sz="2400" dirty="0"/>
              <a:t>Kaveri      (SW21CSE045)</a:t>
            </a:r>
          </a:p>
          <a:p>
            <a:endParaRPr lang="en-IN" sz="2400" dirty="0"/>
          </a:p>
        </p:txBody>
      </p:sp>
      <p:pic>
        <p:nvPicPr>
          <p:cNvPr id="19" name="Content Placeholder 1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49726"/>
            <a:ext cx="10515600" cy="1446550"/>
          </a:xfrm>
        </p:spPr>
      </p:pic>
      <p:sp>
        <p:nvSpPr>
          <p:cNvPr id="21" name="Rectangle 20"/>
          <p:cNvSpPr/>
          <p:nvPr/>
        </p:nvSpPr>
        <p:spPr>
          <a:xfrm>
            <a:off x="838200" y="49726"/>
            <a:ext cx="10515600" cy="1446550"/>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908050" y="860425"/>
            <a:ext cx="10515600" cy="4351338"/>
          </a:xfrm>
        </p:spPr>
        <p:txBody>
          <a:bodyPr>
            <a:normAutofit fontScale="85000" lnSpcReduction="20000"/>
          </a:bodyPr>
          <a:lstStyle/>
          <a:p>
            <a:pPr marL="0" indent="0" algn="just">
              <a:lnSpc>
                <a:spcPct val="150000"/>
              </a:lnSpc>
              <a:buNone/>
            </a:pPr>
            <a:r>
              <a:rPr lang="en-IN" sz="2400" dirty="0"/>
              <a:t>• </a:t>
            </a:r>
            <a:r>
              <a:rPr lang="en-US" sz="2600" dirty="0"/>
              <a:t>The Authentication and Identity Management Module verifies the identities of vehicles using digital certificates and manages session keys. </a:t>
            </a:r>
            <a:endParaRPr lang="en-IN" sz="2600" dirty="0"/>
          </a:p>
          <a:p>
            <a:pPr marL="0" indent="0" algn="just">
              <a:lnSpc>
                <a:spcPct val="150000"/>
              </a:lnSpc>
              <a:buNone/>
            </a:pPr>
            <a:r>
              <a:rPr lang="en-IN" sz="2400" dirty="0"/>
              <a:t>• </a:t>
            </a:r>
            <a:r>
              <a:rPr lang="en-US" sz="2600" dirty="0"/>
              <a:t>The Intrusion Detection Module continuously monitors traffic to detect abnormal </a:t>
            </a:r>
            <a:r>
              <a:rPr lang="en-US" sz="2600" dirty="0" err="1"/>
              <a:t>behaviour</a:t>
            </a:r>
            <a:r>
              <a:rPr lang="en-US" sz="2600" dirty="0"/>
              <a:t> such as spoofing, Sybil attacks, and replay attempts. </a:t>
            </a:r>
            <a:endParaRPr lang="en-IN" sz="2600" dirty="0"/>
          </a:p>
          <a:p>
            <a:pPr marL="0" indent="0" algn="just">
              <a:lnSpc>
                <a:spcPct val="150000"/>
              </a:lnSpc>
              <a:buNone/>
            </a:pPr>
            <a:r>
              <a:rPr lang="en-IN" sz="2400" dirty="0"/>
              <a:t>• </a:t>
            </a:r>
            <a:r>
              <a:rPr lang="en-US" dirty="0"/>
              <a:t>The Authentication Module forms the security foundation by verifying the identity of vehicles before they are permitted to transmit or receive messages. </a:t>
            </a:r>
            <a:endParaRPr lang="en-IN" dirty="0"/>
          </a:p>
          <a:p>
            <a:pPr marL="0" indent="0" algn="just">
              <a:lnSpc>
                <a:spcPct val="150000"/>
              </a:lnSpc>
              <a:buNone/>
            </a:pPr>
            <a:r>
              <a:rPr lang="en-IN" sz="2400" dirty="0"/>
              <a:t>• Dashboard for monitoring multiple bins (optional in future scope).  </a:t>
            </a:r>
          </a:p>
          <a:p>
            <a:pPr marL="0" indent="0" algn="just">
              <a:lnSpc>
                <a:spcPct val="150000"/>
              </a:lnSpc>
              <a:buNone/>
            </a:pPr>
            <a:r>
              <a:rPr lang="en-IN" sz="2400" dirty="0"/>
              <a:t>• Ai-based analytics for efficient waste collection (optional upgrade).</a:t>
            </a:r>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Arial" panose="020B0604020202020204" pitchFamily="34" charset="0"/>
                <a:cs typeface="Arial" panose="020B0604020202020204" pitchFamily="34" charset="0"/>
              </a:rPr>
              <a:t>Hardware And Software Requirements</a:t>
            </a:r>
          </a:p>
        </p:txBody>
      </p:sp>
      <p:sp>
        <p:nvSpPr>
          <p:cNvPr id="3" name="Content Placeholder 2"/>
          <p:cNvSpPr>
            <a:spLocks noGrp="1"/>
          </p:cNvSpPr>
          <p:nvPr>
            <p:ph idx="1"/>
          </p:nvPr>
        </p:nvSpPr>
        <p:spPr>
          <a:xfrm>
            <a:off x="838200" y="1574417"/>
            <a:ext cx="10515600" cy="4351338"/>
          </a:xfrm>
        </p:spPr>
        <p:txBody>
          <a:bodyPr>
            <a:normAutofit fontScale="92500" lnSpcReduction="10000"/>
          </a:bodyPr>
          <a:lstStyle/>
          <a:p>
            <a:pPr>
              <a:lnSpc>
                <a:spcPct val="100000"/>
              </a:lnSpc>
            </a:pPr>
            <a:r>
              <a:rPr lang="en-IN" sz="2600" b="1" dirty="0"/>
              <a:t>Software Requirements:  </a:t>
            </a:r>
          </a:p>
          <a:p>
            <a:r>
              <a:rPr lang="en-US" sz="2200" dirty="0"/>
              <a:t>Front End   ​​:  Python</a:t>
            </a:r>
            <a:endParaRPr lang="en-IN" sz="2200" dirty="0"/>
          </a:p>
          <a:p>
            <a:r>
              <a:rPr lang="en-US" sz="2200" dirty="0"/>
              <a:t>Back End    ​​:   SQLite3</a:t>
            </a:r>
            <a:endParaRPr lang="en-IN" sz="2200" dirty="0"/>
          </a:p>
          <a:p>
            <a:r>
              <a:rPr lang="en-US" sz="2200" dirty="0"/>
              <a:t>OS           ​​ :   Windows 10/11</a:t>
            </a:r>
            <a:endParaRPr lang="en-IN" sz="2200" dirty="0"/>
          </a:p>
          <a:p>
            <a:pPr>
              <a:lnSpc>
                <a:spcPct val="100000"/>
              </a:lnSpc>
            </a:pPr>
            <a:endParaRPr lang="en-IN" sz="2200" dirty="0"/>
          </a:p>
          <a:p>
            <a:pPr>
              <a:lnSpc>
                <a:spcPct val="100000"/>
              </a:lnSpc>
            </a:pPr>
            <a:r>
              <a:rPr lang="en-IN" sz="2400" b="1" dirty="0"/>
              <a:t>Hardware (for reference):  </a:t>
            </a:r>
          </a:p>
          <a:p>
            <a:r>
              <a:rPr lang="en-US" sz="2200" dirty="0"/>
              <a:t>Processor     ​​:   Intel Pentium core i10</a:t>
            </a:r>
            <a:endParaRPr lang="en-IN" sz="2200" dirty="0"/>
          </a:p>
          <a:p>
            <a:r>
              <a:rPr lang="en-US" sz="2200" dirty="0"/>
              <a:t>RAM         ​​ :   8 GB</a:t>
            </a:r>
            <a:endParaRPr lang="en-IN" sz="2200" dirty="0"/>
          </a:p>
          <a:p>
            <a:r>
              <a:rPr lang="en-US" sz="2200" dirty="0"/>
              <a:t>HDD          ​​:   500 GB</a:t>
            </a:r>
            <a:endParaRPr lang="en-IN" sz="2200" dirty="0"/>
          </a:p>
          <a:p>
            <a:r>
              <a:rPr lang="en-US" sz="2200" dirty="0"/>
              <a:t>Monitor      ​​:   Color Monitor (15”).</a:t>
            </a:r>
            <a:endParaRPr lang="en-IN" sz="2200" dirty="0"/>
          </a:p>
          <a:p>
            <a:r>
              <a:rPr lang="en-US" sz="2200" dirty="0"/>
              <a:t>Peripherals ​​:   Keyboard, Mouse, Multimedia Kit.</a:t>
            </a:r>
            <a:endParaRPr lang="en-IN" sz="2200"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IN" sz="3200" b="1" dirty="0">
                <a:latin typeface="Arial" panose="020B0604020202020204" pitchFamily="34" charset="0"/>
                <a:cs typeface="Arial" panose="020B0604020202020204" pitchFamily="34" charset="0"/>
              </a:rPr>
              <a:t>Expected Outcome</a:t>
            </a:r>
          </a:p>
        </p:txBody>
      </p:sp>
      <p:sp>
        <p:nvSpPr>
          <p:cNvPr id="3" name="Content Placeholder 2"/>
          <p:cNvSpPr>
            <a:spLocks noGrp="1"/>
          </p:cNvSpPr>
          <p:nvPr>
            <p:ph idx="1"/>
          </p:nvPr>
        </p:nvSpPr>
        <p:spPr>
          <a:xfrm>
            <a:off x="838200" y="1373910"/>
            <a:ext cx="10515600" cy="4351338"/>
          </a:xfrm>
        </p:spPr>
        <p:txBody>
          <a:bodyPr>
            <a:normAutofit/>
          </a:bodyPr>
          <a:lstStyle/>
          <a:p>
            <a:pPr>
              <a:lnSpc>
                <a:spcPct val="150000"/>
              </a:lnSpc>
            </a:pPr>
            <a:r>
              <a:rPr lang="en-US"/>
              <a:t> </a:t>
            </a:r>
            <a:r>
              <a:rPr lang="en-US" sz="2400" dirty="0"/>
              <a:t>E</a:t>
            </a:r>
            <a:r>
              <a:rPr lang="en-US" sz="2400"/>
              <a:t>nsure </a:t>
            </a:r>
            <a:r>
              <a:rPr lang="en-US" sz="2400" dirty="0"/>
              <a:t>that devices on a network can communicate with each other effectively and accurately.</a:t>
            </a:r>
          </a:p>
          <a:p>
            <a:pPr>
              <a:lnSpc>
                <a:spcPct val="150000"/>
              </a:lnSpc>
            </a:pPr>
            <a:r>
              <a:rPr lang="en-US" sz="2400" dirty="0"/>
              <a:t> Encrypting the data and verifying the identity of the parties involved in the transmission.</a:t>
            </a:r>
          </a:p>
          <a:p>
            <a:pPr>
              <a:lnSpc>
                <a:spcPct val="150000"/>
              </a:lnSpc>
            </a:pPr>
            <a:r>
              <a:rPr lang="en-US" sz="2400" dirty="0"/>
              <a:t> To ensure that eavesdroppers and hackers are unable to see what you transmit.</a:t>
            </a:r>
          </a:p>
          <a:p>
            <a:pPr>
              <a:lnSpc>
                <a:spcPct val="150000"/>
              </a:lnSpc>
            </a:pPr>
            <a:r>
              <a:rPr lang="en-US" sz="2400" dirty="0"/>
              <a:t> Enables application programs and computing devices to exchange messages over a network.</a:t>
            </a:r>
            <a:endParaRPr lang="en-IN"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Arial" panose="020B0604020202020204" pitchFamily="34" charset="0"/>
                <a:cs typeface="Arial" panose="020B0604020202020204" pitchFamily="34" charset="0"/>
              </a:rPr>
              <a:t>Conclusion</a:t>
            </a:r>
          </a:p>
        </p:txBody>
      </p:sp>
      <p:sp>
        <p:nvSpPr>
          <p:cNvPr id="3" name="Content Placeholder 2"/>
          <p:cNvSpPr>
            <a:spLocks noGrp="1"/>
          </p:cNvSpPr>
          <p:nvPr>
            <p:ph idx="1"/>
          </p:nvPr>
        </p:nvSpPr>
        <p:spPr>
          <a:xfrm>
            <a:off x="838200" y="1443788"/>
            <a:ext cx="10515600" cy="4351338"/>
          </a:xfrm>
        </p:spPr>
        <p:txBody>
          <a:bodyPr>
            <a:normAutofit fontScale="77500" lnSpcReduction="20000"/>
          </a:bodyPr>
          <a:lstStyle/>
          <a:p>
            <a:pPr>
              <a:lnSpc>
                <a:spcPct val="150000"/>
              </a:lnSpc>
            </a:pPr>
            <a:r>
              <a:rPr lang="en-US" dirty="0"/>
              <a:t>In conclusion, the development of a Secure Data Transmission Protocol for VANET plays a crucial role in enhancing the safety, reliability, and efficiency of vehicular communication networks.</a:t>
            </a:r>
          </a:p>
          <a:p>
            <a:pPr>
              <a:lnSpc>
                <a:spcPct val="150000"/>
              </a:lnSpc>
            </a:pPr>
            <a:r>
              <a:rPr lang="en-US" dirty="0"/>
              <a:t> The proposed system successfully incorporates key security features such as encryption, authentication, integrity checking, and privacy preservation, all tailored to meet the dynamic and resource-constrained nature of VANET environments. </a:t>
            </a:r>
          </a:p>
          <a:p>
            <a:pPr>
              <a:lnSpc>
                <a:spcPct val="150000"/>
              </a:lnSpc>
            </a:pPr>
            <a:r>
              <a:rPr lang="en-US" dirty="0"/>
              <a:t>Through simulation and analysis, the protocol has demonstrated strong resilience against common security threats like spoofing, replay attacks, and message tampering, while maintaining acceptable levels of latency and computational overhead. </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3600" b="1" dirty="0">
              <a:latin typeface="Arial" panose="020B0604020202020204" pitchFamily="34" charset="0"/>
              <a:cs typeface="Arial" panose="020B0604020202020204" pitchFamily="34" charset="0"/>
            </a:endParaRPr>
          </a:p>
          <a:p>
            <a:pPr marL="0" indent="0" algn="ctr">
              <a:buNone/>
            </a:pPr>
            <a:endParaRPr lang="en-IN" sz="3600" b="1" dirty="0">
              <a:latin typeface="Arial" panose="020B0604020202020204" pitchFamily="34" charset="0"/>
              <a:cs typeface="Arial" panose="020B0604020202020204" pitchFamily="34" charset="0"/>
            </a:endParaRPr>
          </a:p>
          <a:p>
            <a:pPr marL="0" indent="0" algn="ctr">
              <a:buNone/>
            </a:pPr>
            <a:r>
              <a:rPr lang="en-IN" sz="3600" b="1" dirty="0">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Arial" panose="020B0604020202020204" pitchFamily="34" charset="0"/>
                <a:cs typeface="Arial" panose="020B0604020202020204" pitchFamily="34" charset="0"/>
              </a:rPr>
              <a:t>Contents</a:t>
            </a:r>
          </a:p>
        </p:txBody>
      </p:sp>
      <p:sp>
        <p:nvSpPr>
          <p:cNvPr id="3" name="Content Placeholder 2"/>
          <p:cNvSpPr>
            <a:spLocks noGrp="1"/>
          </p:cNvSpPr>
          <p:nvPr>
            <p:ph idx="1"/>
          </p:nvPr>
        </p:nvSpPr>
        <p:spPr>
          <a:xfrm>
            <a:off x="838200" y="1461770"/>
            <a:ext cx="10515600" cy="4351338"/>
          </a:xfrm>
        </p:spPr>
        <p:txBody>
          <a:bodyPr>
            <a:normAutofit fontScale="92500" lnSpcReduction="20000"/>
          </a:bodyPr>
          <a:lstStyle/>
          <a:p>
            <a:pPr>
              <a:buFont typeface="Arial" panose="020B0604020202020204" pitchFamily="34" charset="0"/>
              <a:buChar char="•"/>
            </a:pPr>
            <a:r>
              <a:rPr lang="en-US" dirty="0"/>
              <a:t>Introduction</a:t>
            </a:r>
          </a:p>
          <a:p>
            <a:pPr>
              <a:buFont typeface="Arial" panose="020B0604020202020204" pitchFamily="34" charset="0"/>
              <a:buChar char="•"/>
            </a:pPr>
            <a:r>
              <a:rPr lang="en-US" dirty="0">
                <a:sym typeface="+mn-ea"/>
              </a:rPr>
              <a:t>Problem Statement</a:t>
            </a:r>
          </a:p>
          <a:p>
            <a:pPr>
              <a:buFont typeface="Arial" panose="020B0604020202020204" pitchFamily="34" charset="0"/>
              <a:buChar char="•"/>
            </a:pPr>
            <a:r>
              <a:rPr lang="en-US" dirty="0"/>
              <a:t>Literature Survey</a:t>
            </a:r>
          </a:p>
          <a:p>
            <a:r>
              <a:rPr lang="en-US" dirty="0">
                <a:sym typeface="+mn-ea"/>
              </a:rPr>
              <a:t>Objectives</a:t>
            </a:r>
            <a:endParaRPr lang="en-US" dirty="0"/>
          </a:p>
          <a:p>
            <a:pPr>
              <a:buFont typeface="Arial" panose="020B0604020202020204" pitchFamily="34" charset="0"/>
              <a:buChar char="•"/>
            </a:pPr>
            <a:r>
              <a:rPr lang="en-US" dirty="0"/>
              <a:t>Existing System</a:t>
            </a:r>
          </a:p>
          <a:p>
            <a:pPr>
              <a:buFont typeface="Arial" panose="020B0604020202020204" pitchFamily="34" charset="0"/>
              <a:buChar char="•"/>
            </a:pPr>
            <a:r>
              <a:rPr lang="en-US" dirty="0"/>
              <a:t>Proposed System</a:t>
            </a:r>
          </a:p>
          <a:p>
            <a:pPr>
              <a:buFont typeface="Arial" panose="020B0604020202020204" pitchFamily="34" charset="0"/>
              <a:buChar char="•"/>
            </a:pPr>
            <a:r>
              <a:rPr lang="en-US" dirty="0"/>
              <a:t>Methodology</a:t>
            </a:r>
          </a:p>
          <a:p>
            <a:pPr>
              <a:buFont typeface="Arial" panose="020B0604020202020204" pitchFamily="34" charset="0"/>
              <a:buChar char="•"/>
            </a:pPr>
            <a:r>
              <a:rPr lang="en-US" dirty="0"/>
              <a:t>Hardware and Software </a:t>
            </a:r>
          </a:p>
          <a:p>
            <a:pPr>
              <a:buFont typeface="Arial" panose="020B0604020202020204" pitchFamily="34" charset="0"/>
              <a:buChar char="•"/>
            </a:pPr>
            <a:r>
              <a:rPr lang="en-US" dirty="0"/>
              <a:t>Outcomes</a:t>
            </a:r>
          </a:p>
          <a:p>
            <a:pPr>
              <a:buFont typeface="Arial" panose="020B0604020202020204" pitchFamily="34" charset="0"/>
              <a:buChar char="•"/>
            </a:pPr>
            <a:r>
              <a:rPr lang="en-US" dirty="0"/>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rial" panose="020B0604020202020204" pitchFamily="34" charset="0"/>
                <a:cs typeface="Arial" panose="020B0604020202020204" pitchFamily="34" charset="0"/>
              </a:rPr>
              <a:t>Introduction</a:t>
            </a:r>
          </a:p>
        </p:txBody>
      </p:sp>
      <p:sp>
        <p:nvSpPr>
          <p:cNvPr id="3" name="Content Placeholder 2"/>
          <p:cNvSpPr>
            <a:spLocks noGrp="1"/>
          </p:cNvSpPr>
          <p:nvPr>
            <p:ph idx="1"/>
          </p:nvPr>
        </p:nvSpPr>
        <p:spPr>
          <a:xfrm>
            <a:off x="934085" y="1487805"/>
            <a:ext cx="10515600" cy="4351338"/>
          </a:xfrm>
        </p:spPr>
        <p:txBody>
          <a:bodyPr>
            <a:normAutofit fontScale="40000" lnSpcReduction="20000"/>
          </a:bodyPr>
          <a:lstStyle/>
          <a:p>
            <a:pPr algn="just">
              <a:lnSpc>
                <a:spcPct val="150000"/>
              </a:lnSpc>
            </a:pPr>
            <a:r>
              <a:rPr lang="en-IN" sz="4200" dirty="0"/>
              <a:t>Vehicular Ad Hoc Networks (VANETs) represent a crucial component of Intelligent Transportation Systems (ITS), enabling vehicles to communicate with each other and with roadside infrastructure. </a:t>
            </a:r>
            <a:r>
              <a:rPr lang="en-US" altLang="en-US" sz="4200" dirty="0">
                <a:cs typeface="Arial" panose="020B0604020202020204" pitchFamily="34" charset="0"/>
              </a:rPr>
              <a:t>Improper waste segregation leads to pollution and health hazards.</a:t>
            </a:r>
          </a:p>
          <a:p>
            <a:pPr algn="just">
              <a:lnSpc>
                <a:spcPct val="150000"/>
              </a:lnSpc>
            </a:pPr>
            <a:r>
              <a:rPr lang="en-IN" sz="4200" dirty="0"/>
              <a:t>The aim of this project is to design and implement a secure data transmission protocol tailored specifically for VANET environments. </a:t>
            </a:r>
            <a:r>
              <a:rPr lang="en-US" altLang="en-US" sz="4200" dirty="0">
                <a:cs typeface="Arial" panose="020B0604020202020204" pitchFamily="34" charset="0"/>
              </a:rPr>
              <a:t>Automating segregation increases efficiency and reduces human effort.</a:t>
            </a:r>
          </a:p>
          <a:p>
            <a:pPr>
              <a:lnSpc>
                <a:spcPct val="150000"/>
              </a:lnSpc>
            </a:pPr>
            <a:r>
              <a:rPr lang="en-IN" sz="4200" dirty="0"/>
              <a:t>This project explores the design and implementation of a secure communication protocol that ensures data confidentiality, integrity, and authentication during vehicular communication. </a:t>
            </a:r>
          </a:p>
          <a:p>
            <a:pPr>
              <a:lnSpc>
                <a:spcPct val="150000"/>
              </a:lnSpc>
            </a:pPr>
            <a:r>
              <a:rPr lang="en-IN" sz="4200" dirty="0"/>
              <a:t>Traditional security protocols often fall short in VANETs due to the high mobility of vehicles, rapidly changing network topologies, low latency requirements, and the need for lightweight cryptographic methods that do not overburden the system.</a:t>
            </a:r>
            <a:endParaRPr lang="en-US" altLang="en-US" sz="4200" dirty="0"/>
          </a:p>
          <a:p>
            <a:pPr marL="0" indent="0">
              <a:buNone/>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979"/>
            <a:ext cx="10957727" cy="1325563"/>
          </a:xfrm>
        </p:spPr>
        <p:txBody>
          <a:bodyPr>
            <a:normAutofit/>
          </a:bodyPr>
          <a:lstStyle/>
          <a:p>
            <a:r>
              <a:rPr lang="en-IN" sz="3200" b="1" dirty="0">
                <a:latin typeface="Arial" panose="020B0604020202020204" pitchFamily="34" charset="0"/>
                <a:cs typeface="Arial" panose="020B0604020202020204" pitchFamily="34" charset="0"/>
              </a:rPr>
              <a:t>Problem Statement</a:t>
            </a:r>
          </a:p>
        </p:txBody>
      </p:sp>
      <p:sp>
        <p:nvSpPr>
          <p:cNvPr id="3" name="Content Placeholder 2"/>
          <p:cNvSpPr>
            <a:spLocks noGrp="1"/>
          </p:cNvSpPr>
          <p:nvPr>
            <p:ph idx="1"/>
          </p:nvPr>
        </p:nvSpPr>
        <p:spPr>
          <a:xfrm>
            <a:off x="838200" y="1253331"/>
            <a:ext cx="10515600" cy="5417292"/>
          </a:xfrm>
        </p:spPr>
        <p:txBody>
          <a:bodyPr>
            <a:noAutofit/>
          </a:bodyPr>
          <a:lstStyle/>
          <a:p>
            <a:pPr algn="just">
              <a:lnSpc>
                <a:spcPct val="150000"/>
              </a:lnSpc>
            </a:pPr>
            <a:r>
              <a:rPr lang="en-IN" sz="2400" dirty="0"/>
              <a:t>Due to the high mobility of vehicles and frequent network topology changes, ensuring secure and reliable data transmission becomes a significant challenge. </a:t>
            </a:r>
            <a:r>
              <a:rPr lang="en-US" sz="2400" dirty="0">
                <a:cs typeface="Arial" panose="020B0604020202020204" pitchFamily="34" charset="0"/>
              </a:rPr>
              <a:t> </a:t>
            </a:r>
          </a:p>
          <a:p>
            <a:pPr algn="just">
              <a:lnSpc>
                <a:spcPct val="150000"/>
              </a:lnSpc>
            </a:pPr>
            <a:r>
              <a:rPr lang="en-IN" sz="2400" dirty="0"/>
              <a:t>One of the core challenges lies in ensuring secure and trustworthy data transmission in a highly mobile environment. </a:t>
            </a:r>
          </a:p>
          <a:p>
            <a:pPr algn="just">
              <a:lnSpc>
                <a:spcPct val="150000"/>
              </a:lnSpc>
            </a:pPr>
            <a:r>
              <a:rPr lang="en-US" sz="2400" dirty="0">
                <a:cs typeface="Arial" panose="020B0604020202020204" pitchFamily="34" charset="0"/>
              </a:rPr>
              <a:t> </a:t>
            </a:r>
            <a:r>
              <a:rPr lang="en-IN" sz="2400" dirty="0"/>
              <a:t>Cyberattacks such as message spoofing, replay attacks, Sybil attacks, man-in-the-middle attacks, and denial-of-service (DoS) attacks pose significant threats to VANETs.</a:t>
            </a:r>
            <a:endParaRPr lang="en-US" sz="2400" dirty="0">
              <a:cs typeface="Arial" panose="020B0604020202020204" pitchFamily="34" charset="0"/>
            </a:endParaRPr>
          </a:p>
          <a:p>
            <a:pPr algn="just">
              <a:lnSpc>
                <a:spcPct val="150000"/>
              </a:lnSpc>
            </a:pPr>
            <a:r>
              <a:rPr lang="en-US" sz="2400" dirty="0">
                <a:cs typeface="Arial" panose="020B0604020202020204" pitchFamily="34" charset="0"/>
              </a:rPr>
              <a:t> </a:t>
            </a:r>
            <a:r>
              <a:rPr lang="en-IN" sz="2400" dirty="0"/>
              <a:t>The problem lies in developing a secure, efficient, and scalable data transmission protocol that is tailored specifically to the unique challenges and constraints of VANET environments.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4738"/>
            <a:ext cx="10515600" cy="1325563"/>
          </a:xfrm>
        </p:spPr>
        <p:txBody>
          <a:bodyPr>
            <a:normAutofit/>
          </a:bodyPr>
          <a:lstStyle/>
          <a:p>
            <a:r>
              <a:rPr lang="en-IN" sz="3200" b="1" dirty="0">
                <a:latin typeface="Arial" panose="020B0604020202020204" pitchFamily="34" charset="0"/>
                <a:cs typeface="Arial" panose="020B0604020202020204" pitchFamily="34" charset="0"/>
              </a:rPr>
              <a:t>Objectives</a:t>
            </a:r>
          </a:p>
        </p:txBody>
      </p:sp>
      <p:sp>
        <p:nvSpPr>
          <p:cNvPr id="3" name="Content Placeholder 2"/>
          <p:cNvSpPr>
            <a:spLocks noGrp="1"/>
          </p:cNvSpPr>
          <p:nvPr>
            <p:ph idx="1"/>
          </p:nvPr>
        </p:nvSpPr>
        <p:spPr>
          <a:xfrm>
            <a:off x="838200" y="1253331"/>
            <a:ext cx="10515600" cy="4351338"/>
          </a:xfrm>
        </p:spPr>
        <p:txBody>
          <a:bodyPr>
            <a:normAutofit/>
          </a:bodyPr>
          <a:lstStyle/>
          <a:p>
            <a:pPr algn="just">
              <a:lnSpc>
                <a:spcPct val="150000"/>
              </a:lnSpc>
            </a:pPr>
            <a:r>
              <a:rPr lang="en-US" sz="2400" dirty="0"/>
              <a:t> To Design a Secure Communication Protocol for VANETs.</a:t>
            </a:r>
          </a:p>
          <a:p>
            <a:pPr algn="just">
              <a:lnSpc>
                <a:spcPct val="150000"/>
              </a:lnSpc>
            </a:pPr>
            <a:r>
              <a:rPr lang="en-US" sz="2400" dirty="0"/>
              <a:t>To Ensure Real-Time Data Delivery with Minimal Latency.</a:t>
            </a:r>
            <a:endParaRPr lang="en-IN" sz="2400" dirty="0"/>
          </a:p>
          <a:p>
            <a:pPr algn="just">
              <a:lnSpc>
                <a:spcPct val="150000"/>
              </a:lnSpc>
            </a:pPr>
            <a:r>
              <a:rPr lang="en-US" sz="2400" dirty="0"/>
              <a:t>To Preserve User Privacy While Enabling Accountability.</a:t>
            </a:r>
            <a:endParaRPr lang="en-IN" sz="2400" dirty="0"/>
          </a:p>
          <a:p>
            <a:pPr algn="just">
              <a:lnSpc>
                <a:spcPct val="150000"/>
              </a:lnSpc>
            </a:pPr>
            <a:r>
              <a:rPr lang="en-US" sz="2400" dirty="0"/>
              <a:t>To Minimize Computational and Communication Overhead.</a:t>
            </a:r>
          </a:p>
          <a:p>
            <a:pPr algn="just">
              <a:lnSpc>
                <a:spcPct val="150000"/>
              </a:lnSpc>
            </a:pPr>
            <a:r>
              <a:rPr lang="en-US" sz="2400" dirty="0"/>
              <a:t>To Provide Resistance Against Common VANET Threats.</a:t>
            </a:r>
            <a:endParaRPr lang="en-IN" sz="2400" dirty="0"/>
          </a:p>
          <a:p>
            <a:pPr algn="just">
              <a:lnSpc>
                <a:spcPct val="150000"/>
              </a:lnSpc>
            </a:pP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Arial" panose="020B0604020202020204" pitchFamily="34" charset="0"/>
                <a:cs typeface="Arial" panose="020B0604020202020204" pitchFamily="34" charset="0"/>
              </a:rPr>
              <a:t>Literature Survey</a:t>
            </a:r>
          </a:p>
        </p:txBody>
      </p:sp>
      <p:sp>
        <p:nvSpPr>
          <p:cNvPr id="3" name="Content Placeholder 2"/>
          <p:cNvSpPr>
            <a:spLocks noGrp="1"/>
          </p:cNvSpPr>
          <p:nvPr>
            <p:ph idx="1"/>
          </p:nvPr>
        </p:nvSpPr>
        <p:spPr>
          <a:xfrm>
            <a:off x="838200" y="1526539"/>
            <a:ext cx="10515600" cy="4966335"/>
          </a:xfrm>
        </p:spPr>
        <p:txBody>
          <a:bodyPr>
            <a:noAutofit/>
          </a:bodyPr>
          <a:lstStyle/>
          <a:p>
            <a:pPr>
              <a:lnSpc>
                <a:spcPct val="150000"/>
              </a:lnSpc>
            </a:pPr>
            <a:r>
              <a:rPr lang="en-US" altLang="en-US" sz="2000" b="1" dirty="0">
                <a:cs typeface="Arial" panose="020B0604020202020204" pitchFamily="34" charset="0"/>
              </a:rPr>
              <a:t>Various studies suggest that IoT can improve waste management efficiency.</a:t>
            </a:r>
          </a:p>
          <a:p>
            <a:r>
              <a:rPr lang="en-US" altLang="en-US" sz="2000" dirty="0">
                <a:latin typeface="Arial" panose="020B0604020202020204" pitchFamily="34" charset="0"/>
                <a:cs typeface="Arial" panose="020B0604020202020204" pitchFamily="34" charset="0"/>
              </a:rPr>
              <a:t>[Study 1]: </a:t>
            </a:r>
            <a:r>
              <a:rPr lang="en-US" sz="2000" dirty="0"/>
              <a:t>Salim Salmi et al. [2] introduced lightweight and effective Intrusion </a:t>
            </a:r>
          </a:p>
          <a:p>
            <a:pPr marL="0" indent="0">
              <a:buNone/>
            </a:pPr>
            <a:r>
              <a:rPr lang="en-US" sz="2000" dirty="0"/>
              <a:t>                    Detection Systems to identify Denial of Service attacks within WSNs.</a:t>
            </a:r>
          </a:p>
          <a:p>
            <a:pPr marL="0" indent="0">
              <a:lnSpc>
                <a:spcPct val="150000"/>
              </a:lnSpc>
              <a:buNone/>
            </a:pPr>
            <a:endParaRPr lang="en-US" altLang="en-US" sz="2000" dirty="0">
              <a:latin typeface="Arial" panose="020B0604020202020204" pitchFamily="34" charset="0"/>
              <a:cs typeface="Arial" panose="020B0604020202020204" pitchFamily="34" charset="0"/>
            </a:endParaRPr>
          </a:p>
          <a:p>
            <a:r>
              <a:rPr lang="en-US" altLang="en-US" sz="2000" dirty="0">
                <a:latin typeface="Arial" panose="020B0604020202020204" pitchFamily="34" charset="0"/>
                <a:cs typeface="Arial" panose="020B0604020202020204" pitchFamily="34" charset="0"/>
              </a:rPr>
              <a:t>[Study 2]: </a:t>
            </a:r>
            <a:r>
              <a:rPr lang="en-US" sz="2000" dirty="0"/>
              <a:t>Ali Alghamdi et al. [20] proposed a convolutional technique harnessing                              	      convolutional codes to </a:t>
            </a:r>
          </a:p>
          <a:p>
            <a:endParaRPr lang="en-US" sz="2000" dirty="0"/>
          </a:p>
          <a:p>
            <a:r>
              <a:rPr lang="en-US" altLang="en-US" sz="2000" dirty="0">
                <a:latin typeface="Arial" panose="020B0604020202020204" pitchFamily="34" charset="0"/>
                <a:cs typeface="Arial" panose="020B0604020202020204" pitchFamily="34" charset="0"/>
              </a:rPr>
              <a:t>[Study 3]: </a:t>
            </a:r>
            <a:r>
              <a:rPr lang="en-US" sz="2000" dirty="0"/>
              <a:t>S Sundeep Desai et al. [24] proposed an autonomous node-level trust </a:t>
            </a:r>
          </a:p>
          <a:p>
            <a:pPr marL="0" indent="0">
              <a:buNone/>
            </a:pPr>
            <a:r>
              <a:rPr lang="en-US" sz="2000" dirty="0"/>
              <a:t>	       evaluation leveraging sensor node memory, decoupled from network         	                   	       topology and secondary </a:t>
            </a:r>
          </a:p>
          <a:p>
            <a:pPr marL="0" indent="0">
              <a:buNone/>
            </a:pPr>
            <a:endParaRPr lang="en-US" sz="2000" dirty="0"/>
          </a:p>
          <a:p>
            <a:r>
              <a:rPr lang="en-US" altLang="en-US" sz="2000" dirty="0">
                <a:latin typeface="Arial" panose="020B0604020202020204" pitchFamily="34" charset="0"/>
                <a:cs typeface="Arial" panose="020B0604020202020204" pitchFamily="34" charset="0"/>
              </a:rPr>
              <a:t>[Study 4]:</a:t>
            </a:r>
            <a:r>
              <a:rPr lang="en-US" sz="2000" dirty="0"/>
              <a:t>Hongyu Yang et al. [25] introduced a wireless network intrusion detection </a:t>
            </a:r>
          </a:p>
          <a:p>
            <a:pPr marL="0" indent="0">
              <a:buNone/>
            </a:pPr>
            <a:r>
              <a:rPr lang="en-US" sz="2000" dirty="0"/>
              <a:t>                    methodology anchored in an improved CNN.</a:t>
            </a:r>
          </a:p>
          <a:p>
            <a:pPr>
              <a:lnSpc>
                <a:spcPct val="150000"/>
              </a:lnSpc>
            </a:pPr>
            <a:endParaRPr lang="en-US"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Arial" panose="020B0604020202020204" pitchFamily="34" charset="0"/>
                <a:cs typeface="Arial" panose="020B0604020202020204" pitchFamily="34" charset="0"/>
              </a:rPr>
              <a:t>Existing System</a:t>
            </a:r>
          </a:p>
        </p:txBody>
      </p:sp>
      <p:sp>
        <p:nvSpPr>
          <p:cNvPr id="3" name="Content Placeholder 2"/>
          <p:cNvSpPr>
            <a:spLocks noGrp="1"/>
          </p:cNvSpPr>
          <p:nvPr>
            <p:ph idx="1"/>
          </p:nvPr>
        </p:nvSpPr>
        <p:spPr>
          <a:xfrm>
            <a:off x="838200" y="1488440"/>
            <a:ext cx="10515600" cy="4351338"/>
          </a:xfrm>
        </p:spPr>
        <p:txBody>
          <a:bodyPr/>
          <a:lstStyle/>
          <a:p>
            <a:pPr>
              <a:lnSpc>
                <a:spcPct val="150000"/>
              </a:lnSpc>
            </a:pPr>
            <a:r>
              <a:rPr lang="en-US" sz="2400" dirty="0"/>
              <a:t>Online Banking: Banks use secure data transmission to protect your financial information when you make transactions.</a:t>
            </a:r>
          </a:p>
          <a:p>
            <a:pPr>
              <a:lnSpc>
                <a:spcPct val="150000"/>
              </a:lnSpc>
            </a:pPr>
            <a:r>
              <a:rPr lang="en-US" sz="2400" dirty="0"/>
              <a:t>Protected accounts, such as Zoom, Gmail, or other widely used company accounts, are also examples of software that plays a role in a secure system.</a:t>
            </a:r>
          </a:p>
          <a:p>
            <a:pPr>
              <a:lnSpc>
                <a:spcPct val="150000"/>
              </a:lnSpc>
            </a:pPr>
            <a:r>
              <a:rPr lang="en-US" altLang="en-US" sz="2400" dirty="0"/>
              <a:t>Challenges: </a:t>
            </a:r>
            <a:r>
              <a:rPr lang="en-US" sz="2400" dirty="0"/>
              <a:t>data might be lost during the transmission process in the network</a:t>
            </a:r>
            <a:r>
              <a:rPr lang="en-US" altLang="en-US" sz="2400" dirty="0"/>
              <a:t> and low public awareness.</a:t>
            </a:r>
          </a:p>
          <a:p>
            <a:pPr marL="0" indent="0">
              <a:lnSpc>
                <a:spcPct val="150000"/>
              </a:lnSpc>
              <a:buNone/>
            </a:pPr>
            <a:endParaRPr lang="en-US" altLang="en-US" sz="3200" b="1"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a:latin typeface="Arial" panose="020B0604020202020204" pitchFamily="34" charset="0"/>
                <a:cs typeface="Arial" panose="020B0604020202020204" pitchFamily="34" charset="0"/>
              </a:rPr>
              <a:t>Proposed System</a:t>
            </a:r>
          </a:p>
        </p:txBody>
      </p:sp>
      <p:sp>
        <p:nvSpPr>
          <p:cNvPr id="3" name="Content Placeholder 2"/>
          <p:cNvSpPr>
            <a:spLocks noGrp="1"/>
          </p:cNvSpPr>
          <p:nvPr>
            <p:ph idx="1"/>
          </p:nvPr>
        </p:nvSpPr>
        <p:spPr>
          <a:xfrm>
            <a:off x="838200" y="1526540"/>
            <a:ext cx="10515600" cy="4351338"/>
          </a:xfrm>
        </p:spPr>
        <p:txBody>
          <a:bodyPr>
            <a:noAutofit/>
          </a:bodyPr>
          <a:lstStyle/>
          <a:p>
            <a:pPr>
              <a:lnSpc>
                <a:spcPct val="150000"/>
              </a:lnSpc>
            </a:pPr>
            <a:r>
              <a:rPr lang="en-US" altLang="en-US" sz="2400">
                <a:latin typeface="Arial" panose="020B0604020202020204" pitchFamily="34" charset="0"/>
                <a:cs typeface="Arial" panose="020B0604020202020204" pitchFamily="34" charset="0"/>
              </a:rPr>
              <a:t>Smart waste bin with sensors to detect type of waste:</a:t>
            </a:r>
          </a:p>
          <a:p>
            <a:pPr>
              <a:lnSpc>
                <a:spcPct val="150000"/>
              </a:lnSpc>
            </a:pPr>
            <a:r>
              <a:rPr lang="en-US" altLang="en-US" sz="2400">
                <a:latin typeface="Arial" panose="020B0604020202020204" pitchFamily="34" charset="0"/>
                <a:cs typeface="Arial" panose="020B0604020202020204" pitchFamily="34" charset="0"/>
              </a:rPr>
              <a:t>Moisture sensor → Wet Waste</a:t>
            </a:r>
          </a:p>
          <a:p>
            <a:pPr>
              <a:lnSpc>
                <a:spcPct val="150000"/>
              </a:lnSpc>
            </a:pPr>
            <a:r>
              <a:rPr lang="en-US" altLang="en-US" sz="2400">
                <a:latin typeface="Arial" panose="020B0604020202020204" pitchFamily="34" charset="0"/>
                <a:cs typeface="Arial" panose="020B0604020202020204" pitchFamily="34" charset="0"/>
              </a:rPr>
              <a:t>Inductive proximity sensor → Metal Waste</a:t>
            </a:r>
          </a:p>
          <a:p>
            <a:pPr>
              <a:lnSpc>
                <a:spcPct val="150000"/>
              </a:lnSpc>
            </a:pPr>
            <a:r>
              <a:rPr lang="en-US" altLang="en-US" sz="2400">
                <a:latin typeface="Arial" panose="020B0604020202020204" pitchFamily="34" charset="0"/>
                <a:cs typeface="Arial" panose="020B0604020202020204" pitchFamily="34" charset="0"/>
              </a:rPr>
              <a:t>If none → Dry Waste</a:t>
            </a:r>
          </a:p>
          <a:p>
            <a:pPr>
              <a:lnSpc>
                <a:spcPct val="150000"/>
              </a:lnSpc>
            </a:pPr>
            <a:r>
              <a:rPr lang="en-US" altLang="en-US" sz="2400">
                <a:latin typeface="Arial" panose="020B0604020202020204" pitchFamily="34" charset="0"/>
                <a:cs typeface="Arial" panose="020B0604020202020204" pitchFamily="34" charset="0"/>
              </a:rPr>
              <a:t>Waste is dropped into the right compartment using a servo motor and controller logic.</a:t>
            </a:r>
          </a:p>
          <a:p>
            <a:pPr>
              <a:lnSpc>
                <a:spcPct val="150000"/>
              </a:lnSpc>
            </a:pPr>
            <a:r>
              <a:rPr lang="en-US" altLang="en-US" sz="2400">
                <a:latin typeface="Arial" panose="020B0604020202020204" pitchFamily="34" charset="0"/>
                <a:cs typeface="Arial" panose="020B0604020202020204" pitchFamily="34" charset="0"/>
              </a:rPr>
              <a:t>IoT features can be added to monitor fill levels and bin status remotely.</a:t>
            </a:r>
          </a:p>
          <a:p>
            <a:pPr>
              <a:lnSpc>
                <a:spcPct val="150000"/>
              </a:lnSpc>
            </a:pPr>
            <a:endParaRPr lang="en-US" altLang="en-US" sz="2400">
              <a:latin typeface="Arial" panose="020B0604020202020204" pitchFamily="34" charset="0"/>
              <a:cs typeface="Arial" panose="020B0604020202020204" pitchFamily="34" charset="0"/>
            </a:endParaRPr>
          </a:p>
          <a:p>
            <a:endParaRPr lang="en-US" altLang="en-US" sz="240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165"/>
            <a:ext cx="10515600" cy="1325563"/>
          </a:xfrm>
        </p:spPr>
        <p:txBody>
          <a:bodyPr>
            <a:normAutofit/>
          </a:bodyPr>
          <a:lstStyle/>
          <a:p>
            <a:r>
              <a:rPr lang="en-IN" sz="3200" b="1" dirty="0">
                <a:latin typeface="Arial" panose="020B0604020202020204" pitchFamily="34" charset="0"/>
                <a:cs typeface="Arial" panose="020B0604020202020204" pitchFamily="34" charset="0"/>
              </a:rPr>
              <a:t>Methodology</a:t>
            </a:r>
            <a:endParaRPr lang="en-IN" sz="4000" b="1" dirty="0">
              <a:latin typeface="Arial" panose="020B0604020202020204" pitchFamily="34" charset="0"/>
              <a:cs typeface="Arial" panose="020B0604020202020204" pitchFamily="34" charset="0"/>
            </a:endParaRPr>
          </a:p>
        </p:txBody>
      </p:sp>
      <p:sp>
        <p:nvSpPr>
          <p:cNvPr id="10" name="TextBox 9"/>
          <p:cNvSpPr txBox="1"/>
          <p:nvPr/>
        </p:nvSpPr>
        <p:spPr>
          <a:xfrm>
            <a:off x="2967614" y="6314065"/>
            <a:ext cx="6094324" cy="464871"/>
          </a:xfrm>
          <a:prstGeom prst="rect">
            <a:avLst/>
          </a:prstGeom>
          <a:noFill/>
        </p:spPr>
        <p:txBody>
          <a:bodyPr wrap="square">
            <a:spAutoFit/>
          </a:bodyPr>
          <a:lstStyle/>
          <a:p>
            <a:pPr algn="ctr">
              <a:lnSpc>
                <a:spcPct val="150000"/>
              </a:lnSpc>
            </a:pPr>
            <a:r>
              <a:rPr lang="en-IN" sz="1600" dirty="0"/>
              <a:t>Fig :</a:t>
            </a:r>
            <a:r>
              <a:rPr lang="en-IN" dirty="0"/>
              <a:t> </a:t>
            </a:r>
            <a:r>
              <a:rPr lang="en-IN" sz="1600" dirty="0"/>
              <a:t>Methodology of Secure Data Transmission Protocol.</a:t>
            </a:r>
            <a:endParaRPr lang="en-IN" sz="1800" dirty="0"/>
          </a:p>
        </p:txBody>
      </p:sp>
      <p:pic>
        <p:nvPicPr>
          <p:cNvPr id="3" name="Picture 2">
            <a:extLst>
              <a:ext uri="{FF2B5EF4-FFF2-40B4-BE49-F238E27FC236}">
                <a16:creationId xmlns:a16="http://schemas.microsoft.com/office/drawing/2014/main" id="{80D55172-CC6B-2750-90C5-56CE4372C3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33339" y="1346835"/>
            <a:ext cx="6532874" cy="4739172"/>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938</Words>
  <Application>Microsoft Office PowerPoint</Application>
  <PresentationFormat>Widescreen</PresentationFormat>
  <Paragraphs>94</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Secure Data Transmission Protocol</vt:lpstr>
      <vt:lpstr>Contents</vt:lpstr>
      <vt:lpstr>Introduction</vt:lpstr>
      <vt:lpstr>Problem Statement</vt:lpstr>
      <vt:lpstr>Objectives</vt:lpstr>
      <vt:lpstr>Literature Survey</vt:lpstr>
      <vt:lpstr>Existing System</vt:lpstr>
      <vt:lpstr>Proposed System</vt:lpstr>
      <vt:lpstr>Methodology</vt:lpstr>
      <vt:lpstr>PowerPoint Presentation</vt:lpstr>
      <vt:lpstr>Hardware And Software Requirements</vt:lpstr>
      <vt:lpstr>Expected Outcome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Rukmini rajputh</dc:creator>
  <cp:lastModifiedBy>priya</cp:lastModifiedBy>
  <cp:revision>9</cp:revision>
  <dcterms:created xsi:type="dcterms:W3CDTF">2025-04-14T04:44:00Z</dcterms:created>
  <dcterms:modified xsi:type="dcterms:W3CDTF">2025-06-30T16:29:50Z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8F42C453440949619FD74E92F885590F_13</vt:lpwstr>
  </property>
  <property fmtid="{D5CDD505-2E9C-101B-9397-08002B2CF9AE}" pid="3" name="KSOProductBuildVer">
    <vt:lpwstr>1033-12.2.0.20795</vt:lpwstr>
  </property>
</Properties>
</file>