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8" r:id="rId6"/>
    <p:sldId id="261" r:id="rId7"/>
    <p:sldId id="264" r:id="rId8"/>
    <p:sldId id="262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4AD60-E6E2-49E3-8F3E-763A82436D7E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CC858-C17F-409B-B957-B191FDCFE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8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CC858-C17F-409B-B957-B191FDCFED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7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1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3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13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1922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10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48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70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71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5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2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8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3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2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5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9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9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5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79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>
                <a:solidFill>
                  <a:srgbClr val="00467A"/>
                </a:solidFill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</a:rPr>
              <a:t>🔹 What is an 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289899"/>
            <a:ext cx="6347714" cy="3880773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sz="2000" dirty="0">
                <a:solidFill>
                  <a:schemeClr val="bg1"/>
                </a:solidFill>
              </a:rPr>
              <a:t>API = Application Programming Interface</a:t>
            </a:r>
          </a:p>
          <a:p>
            <a:pPr>
              <a:defRPr sz="1800"/>
            </a:pPr>
            <a:r>
              <a:rPr sz="2000" dirty="0">
                <a:solidFill>
                  <a:schemeClr val="bg1"/>
                </a:solidFill>
              </a:rPr>
              <a:t>Acts like a bridge between two software systems</a:t>
            </a:r>
          </a:p>
          <a:p>
            <a:pPr>
              <a:defRPr sz="1800"/>
            </a:pPr>
            <a:r>
              <a:rPr sz="2000" dirty="0" smtClean="0">
                <a:solidFill>
                  <a:schemeClr val="bg1"/>
                </a:solidFill>
              </a:rPr>
              <a:t>Example:</a:t>
            </a:r>
            <a:r>
              <a:rPr lang="en-US" sz="2000" dirty="0" smtClean="0">
                <a:solidFill>
                  <a:schemeClr val="bg1"/>
                </a:solidFill>
              </a:rPr>
              <a:t> TCS</a:t>
            </a: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>
                <a:solidFill>
                  <a:srgbClr val="00467A"/>
                </a:solidFill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</a:rPr>
              <a:t>🔹 Understanding HTTP Verbs &amp; Status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sz="2000" dirty="0">
                <a:solidFill>
                  <a:schemeClr val="bg1"/>
                </a:solidFill>
              </a:rPr>
              <a:t>Verbs: GET, POST, PUT, PATCH, DELETE</a:t>
            </a:r>
          </a:p>
          <a:p>
            <a:pPr>
              <a:defRPr sz="1800"/>
            </a:pPr>
            <a:r>
              <a:rPr sz="2000" dirty="0">
                <a:solidFill>
                  <a:schemeClr val="bg1"/>
                </a:solidFill>
              </a:rPr>
              <a:t>Codes: 200 (OK), 201 (Created), 400 (Bad Request),</a:t>
            </a:r>
          </a:p>
          <a:p>
            <a:pPr>
              <a:defRPr sz="1800"/>
            </a:pPr>
            <a:r>
              <a:rPr sz="2000" dirty="0">
                <a:solidFill>
                  <a:schemeClr val="bg1"/>
                </a:solidFill>
              </a:rPr>
              <a:t>401 (Unauthorized), 404 (Not Found), 500 (Error)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>
                <a:solidFill>
                  <a:srgbClr val="00467A"/>
                </a:solidFill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</a:rPr>
              <a:t>🔹 URL &amp; API Methods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sz="2000" dirty="0">
                <a:solidFill>
                  <a:schemeClr val="bg1"/>
                </a:solidFill>
              </a:rPr>
              <a:t>URL = Address of API (e.g. /users/5)</a:t>
            </a:r>
          </a:p>
          <a:p>
            <a:pPr>
              <a:defRPr sz="1800"/>
            </a:pPr>
            <a:r>
              <a:rPr sz="2000" dirty="0">
                <a:solidFill>
                  <a:schemeClr val="bg1"/>
                </a:solidFill>
              </a:rPr>
              <a:t>API Methods = HTTP verb + </a:t>
            </a:r>
            <a:r>
              <a:rPr sz="2000" dirty="0" smtClean="0">
                <a:solidFill>
                  <a:schemeClr val="bg1"/>
                </a:solidFill>
              </a:rPr>
              <a:t>URL</a:t>
            </a:r>
            <a:endParaRPr lang="en-US" sz="2000" dirty="0" smtClean="0">
              <a:solidFill>
                <a:schemeClr val="bg1"/>
              </a:solidFill>
            </a:endParaRPr>
          </a:p>
          <a:p>
            <a:pPr>
              <a:defRPr sz="1800"/>
            </a:pPr>
            <a:r>
              <a:rPr lang="en-US" sz="2000" dirty="0" smtClean="0">
                <a:solidFill>
                  <a:schemeClr val="bg1"/>
                </a:solidFill>
              </a:rPr>
              <a:t>http://www.facebook.com/root/file/abc.json/GET/users</a:t>
            </a:r>
            <a:endParaRPr sz="2000" dirty="0">
              <a:solidFill>
                <a:schemeClr val="bg1"/>
              </a:solidFill>
            </a:endParaRPr>
          </a:p>
          <a:p>
            <a:pPr>
              <a:defRPr sz="1800"/>
            </a:pPr>
            <a:r>
              <a:rPr sz="2000" dirty="0">
                <a:solidFill>
                  <a:schemeClr val="bg1"/>
                </a:solidFill>
              </a:rPr>
              <a:t>Example: GET /products, POST /users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>
                <a:solidFill>
                  <a:srgbClr val="00467A"/>
                </a:solidFill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</a:rPr>
              <a:t>🔹 Soft Delete vs Hard Delete + API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sz="2000" dirty="0">
                <a:solidFill>
                  <a:schemeClr val="bg1"/>
                </a:solidFill>
              </a:rPr>
              <a:t>Soft Delete: Mark as deleted (keep in DB)</a:t>
            </a:r>
          </a:p>
          <a:p>
            <a:pPr>
              <a:defRPr sz="1800"/>
            </a:pPr>
            <a:r>
              <a:rPr sz="2000" dirty="0">
                <a:solidFill>
                  <a:schemeClr val="bg1"/>
                </a:solidFill>
              </a:rPr>
              <a:t>Hard Delete: Remove completely</a:t>
            </a:r>
          </a:p>
          <a:p>
            <a:pPr>
              <a:defRPr sz="1800"/>
            </a:pPr>
            <a:r>
              <a:rPr sz="2000" dirty="0">
                <a:solidFill>
                  <a:schemeClr val="bg1"/>
                </a:solidFill>
              </a:rPr>
              <a:t>Prefer Soft Delete for safety</a:t>
            </a:r>
          </a:p>
          <a:p>
            <a:pPr>
              <a:defRPr sz="1800"/>
            </a:pPr>
            <a:r>
              <a:rPr sz="2000" dirty="0">
                <a:solidFill>
                  <a:schemeClr val="bg1"/>
                </a:solidFill>
              </a:rPr>
              <a:t>Web API needs: </a:t>
            </a:r>
            <a:r>
              <a:rPr sz="2000" dirty="0" smtClean="0">
                <a:solidFill>
                  <a:schemeClr val="bg1"/>
                </a:solidFill>
              </a:rPr>
              <a:t>Auth</a:t>
            </a:r>
            <a:r>
              <a:rPr lang="en-US" sz="2000" dirty="0" smtClean="0">
                <a:solidFill>
                  <a:schemeClr val="bg1"/>
                </a:solidFill>
              </a:rPr>
              <a:t>entication</a:t>
            </a:r>
            <a:r>
              <a:rPr sz="2000" dirty="0" smtClean="0">
                <a:solidFill>
                  <a:schemeClr val="bg1"/>
                </a:solidFill>
              </a:rPr>
              <a:t>, </a:t>
            </a:r>
            <a:r>
              <a:rPr sz="2000" dirty="0">
                <a:solidFill>
                  <a:schemeClr val="bg1"/>
                </a:solidFill>
              </a:rPr>
              <a:t>validation, error </a:t>
            </a:r>
            <a:r>
              <a:rPr sz="2000" dirty="0" smtClean="0">
                <a:solidFill>
                  <a:schemeClr val="bg1"/>
                </a:solidFill>
              </a:rPr>
              <a:t>handling,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sz="2000" dirty="0" smtClean="0">
                <a:solidFill>
                  <a:schemeClr val="bg1"/>
                </a:solidFill>
              </a:rPr>
              <a:t>docs</a:t>
            </a:r>
            <a:r>
              <a:rPr sz="2000" dirty="0">
                <a:solidFill>
                  <a:schemeClr val="bg1"/>
                </a:solidFill>
              </a:rPr>
              <a:t>, versioning, security rules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>
                <a:solidFill>
                  <a:srgbClr val="00467A"/>
                </a:solidFill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</a:rPr>
              <a:t>🔹 How Things Worked Before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lang="en-US" sz="2000" dirty="0" smtClean="0">
                <a:solidFill>
                  <a:schemeClr val="bg1"/>
                </a:solidFill>
              </a:rPr>
              <a:t>Frontend </a:t>
            </a:r>
            <a:r>
              <a:rPr lang="en-US" sz="2000" dirty="0">
                <a:solidFill>
                  <a:schemeClr val="bg1"/>
                </a:solidFill>
              </a:rPr>
              <a:t>and Backend saturated</a:t>
            </a:r>
          </a:p>
          <a:p>
            <a:pPr>
              <a:defRPr sz="1800"/>
            </a:pPr>
            <a:r>
              <a:rPr lang="en-US" sz="2000" dirty="0" smtClean="0">
                <a:solidFill>
                  <a:schemeClr val="bg1"/>
                </a:solidFill>
              </a:rPr>
              <a:t>Direct </a:t>
            </a:r>
            <a:r>
              <a:rPr lang="en-US" sz="2000" dirty="0">
                <a:solidFill>
                  <a:schemeClr val="bg1"/>
                </a:solidFill>
              </a:rPr>
              <a:t>DB </a:t>
            </a:r>
            <a:r>
              <a:rPr lang="en-US" sz="2000" dirty="0" smtClean="0">
                <a:solidFill>
                  <a:schemeClr val="bg1"/>
                </a:solidFill>
              </a:rPr>
              <a:t>connections</a:t>
            </a:r>
          </a:p>
          <a:p>
            <a:pPr>
              <a:defRPr sz="1800"/>
            </a:pPr>
            <a:r>
              <a:rPr lang="en-US" sz="2000" dirty="0" smtClean="0">
                <a:solidFill>
                  <a:schemeClr val="bg1"/>
                </a:solidFill>
              </a:rPr>
              <a:t>Maintaining compatibility across platforms</a:t>
            </a:r>
            <a:endParaRPr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>
                <a:solidFill>
                  <a:srgbClr val="00467A"/>
                </a:solidFill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</a:rPr>
              <a:t>🔹 Benefits of Using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sz="2000" dirty="0">
                <a:solidFill>
                  <a:schemeClr val="bg1"/>
                </a:solidFill>
              </a:rPr>
              <a:t>Abstraction: Internal logic is hidden</a:t>
            </a:r>
          </a:p>
          <a:p>
            <a:pPr>
              <a:defRPr sz="1800"/>
            </a:pPr>
            <a:r>
              <a:rPr sz="2000" dirty="0">
                <a:solidFill>
                  <a:schemeClr val="bg1"/>
                </a:solidFill>
              </a:rPr>
              <a:t>Security: No direct DB access</a:t>
            </a:r>
          </a:p>
          <a:p>
            <a:pPr>
              <a:defRPr sz="1800"/>
            </a:pPr>
            <a:r>
              <a:rPr sz="2000" dirty="0">
                <a:solidFill>
                  <a:schemeClr val="bg1"/>
                </a:solidFill>
              </a:rPr>
              <a:t>Reusability: One API for mobile, web, etc.</a:t>
            </a:r>
          </a:p>
          <a:p>
            <a:pPr>
              <a:defRPr sz="1800"/>
            </a:pPr>
            <a:r>
              <a:rPr sz="2000" dirty="0">
                <a:solidFill>
                  <a:schemeClr val="bg1"/>
                </a:solidFill>
              </a:rPr>
              <a:t>Loose coupling: Frontend/backend work independently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>
                <a:solidFill>
                  <a:srgbClr val="00467A"/>
                </a:solidFill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</a:rPr>
              <a:t>🔹 Where Do APIs Work in 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sz="2000" dirty="0">
                <a:solidFill>
                  <a:schemeClr val="bg1"/>
                </a:solidFill>
              </a:rPr>
              <a:t>APIs work at Application Layer </a:t>
            </a:r>
            <a:r>
              <a:rPr sz="2000" dirty="0" smtClean="0">
                <a:solidFill>
                  <a:schemeClr val="bg1"/>
                </a:solidFill>
              </a:rPr>
              <a:t>(</a:t>
            </a:r>
            <a:r>
              <a:rPr lang="en-US" sz="2000" dirty="0" smtClean="0">
                <a:solidFill>
                  <a:schemeClr val="bg1"/>
                </a:solidFill>
              </a:rPr>
              <a:t>7</a:t>
            </a:r>
            <a:r>
              <a:rPr lang="en-US" sz="2000" baseline="30000" dirty="0" smtClean="0">
                <a:solidFill>
                  <a:schemeClr val="bg1"/>
                </a:solidFill>
              </a:rPr>
              <a:t>th</a:t>
            </a:r>
            <a:r>
              <a:rPr lang="en-US" sz="2000" dirty="0" smtClean="0">
                <a:solidFill>
                  <a:schemeClr val="bg1"/>
                </a:solidFill>
              </a:rPr>
              <a:t> Layer of the OSI Model</a:t>
            </a:r>
            <a:r>
              <a:rPr sz="2000" dirty="0" smtClean="0">
                <a:solidFill>
                  <a:schemeClr val="bg1"/>
                </a:solidFill>
              </a:rPr>
              <a:t>)</a:t>
            </a:r>
            <a:endParaRPr sz="2000" dirty="0">
              <a:solidFill>
                <a:schemeClr val="bg1"/>
              </a:solidFill>
            </a:endParaRPr>
          </a:p>
          <a:p>
            <a:pPr>
              <a:defRPr sz="1800"/>
            </a:pPr>
            <a:r>
              <a:rPr sz="2000" dirty="0">
                <a:solidFill>
                  <a:schemeClr val="bg1"/>
                </a:solidFill>
              </a:rPr>
              <a:t>Same layer as HTTP, FTP, SMTP,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>
                <a:solidFill>
                  <a:srgbClr val="00467A"/>
                </a:solidFill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</a:rPr>
              <a:t>🔹 Types </a:t>
            </a:r>
            <a:r>
              <a:rPr dirty="0" smtClean="0">
                <a:solidFill>
                  <a:schemeClr val="tx1">
                    <a:lumMod val="95000"/>
                  </a:schemeClr>
                </a:solidFill>
              </a:rPr>
              <a:t>of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dirty="0" smtClean="0">
                <a:solidFill>
                  <a:schemeClr val="tx1">
                    <a:lumMod val="95000"/>
                  </a:schemeClr>
                </a:solidFill>
              </a:rPr>
              <a:t>APIs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(Usage)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lang="en-US" sz="2000" dirty="0" smtClean="0">
                <a:solidFill>
                  <a:schemeClr val="bg1"/>
                </a:solidFill>
              </a:rPr>
              <a:t>Open/Public</a:t>
            </a:r>
            <a:endParaRPr sz="2000" dirty="0">
              <a:solidFill>
                <a:schemeClr val="bg1"/>
              </a:solidFill>
            </a:endParaRPr>
          </a:p>
          <a:p>
            <a:pPr>
              <a:defRPr sz="1800"/>
            </a:pPr>
            <a:r>
              <a:rPr lang="en-US" sz="2000" dirty="0" smtClean="0">
                <a:solidFill>
                  <a:schemeClr val="bg1"/>
                </a:solidFill>
              </a:rPr>
              <a:t>Private</a:t>
            </a:r>
            <a:endParaRPr sz="2000" dirty="0">
              <a:solidFill>
                <a:schemeClr val="bg1"/>
              </a:solidFill>
            </a:endParaRPr>
          </a:p>
          <a:p>
            <a:pPr>
              <a:defRPr sz="1800"/>
            </a:pPr>
            <a:r>
              <a:rPr lang="en-US" sz="2000" dirty="0" smtClean="0">
                <a:solidFill>
                  <a:schemeClr val="bg1"/>
                </a:solidFill>
              </a:rPr>
              <a:t>Internal</a:t>
            </a:r>
          </a:p>
          <a:p>
            <a:pPr>
              <a:defRPr sz="1800"/>
            </a:pPr>
            <a:r>
              <a:rPr lang="en-US" sz="2000" dirty="0" err="1" smtClean="0">
                <a:solidFill>
                  <a:schemeClr val="bg1"/>
                </a:solidFill>
              </a:rPr>
              <a:t>Compsite</a:t>
            </a:r>
            <a:endParaRPr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70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>
                <a:solidFill>
                  <a:srgbClr val="00467A"/>
                </a:solidFill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</a:rPr>
              <a:t>🔹 Types of </a:t>
            </a:r>
            <a:r>
              <a:rPr dirty="0" smtClean="0">
                <a:solidFill>
                  <a:schemeClr val="tx1">
                    <a:lumMod val="95000"/>
                  </a:schemeClr>
                </a:solidFill>
              </a:rPr>
              <a:t>APIs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Comm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)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sz="2000" dirty="0">
                <a:solidFill>
                  <a:schemeClr val="bg1"/>
                </a:solidFill>
              </a:rPr>
              <a:t>RESTful </a:t>
            </a:r>
            <a:r>
              <a:rPr sz="2000" dirty="0" smtClean="0">
                <a:solidFill>
                  <a:schemeClr val="bg1"/>
                </a:solidFill>
              </a:rPr>
              <a:t>API</a:t>
            </a:r>
            <a:endParaRPr sz="2000" dirty="0">
              <a:solidFill>
                <a:schemeClr val="bg1"/>
              </a:solidFill>
            </a:endParaRPr>
          </a:p>
          <a:p>
            <a:pPr>
              <a:defRPr sz="1800"/>
            </a:pPr>
            <a:r>
              <a:rPr sz="2000" dirty="0">
                <a:solidFill>
                  <a:schemeClr val="bg1"/>
                </a:solidFill>
              </a:rPr>
              <a:t>SOAP </a:t>
            </a:r>
            <a:r>
              <a:rPr sz="2000" dirty="0" smtClean="0">
                <a:solidFill>
                  <a:schemeClr val="bg1"/>
                </a:solidFill>
              </a:rPr>
              <a:t>API</a:t>
            </a:r>
            <a:endParaRPr sz="2000" dirty="0">
              <a:solidFill>
                <a:schemeClr val="bg1"/>
              </a:solidFill>
            </a:endParaRPr>
          </a:p>
          <a:p>
            <a:pPr>
              <a:defRPr sz="1800"/>
            </a:pPr>
            <a:r>
              <a:rPr sz="2000" dirty="0" err="1" smtClean="0">
                <a:solidFill>
                  <a:schemeClr val="bg1"/>
                </a:solidFill>
              </a:rPr>
              <a:t>GraphQL</a:t>
            </a: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>
                <a:solidFill>
                  <a:srgbClr val="00467A"/>
                </a:solidFill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</a:rPr>
              <a:t>🔹 How HTTP &amp; API Work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sz="2000" dirty="0">
                <a:solidFill>
                  <a:schemeClr val="bg1"/>
                </a:solidFill>
              </a:rPr>
              <a:t>HTTP = How APIs send/receive data</a:t>
            </a:r>
          </a:p>
          <a:p>
            <a:pPr>
              <a:defRPr sz="1800"/>
            </a:pPr>
            <a:r>
              <a:rPr sz="2000" dirty="0">
                <a:solidFill>
                  <a:schemeClr val="bg1"/>
                </a:solidFill>
              </a:rPr>
              <a:t>API uses HTTP to communicate</a:t>
            </a:r>
          </a:p>
          <a:p>
            <a:pPr>
              <a:defRPr sz="1800"/>
            </a:pPr>
            <a:r>
              <a:rPr sz="2000" dirty="0">
                <a:solidFill>
                  <a:schemeClr val="bg1"/>
                </a:solidFill>
              </a:rPr>
              <a:t>HTTP = delivery system, API = content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>
                <a:solidFill>
                  <a:srgbClr val="00467A"/>
                </a:solidFill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</a:rPr>
              <a:t>🔹 What is a RESTful 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sz="2000" dirty="0">
                <a:solidFill>
                  <a:schemeClr val="bg1"/>
                </a:solidFill>
              </a:rPr>
              <a:t>REST = Representational State Transfer</a:t>
            </a:r>
          </a:p>
          <a:p>
            <a:pPr>
              <a:defRPr sz="1800"/>
            </a:pPr>
            <a:r>
              <a:rPr sz="2000" dirty="0">
                <a:solidFill>
                  <a:schemeClr val="bg1"/>
                </a:solidFill>
              </a:rPr>
              <a:t>Uses HTTP methods (GET, POST, etc.)</a:t>
            </a:r>
          </a:p>
          <a:p>
            <a:pPr>
              <a:defRPr sz="1800"/>
            </a:pPr>
            <a:r>
              <a:rPr sz="2000" dirty="0">
                <a:solidFill>
                  <a:schemeClr val="bg1"/>
                </a:solidFill>
              </a:rPr>
              <a:t>Simple, fast, scalable</a:t>
            </a:r>
          </a:p>
          <a:p>
            <a:pPr>
              <a:defRPr sz="1800"/>
            </a:pPr>
            <a:r>
              <a:rPr sz="2000" dirty="0">
                <a:solidFill>
                  <a:schemeClr val="bg1"/>
                </a:solidFill>
              </a:rPr>
              <a:t>Example: GET /users </a:t>
            </a:r>
            <a:r>
              <a:rPr lang="en-US" sz="2000" dirty="0" smtClean="0">
                <a:solidFill>
                  <a:schemeClr val="bg1"/>
                </a:solidFill>
              </a:rPr>
              <a:t>(gets all users)</a:t>
            </a: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>
                <a:solidFill>
                  <a:srgbClr val="00467A"/>
                </a:solidFill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</a:rPr>
              <a:t>🔹 REST vs Other </a:t>
            </a:r>
            <a:r>
              <a:rPr dirty="0" smtClean="0">
                <a:solidFill>
                  <a:schemeClr val="tx1">
                    <a:lumMod val="95000"/>
                  </a:schemeClr>
                </a:solidFill>
              </a:rPr>
              <a:t>APIs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sz="2000" dirty="0">
                <a:solidFill>
                  <a:schemeClr val="bg1"/>
                </a:solidFill>
              </a:rPr>
              <a:t>REST: JSON, fast, easy to use</a:t>
            </a:r>
          </a:p>
          <a:p>
            <a:pPr>
              <a:defRPr sz="1800"/>
            </a:pPr>
            <a:r>
              <a:rPr sz="2000" dirty="0">
                <a:solidFill>
                  <a:schemeClr val="bg1"/>
                </a:solidFill>
              </a:rPr>
              <a:t>SOAP: XML, slower, enterprise use</a:t>
            </a:r>
          </a:p>
          <a:p>
            <a:pPr>
              <a:defRPr sz="1800"/>
            </a:pPr>
            <a:r>
              <a:rPr sz="2000" dirty="0" err="1">
                <a:solidFill>
                  <a:schemeClr val="bg1"/>
                </a:solidFill>
              </a:rPr>
              <a:t>GraphQL</a:t>
            </a:r>
            <a:r>
              <a:rPr sz="2000" dirty="0">
                <a:solidFill>
                  <a:schemeClr val="bg1"/>
                </a:solidFill>
              </a:rPr>
              <a:t>: JSON, </a:t>
            </a:r>
            <a:r>
              <a:rPr sz="2000" dirty="0" smtClean="0">
                <a:solidFill>
                  <a:schemeClr val="bg1"/>
                </a:solidFill>
              </a:rPr>
              <a:t>flexible</a:t>
            </a: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151</TotalTime>
  <Words>349</Words>
  <Application>Microsoft Office PowerPoint</Application>
  <PresentationFormat>On-screen Show (4:3)</PresentationFormat>
  <Paragraphs>65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Berlin</vt:lpstr>
      <vt:lpstr>🔹 What is an API?</vt:lpstr>
      <vt:lpstr>🔹 How Things Worked Before APIs</vt:lpstr>
      <vt:lpstr>🔹 Benefits of Using APIs</vt:lpstr>
      <vt:lpstr>🔹 Where Do APIs Work in OS?</vt:lpstr>
      <vt:lpstr>🔹 Types of APIs (Usage)</vt:lpstr>
      <vt:lpstr>🔹 Types of APIs (Comm)</vt:lpstr>
      <vt:lpstr>🔹 How HTTP &amp; API Work Together</vt:lpstr>
      <vt:lpstr>🔹 What is a RESTful API?</vt:lpstr>
      <vt:lpstr>🔹 REST vs Other APIs</vt:lpstr>
      <vt:lpstr>🔹 Understanding HTTP Verbs &amp; Status Codes</vt:lpstr>
      <vt:lpstr>🔹 URL &amp; API Methods Explained</vt:lpstr>
      <vt:lpstr>🔹 Soft Delete vs Hard Delete + API Requirements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🔹 What is an API?</dc:title>
  <dc:subject/>
  <dc:creator/>
  <cp:keywords/>
  <dc:description>generated using python-pptx</dc:description>
  <cp:lastModifiedBy>Dell</cp:lastModifiedBy>
  <cp:revision>11</cp:revision>
  <dcterms:created xsi:type="dcterms:W3CDTF">2013-01-27T09:14:16Z</dcterms:created>
  <dcterms:modified xsi:type="dcterms:W3CDTF">2025-08-07T08:45:45Z</dcterms:modified>
  <cp:category/>
</cp:coreProperties>
</file>