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jpg" ContentType="image/jpg"/>
  <Override PartName="/ppt/media/image5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5" r:id="rId6"/>
    <p:sldId id="270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0000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0000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0000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0291" y="788034"/>
            <a:ext cx="7011416" cy="1415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FF0000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903" y="1678381"/>
            <a:ext cx="11696192" cy="276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1905" marR="5080" indent="-917575">
              <a:lnSpc>
                <a:spcPts val="5180"/>
              </a:lnSpc>
              <a:spcBef>
                <a:spcPts val="755"/>
              </a:spcBef>
            </a:pPr>
            <a:r>
              <a:rPr dirty="0"/>
              <a:t>Combinational</a:t>
            </a:r>
            <a:r>
              <a:rPr spc="-15" dirty="0"/>
              <a:t> </a:t>
            </a:r>
            <a:r>
              <a:rPr dirty="0"/>
              <a:t>Logic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pc="-50" dirty="0"/>
              <a:t>– </a:t>
            </a:r>
            <a:r>
              <a:rPr dirty="0"/>
              <a:t>BCD</a:t>
            </a:r>
            <a:r>
              <a:rPr spc="-20" dirty="0"/>
              <a:t> </a:t>
            </a:r>
            <a:r>
              <a:rPr dirty="0"/>
              <a:t>Adder, </a:t>
            </a:r>
            <a:r>
              <a:rPr spc="-10" dirty="0"/>
              <a:t>Multiplier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6776" y="4243578"/>
            <a:ext cx="699897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6FC0"/>
                </a:solidFill>
                <a:latin typeface="Arial Narrow"/>
                <a:cs typeface="Arial Narrow"/>
              </a:rPr>
              <a:t>Dr.</a:t>
            </a:r>
            <a:r>
              <a:rPr sz="3600" b="1" spc="-90" dirty="0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006FC0"/>
                </a:solidFill>
                <a:latin typeface="Arial Narrow"/>
                <a:cs typeface="Arial Narrow"/>
              </a:rPr>
              <a:t>Chandan</a:t>
            </a:r>
            <a:r>
              <a:rPr sz="3600" b="1" spc="-95" dirty="0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sz="3600" b="1" spc="-10" dirty="0">
                <a:solidFill>
                  <a:srgbClr val="006FC0"/>
                </a:solidFill>
                <a:latin typeface="Arial Narrow"/>
                <a:cs typeface="Arial Narrow"/>
              </a:rPr>
              <a:t>Karfa</a:t>
            </a:r>
            <a:endParaRPr sz="36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Arial Narrow"/>
                <a:cs typeface="Arial Narrow"/>
              </a:rPr>
              <a:t>Department</a:t>
            </a:r>
            <a:r>
              <a:rPr sz="2800" b="1" spc="-95" dirty="0">
                <a:latin typeface="Arial Narrow"/>
                <a:cs typeface="Arial Narrow"/>
              </a:rPr>
              <a:t> </a:t>
            </a:r>
            <a:r>
              <a:rPr sz="2800" b="1" dirty="0">
                <a:latin typeface="Arial Narrow"/>
                <a:cs typeface="Arial Narrow"/>
              </a:rPr>
              <a:t>of</a:t>
            </a:r>
            <a:r>
              <a:rPr sz="2800" b="1" spc="-100" dirty="0">
                <a:latin typeface="Arial Narrow"/>
                <a:cs typeface="Arial Narrow"/>
              </a:rPr>
              <a:t> </a:t>
            </a:r>
            <a:r>
              <a:rPr sz="2800" b="1" dirty="0">
                <a:latin typeface="Arial Narrow"/>
                <a:cs typeface="Arial Narrow"/>
              </a:rPr>
              <a:t>Computer</a:t>
            </a:r>
            <a:r>
              <a:rPr sz="2800" b="1" spc="-110" dirty="0">
                <a:latin typeface="Arial Narrow"/>
                <a:cs typeface="Arial Narrow"/>
              </a:rPr>
              <a:t> </a:t>
            </a:r>
            <a:r>
              <a:rPr sz="2800" b="1" dirty="0">
                <a:latin typeface="Arial Narrow"/>
                <a:cs typeface="Arial Narrow"/>
              </a:rPr>
              <a:t>Science</a:t>
            </a:r>
            <a:r>
              <a:rPr sz="2800" b="1" spc="-90" dirty="0">
                <a:latin typeface="Arial Narrow"/>
                <a:cs typeface="Arial Narrow"/>
              </a:rPr>
              <a:t> </a:t>
            </a:r>
            <a:r>
              <a:rPr sz="2800" b="1" dirty="0">
                <a:latin typeface="Arial Narrow"/>
                <a:cs typeface="Arial Narrow"/>
              </a:rPr>
              <a:t>and</a:t>
            </a:r>
            <a:r>
              <a:rPr sz="2800" b="1" spc="-95" dirty="0">
                <a:latin typeface="Arial Narrow"/>
                <a:cs typeface="Arial Narrow"/>
              </a:rPr>
              <a:t> </a:t>
            </a:r>
            <a:r>
              <a:rPr sz="2800" b="1" spc="-10" dirty="0">
                <a:latin typeface="Arial Narrow"/>
                <a:cs typeface="Arial Narrow"/>
              </a:rPr>
              <a:t>Engineering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6248400"/>
            <a:ext cx="7279005" cy="7620"/>
          </a:xfrm>
          <a:custGeom>
            <a:avLst/>
            <a:gdLst/>
            <a:ahLst/>
            <a:cxnLst/>
            <a:rect l="l" t="t" r="r" b="b"/>
            <a:pathLst>
              <a:path w="7279005" h="7620">
                <a:moveTo>
                  <a:pt x="0" y="0"/>
                </a:moveTo>
                <a:lnTo>
                  <a:pt x="7278624" y="762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8395" y="5268467"/>
            <a:ext cx="5314187" cy="9052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2688" y="3531108"/>
            <a:ext cx="2328671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220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latin typeface="Calibri Light"/>
                <a:cs typeface="Calibri Light"/>
              </a:rPr>
              <a:t>Decimal</a:t>
            </a:r>
            <a:r>
              <a:rPr sz="4400" b="0" spc="-170" dirty="0">
                <a:latin typeface="Calibri Light"/>
                <a:cs typeface="Calibri Light"/>
              </a:rPr>
              <a:t> </a:t>
            </a:r>
            <a:r>
              <a:rPr sz="4400" b="0" spc="-20" dirty="0">
                <a:latin typeface="Calibri Light"/>
                <a:cs typeface="Calibri Light"/>
              </a:rPr>
              <a:t>adder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230485" cy="35223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23571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Arithmetic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operations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directly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decimal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 represent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decimal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coded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employ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arithmetic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circuits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accept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decimal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present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code.</a:t>
            </a:r>
            <a:endParaRPr sz="2800">
              <a:latin typeface="Calibri"/>
              <a:cs typeface="Calibri"/>
            </a:endParaRPr>
          </a:p>
          <a:p>
            <a:pPr marL="241300" marR="57785" indent="-228600" algn="just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decimal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minimum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nine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five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outputs, </a:t>
            </a:r>
            <a:r>
              <a:rPr sz="2800" dirty="0">
                <a:latin typeface="Calibri"/>
                <a:cs typeface="Calibri"/>
              </a:rPr>
              <a:t>since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four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decimal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digit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carry</a:t>
            </a:r>
            <a:endParaRPr sz="2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Depends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05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Calibri Light"/>
                <a:cs typeface="Calibri Light"/>
              </a:rPr>
              <a:t>BCD</a:t>
            </a:r>
            <a:r>
              <a:rPr sz="4400" b="0" spc="-1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adder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2474595" cy="21170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Numbers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range </a:t>
            </a:r>
            <a:r>
              <a:rPr sz="2800" spc="-20" dirty="0">
                <a:latin typeface="Calibri"/>
                <a:cs typeface="Calibri"/>
              </a:rPr>
              <a:t>0-</a:t>
            </a:r>
            <a:r>
              <a:rPr sz="2800" spc="-25" dirty="0">
                <a:latin typeface="Calibri"/>
                <a:cs typeface="Calibri"/>
              </a:rPr>
              <a:t>9.</a:t>
            </a:r>
            <a:endParaRPr sz="2800">
              <a:latin typeface="Calibri"/>
              <a:cs typeface="Calibri"/>
            </a:endParaRPr>
          </a:p>
          <a:p>
            <a:pPr marL="241300" marR="80010" indent="-228600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Adder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results: </a:t>
            </a:r>
            <a:r>
              <a:rPr sz="2800" spc="-25" dirty="0">
                <a:latin typeface="Calibri"/>
                <a:cs typeface="Calibri"/>
              </a:rPr>
              <a:t>0-</a:t>
            </a:r>
            <a:r>
              <a:rPr sz="2800" dirty="0">
                <a:latin typeface="Calibri"/>
                <a:cs typeface="Calibri"/>
              </a:rPr>
              <a:t>19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(including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carry)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3189" y="58531"/>
            <a:ext cx="6798846" cy="51117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0375" y="5296661"/>
            <a:ext cx="77216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When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binary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equal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1001,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corresponding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BCD</a:t>
            </a:r>
            <a:r>
              <a:rPr sz="1800" spc="-10" dirty="0">
                <a:latin typeface="Calibri"/>
                <a:cs typeface="Calibri"/>
              </a:rPr>
              <a:t> number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identical,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therefore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conversion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needed.</a:t>
            </a:r>
            <a:endParaRPr sz="1800">
              <a:latin typeface="Calibri"/>
              <a:cs typeface="Calibri"/>
            </a:endParaRPr>
          </a:p>
          <a:p>
            <a:pPr marL="12700" marR="22225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When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binary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greater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 1001,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addition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binary 6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(0110)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binary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converts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correct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BCD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 </a:t>
            </a:r>
            <a:r>
              <a:rPr sz="1800" dirty="0">
                <a:latin typeface="Calibri"/>
                <a:cs typeface="Calibri"/>
              </a:rPr>
              <a:t>output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489"/>
            <a:ext cx="2456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Calibri Light"/>
                <a:cs typeface="Calibri Light"/>
              </a:rPr>
              <a:t>BCD</a:t>
            </a:r>
            <a:r>
              <a:rPr sz="4400" b="0" spc="-1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Adder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377680" cy="27984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Calibri"/>
                <a:cs typeface="Calibri"/>
              </a:rPr>
              <a:t>Corrections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needed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when</a:t>
            </a:r>
            <a:endParaRPr sz="2800">
              <a:latin typeface="Calibri"/>
              <a:cs typeface="Calibri"/>
            </a:endParaRPr>
          </a:p>
          <a:p>
            <a:pPr marL="927100" indent="-9150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i="1" dirty="0">
                <a:latin typeface="Calibri"/>
                <a:cs typeface="Calibri"/>
              </a:rPr>
              <a:t>K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six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combinations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1010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through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1111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need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position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Z</a:t>
            </a:r>
            <a:r>
              <a:rPr sz="2800" spc="-25" dirty="0">
                <a:latin typeface="Calibri"/>
                <a:cs typeface="Calibri"/>
              </a:rPr>
              <a:t>8.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Font typeface="Arial"/>
              <a:buChar char="•"/>
              <a:tabLst>
                <a:tab pos="699135" algn="l"/>
                <a:tab pos="2277110" algn="l"/>
              </a:tabLst>
            </a:pPr>
            <a:r>
              <a:rPr sz="2400" spc="-9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distinguish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1000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1001,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position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Z</a:t>
            </a:r>
            <a:r>
              <a:rPr sz="2400" spc="-25" dirty="0">
                <a:latin typeface="Calibri"/>
                <a:cs typeface="Calibri"/>
              </a:rPr>
              <a:t>8,</a:t>
            </a:r>
            <a:r>
              <a:rPr sz="2400" dirty="0">
                <a:latin typeface="Calibri"/>
                <a:cs typeface="Calibri"/>
              </a:rPr>
              <a:t>	either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811" y="5133473"/>
            <a:ext cx="2253415" cy="1987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442721"/>
            <a:ext cx="37039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Calibri Light"/>
                <a:cs typeface="Calibri Light"/>
              </a:rPr>
              <a:t>Binary</a:t>
            </a:r>
            <a:r>
              <a:rPr sz="4400" b="0" spc="-235" dirty="0">
                <a:latin typeface="Calibri Light"/>
                <a:cs typeface="Calibri Light"/>
              </a:rPr>
              <a:t> </a:t>
            </a:r>
            <a:r>
              <a:rPr sz="4400" b="0" spc="-25" dirty="0">
                <a:latin typeface="Calibri Light"/>
                <a:cs typeface="Calibri Light"/>
              </a:rPr>
              <a:t>Multiplier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4730" marR="24574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6094730" algn="l"/>
                <a:tab pos="6095365" algn="l"/>
              </a:tabLst>
            </a:pPr>
            <a:r>
              <a:rPr dirty="0"/>
              <a:t>A</a:t>
            </a:r>
            <a:r>
              <a:rPr spc="-135" dirty="0"/>
              <a:t> </a:t>
            </a:r>
            <a:r>
              <a:rPr dirty="0"/>
              <a:t>bit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multiplier</a:t>
            </a:r>
            <a:r>
              <a:rPr spc="5" dirty="0"/>
              <a:t> </a:t>
            </a:r>
            <a:r>
              <a:rPr dirty="0"/>
              <a:t>is</a:t>
            </a:r>
            <a:r>
              <a:rPr spc="-125" dirty="0"/>
              <a:t> </a:t>
            </a:r>
            <a:r>
              <a:rPr dirty="0"/>
              <a:t>ANDed</a:t>
            </a:r>
            <a:r>
              <a:rPr spc="-20" dirty="0"/>
              <a:t> </a:t>
            </a:r>
            <a:r>
              <a:rPr dirty="0"/>
              <a:t>with</a:t>
            </a:r>
            <a:r>
              <a:rPr spc="20" dirty="0"/>
              <a:t> </a:t>
            </a:r>
            <a:r>
              <a:rPr dirty="0"/>
              <a:t>each</a:t>
            </a:r>
            <a:r>
              <a:rPr spc="-25" dirty="0"/>
              <a:t> </a:t>
            </a:r>
            <a:r>
              <a:rPr dirty="0"/>
              <a:t>bit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the </a:t>
            </a:r>
            <a:r>
              <a:rPr dirty="0"/>
              <a:t>multiplicand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many</a:t>
            </a:r>
            <a:r>
              <a:rPr spc="-15" dirty="0"/>
              <a:t> </a:t>
            </a:r>
            <a:r>
              <a:rPr dirty="0"/>
              <a:t>levels</a:t>
            </a:r>
            <a:r>
              <a:rPr spc="-5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dirty="0"/>
              <a:t>there</a:t>
            </a:r>
            <a:r>
              <a:rPr spc="-15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bits</a:t>
            </a:r>
            <a:r>
              <a:rPr spc="-1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25" dirty="0"/>
              <a:t>the </a:t>
            </a:r>
            <a:r>
              <a:rPr spc="-10" dirty="0"/>
              <a:t>multiplier.</a:t>
            </a:r>
          </a:p>
          <a:p>
            <a:pPr marL="6094730" marR="1466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6094730" algn="l"/>
                <a:tab pos="6095365" algn="l"/>
              </a:tabLst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binary</a:t>
            </a:r>
            <a:r>
              <a:rPr spc="-5" dirty="0"/>
              <a:t> </a:t>
            </a:r>
            <a:r>
              <a:rPr dirty="0"/>
              <a:t>output</a:t>
            </a:r>
            <a:r>
              <a:rPr spc="-1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each</a:t>
            </a:r>
            <a:r>
              <a:rPr spc="-15" dirty="0"/>
              <a:t> </a:t>
            </a:r>
            <a:r>
              <a:rPr dirty="0"/>
              <a:t>level</a:t>
            </a:r>
            <a:r>
              <a:rPr spc="-1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gates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spc="-10" dirty="0"/>
              <a:t>added </a:t>
            </a:r>
            <a:r>
              <a:rPr dirty="0"/>
              <a:t>with</a:t>
            </a:r>
            <a:r>
              <a:rPr spc="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partial</a:t>
            </a:r>
            <a:r>
              <a:rPr spc="-15" dirty="0"/>
              <a:t> </a:t>
            </a:r>
            <a:r>
              <a:rPr dirty="0"/>
              <a:t>product</a:t>
            </a:r>
            <a:r>
              <a:rPr spc="-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previous</a:t>
            </a:r>
            <a:r>
              <a:rPr spc="-10" dirty="0"/>
              <a:t> </a:t>
            </a:r>
            <a:r>
              <a:rPr dirty="0"/>
              <a:t>level</a:t>
            </a:r>
            <a:r>
              <a:rPr spc="-1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form</a:t>
            </a:r>
            <a:r>
              <a:rPr spc="-30" dirty="0"/>
              <a:t> </a:t>
            </a:r>
            <a:r>
              <a:rPr spc="-50" dirty="0"/>
              <a:t>a </a:t>
            </a:r>
            <a:r>
              <a:rPr dirty="0"/>
              <a:t>new</a:t>
            </a:r>
            <a:r>
              <a:rPr spc="-10" dirty="0"/>
              <a:t> </a:t>
            </a:r>
            <a:r>
              <a:rPr dirty="0"/>
              <a:t>partial</a:t>
            </a:r>
            <a:r>
              <a:rPr spc="-5" dirty="0"/>
              <a:t> </a:t>
            </a:r>
            <a:r>
              <a:rPr spc="-10" dirty="0"/>
              <a:t>product.</a:t>
            </a:r>
          </a:p>
          <a:p>
            <a:pPr marL="6094730" indent="-287020">
              <a:lnSpc>
                <a:spcPct val="100000"/>
              </a:lnSpc>
              <a:buChar char="•"/>
              <a:tabLst>
                <a:tab pos="6094730" algn="l"/>
                <a:tab pos="6095365" algn="l"/>
              </a:tabLst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last</a:t>
            </a:r>
            <a:r>
              <a:rPr spc="-5" dirty="0"/>
              <a:t> </a:t>
            </a:r>
            <a:r>
              <a:rPr dirty="0"/>
              <a:t>level</a:t>
            </a:r>
            <a:r>
              <a:rPr spc="-10" dirty="0"/>
              <a:t> </a:t>
            </a:r>
            <a:r>
              <a:rPr dirty="0"/>
              <a:t>produces</a:t>
            </a:r>
            <a:r>
              <a:rPr spc="-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product.</a:t>
            </a:r>
          </a:p>
          <a:p>
            <a:pPr marL="6094730" marR="5080" indent="-287020">
              <a:lnSpc>
                <a:spcPct val="98900"/>
              </a:lnSpc>
              <a:spcBef>
                <a:spcPts val="25"/>
              </a:spcBef>
              <a:buChar char="•"/>
              <a:tabLst>
                <a:tab pos="6094730" algn="l"/>
                <a:tab pos="6095365" algn="l"/>
              </a:tabLst>
            </a:pPr>
            <a:r>
              <a:rPr dirty="0"/>
              <a:t>For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dirty="0"/>
              <a:t>multiplier</a:t>
            </a:r>
            <a:r>
              <a:rPr spc="5" dirty="0"/>
              <a:t> </a:t>
            </a:r>
            <a:r>
              <a:rPr dirty="0"/>
              <a:t>bits</a:t>
            </a:r>
            <a:r>
              <a:rPr spc="-1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spc="-30" dirty="0">
                <a:latin typeface="Arial"/>
                <a:cs typeface="Arial"/>
              </a:rPr>
              <a:t> </a:t>
            </a:r>
            <a:r>
              <a:rPr dirty="0"/>
              <a:t>multiplicand</a:t>
            </a:r>
            <a:r>
              <a:rPr spc="10" dirty="0"/>
              <a:t> </a:t>
            </a:r>
            <a:r>
              <a:rPr dirty="0"/>
              <a:t>bits,</a:t>
            </a:r>
            <a:r>
              <a:rPr spc="-20" dirty="0"/>
              <a:t> </a:t>
            </a:r>
            <a:r>
              <a:rPr dirty="0"/>
              <a:t>we</a:t>
            </a:r>
            <a:r>
              <a:rPr spc="20" dirty="0"/>
              <a:t> </a:t>
            </a:r>
            <a:r>
              <a:rPr dirty="0"/>
              <a:t>need</a:t>
            </a:r>
            <a:r>
              <a:rPr spc="-10" dirty="0"/>
              <a:t> 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spc="-50" dirty="0"/>
              <a:t>* 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2AND</a:t>
            </a:r>
            <a:r>
              <a:rPr spc="-15" dirty="0"/>
              <a:t> </a:t>
            </a:r>
            <a:r>
              <a:rPr dirty="0"/>
              <a:t>gates</a:t>
            </a:r>
            <a:r>
              <a:rPr spc="-1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spc="-30" dirty="0">
                <a:latin typeface="Arial"/>
                <a:cs typeface="Arial"/>
              </a:rPr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1)</a:t>
            </a:r>
            <a:r>
              <a:rPr spc="-20" dirty="0"/>
              <a:t> </a:t>
            </a:r>
            <a:r>
              <a:rPr dirty="0"/>
              <a:t>*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dirty="0"/>
              <a:t>bit</a:t>
            </a:r>
            <a:r>
              <a:rPr spc="-10" dirty="0"/>
              <a:t> </a:t>
            </a:r>
            <a:r>
              <a:rPr dirty="0"/>
              <a:t>adders</a:t>
            </a:r>
            <a:r>
              <a:rPr spc="-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produce</a:t>
            </a:r>
            <a:r>
              <a:rPr spc="-15" dirty="0"/>
              <a:t> </a:t>
            </a:r>
            <a:r>
              <a:rPr spc="-50" dirty="0"/>
              <a:t>a </a:t>
            </a:r>
            <a:r>
              <a:rPr dirty="0"/>
              <a:t>product of</a:t>
            </a:r>
            <a:r>
              <a:rPr spc="-15" dirty="0"/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J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dirty="0"/>
              <a:t>+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)</a:t>
            </a:r>
            <a:r>
              <a:rPr spc="-10" dirty="0"/>
              <a:t> </a:t>
            </a:r>
            <a:r>
              <a:rPr spc="-20" dirty="0"/>
              <a:t>bits.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93189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770" y="1447800"/>
            <a:ext cx="533400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2070" y="3308984"/>
            <a:ext cx="1926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  <a:latin typeface="Calibri"/>
                <a:cs typeface="Calibri"/>
              </a:rPr>
              <a:t>Thank</a:t>
            </a:r>
            <a:r>
              <a:rPr sz="36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75" dirty="0">
                <a:solidFill>
                  <a:srgbClr val="000000"/>
                </a:solidFill>
                <a:latin typeface="Calibri"/>
                <a:cs typeface="Calibri"/>
              </a:rPr>
              <a:t>You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327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Office Theme</vt:lpstr>
      <vt:lpstr>Combinational Logic Design – BCD Adder, Multiplier</vt:lpstr>
      <vt:lpstr>Decimal adder</vt:lpstr>
      <vt:lpstr>BCD adder</vt:lpstr>
      <vt:lpstr>BCD Adder</vt:lpstr>
      <vt:lpstr>Binary Multiplier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Simarpreet Kaur</dc:creator>
  <cp:lastModifiedBy>Shubham Mali</cp:lastModifiedBy>
  <cp:revision>1</cp:revision>
  <dcterms:created xsi:type="dcterms:W3CDTF">2024-03-12T11:21:30Z</dcterms:created>
  <dcterms:modified xsi:type="dcterms:W3CDTF">2024-03-15T10:01:08Z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2024-03-12T00:00:00Z</vt:filetime>
  </property>
</Properties>
</file>