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8" r:id="rId5"/>
    <p:sldId id="283" r:id="rId6"/>
    <p:sldId id="297" r:id="rId7"/>
    <p:sldId id="293" r:id="rId8"/>
    <p:sldId id="294" r:id="rId9"/>
    <p:sldId id="292" r:id="rId10"/>
    <p:sldId id="310" r:id="rId11"/>
    <p:sldId id="311" r:id="rId12"/>
    <p:sldId id="301" r:id="rId13"/>
    <p:sldId id="300" r:id="rId14"/>
    <p:sldId id="307" r:id="rId15"/>
    <p:sldId id="303" r:id="rId16"/>
    <p:sldId id="304" r:id="rId17"/>
    <p:sldId id="299" r:id="rId18"/>
    <p:sldId id="312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2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5/16/2020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9" name="Picture 2" descr="https://d2guulkeunn7d8.cloudfront.net/assets/beetstrap/brand/logo@3x-c01b12eeb889d8665611740b281d76fa1cf88d06bcbd8a50dbcae6baecdbe9d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97" y="4184789"/>
            <a:ext cx="1723644" cy="3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rgbClr val="FF8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d2guulkeunn7d8.cloudfront.net/assets/beetstrap/brand/logo@3x-c01b12eeb889d8665611740b281d76fa1cf88d06bcbd8a50dbcae6baecdbe9da.png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44" y="6473170"/>
            <a:ext cx="1308556" cy="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rapafinalproject.herokuapp.com/ml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rapafinalproject.herokuapp.com/" TargetMode="Externa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21"/>
            <a:ext cx="9780588" cy="66685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Project Ripe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Identifying and Promoting Products Ripe for Picking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Relative Frequency of Top Items Ordered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6" y="1774399"/>
            <a:ext cx="10615047" cy="39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2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1892123"/>
            <a:ext cx="10058400" cy="37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Department Frequency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4" y="1930056"/>
            <a:ext cx="4641638" cy="4108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03" y="2346187"/>
            <a:ext cx="5388568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2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Aisle Frequency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4895"/>
            <a:ext cx="5388568" cy="4010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9"/>
          <a:stretch/>
        </p:blipFill>
        <p:spPr>
          <a:xfrm>
            <a:off x="584200" y="1614413"/>
            <a:ext cx="4588285" cy="45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84"/>
            <a:ext cx="8495134" cy="6371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Recipe for Success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5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Basket Size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to increase incremental order size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Promote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Focus on Confidence</a:t>
            </a:r>
          </a:p>
          <a:p>
            <a:r>
              <a:rPr lang="en-US" dirty="0"/>
              <a:t>Time communications to weekends</a:t>
            </a:r>
          </a:p>
          <a:p>
            <a:r>
              <a:rPr lang="en-US" dirty="0"/>
              <a:t>Promote products with dark green that showcase smaller confidence levels with individualized promotions to increase sales</a:t>
            </a:r>
          </a:p>
          <a:p>
            <a:r>
              <a:rPr lang="en-US" dirty="0"/>
              <a:t>Organic Strawberries &amp; Box of Organic Bananas --&gt; Organic Raspberries</a:t>
            </a:r>
          </a:p>
          <a:p>
            <a:r>
              <a:rPr lang="en-US" dirty="0"/>
              <a:t>Organic Strawberries &amp; Box of Organic Bananas --&gt; Organic Hass Avocado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Don’t Forget/Reminder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Focus on Lift</a:t>
            </a:r>
          </a:p>
          <a:p>
            <a:r>
              <a:rPr lang="en-US" dirty="0"/>
              <a:t>Don’t spend marketing dollars promoting products that have a yellow lift that showcase higher likelihood of being ordered</a:t>
            </a:r>
          </a:p>
          <a:p>
            <a:r>
              <a:rPr lang="en-US" dirty="0"/>
              <a:t>Instead place products near each other in website design and remind shoppers in cart to order</a:t>
            </a:r>
          </a:p>
          <a:p>
            <a:r>
              <a:rPr lang="en-US" dirty="0"/>
              <a:t>Lime Sparkling Water  —&gt; Sparkling Water Grapefruit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03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Project Team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r">
              <a:buNone/>
            </a:pPr>
            <a:r>
              <a:rPr lang="en-US" dirty="0"/>
              <a:t>Fatima Mehdikarimi</a:t>
            </a:r>
          </a:p>
          <a:p>
            <a:pPr marL="0" indent="0" algn="r">
              <a:buNone/>
            </a:pPr>
            <a:r>
              <a:rPr lang="en-US" dirty="0"/>
              <a:t>Raj </a:t>
            </a:r>
            <a:r>
              <a:rPr lang="en-US" dirty="0" err="1"/>
              <a:t>Kartha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Alejandra Gomez</a:t>
            </a:r>
          </a:p>
          <a:p>
            <a:pPr marL="0" indent="0" algn="r">
              <a:buNone/>
            </a:pPr>
            <a:r>
              <a:rPr lang="en-US" dirty="0" err="1"/>
              <a:t>Priya</a:t>
            </a:r>
            <a:r>
              <a:rPr lang="en-US" dirty="0"/>
              <a:t> Kulkarni</a:t>
            </a:r>
          </a:p>
          <a:p>
            <a:pPr marL="0" indent="0" algn="r">
              <a:buNone/>
            </a:pPr>
            <a:r>
              <a:rPr lang="en-US" dirty="0"/>
              <a:t>Assam </a:t>
            </a:r>
            <a:r>
              <a:rPr lang="en-US" dirty="0" err="1"/>
              <a:t>Javaid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71" y="-1"/>
            <a:ext cx="5309458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Using machine learning to learn our customers’ preferences and promoting the right products at the right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"/>
          <a:stretch/>
        </p:blipFill>
        <p:spPr>
          <a:xfrm>
            <a:off x="755062" y="96255"/>
            <a:ext cx="3582093" cy="6165094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Instacart</a:t>
            </a:r>
            <a:r>
              <a:rPr lang="en-US" dirty="0"/>
              <a:t> Online Grocery Shopping Dataset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60" y="4182546"/>
            <a:ext cx="5472000" cy="242835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Over Three Million Grocery Orders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200,000+ </a:t>
            </a:r>
            <a:r>
              <a:rPr lang="en-US" dirty="0" err="1"/>
              <a:t>Instacart</a:t>
            </a:r>
            <a:r>
              <a:rPr lang="en-US" dirty="0"/>
              <a:t> users</a:t>
            </a:r>
          </a:p>
          <a:p>
            <a:r>
              <a:rPr lang="en-US" dirty="0"/>
              <a:t>50,000+ products </a:t>
            </a:r>
          </a:p>
          <a:p>
            <a:r>
              <a:rPr lang="en-US" dirty="0"/>
              <a:t>Dozens of product categories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29" y="0"/>
            <a:ext cx="9563003" cy="6371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Our Learnings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Analysis of the Data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Hub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3" y="1662506"/>
            <a:ext cx="10820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Process &amp;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Market Basket Analysis?</a:t>
            </a:r>
          </a:p>
          <a:p>
            <a:pPr lvl="1"/>
            <a:r>
              <a:rPr lang="en-US" sz="2000" dirty="0"/>
              <a:t>Market Basket analysis looks for the frequently co-occurring combinations of items that are bought together.</a:t>
            </a:r>
          </a:p>
          <a:p>
            <a:r>
              <a:rPr lang="en-US" sz="2400" dirty="0"/>
              <a:t>ML Library used: </a:t>
            </a:r>
            <a:r>
              <a:rPr lang="en-US" sz="2400" dirty="0" err="1"/>
              <a:t>Mlxtend</a:t>
            </a:r>
            <a:r>
              <a:rPr lang="en-US" sz="2400" dirty="0"/>
              <a:t> (</a:t>
            </a:r>
            <a:r>
              <a:rPr lang="en-US" sz="2400" dirty="0" err="1"/>
              <a:t>Apriori</a:t>
            </a:r>
            <a:r>
              <a:rPr lang="en-US" sz="2400" dirty="0"/>
              <a:t> Algorithm &amp; Association Rules)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 are Association Rules?</a:t>
            </a:r>
          </a:p>
          <a:p>
            <a:pPr lvl="1"/>
            <a:r>
              <a:rPr lang="en-US" sz="2000" dirty="0"/>
              <a:t>Each rule is the result basket set of our </a:t>
            </a:r>
            <a:r>
              <a:rPr lang="en-US" sz="2000" dirty="0" err="1"/>
              <a:t>Apriori</a:t>
            </a:r>
            <a:r>
              <a:rPr lang="en-US" sz="2000" dirty="0"/>
              <a:t> Algorithm.</a:t>
            </a:r>
          </a:p>
          <a:p>
            <a:pPr lvl="1"/>
            <a:r>
              <a:rPr lang="en-US" sz="2000" dirty="0"/>
              <a:t>A rule is a group of items frequently bought together. They are the output of our model.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5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three most popular metrics to use when evaluating Association Rules (our model results) are:</a:t>
            </a:r>
          </a:p>
          <a:p>
            <a:pPr marL="0" indent="0">
              <a:buNone/>
            </a:pPr>
            <a:r>
              <a:rPr lang="en-US" sz="2000" b="1" dirty="0"/>
              <a:t>Support</a:t>
            </a:r>
            <a:r>
              <a:rPr lang="en-US" sz="2000" dirty="0"/>
              <a:t> is an indication of how frequently the </a:t>
            </a:r>
            <a:r>
              <a:rPr lang="en-US" sz="2000" dirty="0" err="1"/>
              <a:t>itemset</a:t>
            </a:r>
            <a:r>
              <a:rPr lang="en-US" sz="2000" dirty="0"/>
              <a:t> appears in the dataset.</a:t>
            </a:r>
          </a:p>
          <a:p>
            <a:r>
              <a:rPr lang="en-US" sz="2000" dirty="0"/>
              <a:t>Burger (item A)  Ketchup (item B)</a:t>
            </a:r>
          </a:p>
          <a:p>
            <a:r>
              <a:rPr lang="en-US" sz="2000" dirty="0"/>
              <a:t>Support = </a:t>
            </a:r>
            <a:r>
              <a:rPr lang="en-US" sz="2000" dirty="0" err="1"/>
              <a:t>freq</a:t>
            </a:r>
            <a:r>
              <a:rPr lang="en-US" sz="2000" dirty="0"/>
              <a:t> (A,B) / 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Confidence</a:t>
            </a:r>
            <a:r>
              <a:rPr lang="en-US" sz="2000" dirty="0"/>
              <a:t> is an indication of how often the rule has been found to be true.</a:t>
            </a:r>
          </a:p>
          <a:p>
            <a:r>
              <a:rPr lang="en-US" sz="2000" dirty="0"/>
              <a:t>Refers to the likelihood that Ketchup (item B)  is also bought if Burger (item A) is bought. </a:t>
            </a:r>
          </a:p>
          <a:p>
            <a:r>
              <a:rPr lang="en-US" sz="2000" dirty="0"/>
              <a:t>Confidence (A -&gt;B) = support(A,B) / support (A)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Lift </a:t>
            </a:r>
            <a:r>
              <a:rPr lang="en-US" sz="2000" dirty="0"/>
              <a:t>indicates whether there is any relationship between Burger and Ketchup or whether the two items are occurring together in the same orders simply by chance.</a:t>
            </a:r>
          </a:p>
          <a:p>
            <a:r>
              <a:rPr lang="en-US" sz="2000" dirty="0"/>
              <a:t>Refers that the likelihood of buying Burger and Ketchup together is an x number of times more than the likelihood of just buying Burger alone. </a:t>
            </a:r>
          </a:p>
          <a:p>
            <a:r>
              <a:rPr lang="en-US" sz="2000" dirty="0"/>
              <a:t>Lift = support {A,B} / (support{A} * support{B})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60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Frequency of Top Items Ordered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7" y="1512000"/>
            <a:ext cx="9405604" cy="46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16c05727-aa75-4e4a-9b5f-8a80a1165891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448</Words>
  <Application>Microsoft Office PowerPoint</Application>
  <PresentationFormat>Widescreen</PresentationFormat>
  <Paragraphs>85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Corbel</vt:lpstr>
      <vt:lpstr>Times New Roman</vt:lpstr>
      <vt:lpstr>Office Theme</vt:lpstr>
      <vt:lpstr>Project Ripe</vt:lpstr>
      <vt:lpstr>Project Ripe</vt:lpstr>
      <vt:lpstr>Our Data</vt:lpstr>
      <vt:lpstr>Our Learnings</vt:lpstr>
      <vt:lpstr>Information Hub</vt:lpstr>
      <vt:lpstr>Machine Learning</vt:lpstr>
      <vt:lpstr>Market Basket Analysis</vt:lpstr>
      <vt:lpstr>Market Basket Analysis</vt:lpstr>
      <vt:lpstr>Product Data Analysis</vt:lpstr>
      <vt:lpstr>Product Data Analysis</vt:lpstr>
      <vt:lpstr>Information Hub</vt:lpstr>
      <vt:lpstr>Information Hub</vt:lpstr>
      <vt:lpstr>Information Hub</vt:lpstr>
      <vt:lpstr>Recommendation</vt:lpstr>
      <vt:lpstr>Increasing Basket Size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2020-05-12T19:29:50Z</dcterms:created>
  <dcterms:modified xsi:type="dcterms:W3CDTF">2020-05-16T15:32:52Z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