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ora" panose="020B0604020202020204" charset="0"/>
      <p:regular r:id="rId13"/>
    </p:embeddedFont>
    <p:embeddedFont>
      <p:font typeface="Lora Bold" panose="020B0604020202020204" charset="0"/>
      <p:regular r:id="rId14"/>
    </p:embeddedFont>
    <p:embeddedFont>
      <p:font typeface="Open Sans" panose="020B0604020202020204" charset="0"/>
      <p:regular r:id="rId15"/>
    </p:embeddedFont>
    <p:embeddedFont>
      <p:font typeface="Open Sans Bold" panose="020B0604020202020204" charset="0"/>
      <p:regular r:id="rId16"/>
    </p:embeddedFont>
    <p:embeddedFont>
      <p:font typeface="Open Sauc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6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4296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198234" y="7434703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9144000" y="5611106"/>
            <a:ext cx="8771014" cy="3647194"/>
          </a:xfrm>
          <a:custGeom>
            <a:avLst/>
            <a:gdLst/>
            <a:ahLst/>
            <a:cxnLst/>
            <a:rect l="l" t="t" r="r" b="b"/>
            <a:pathLst>
              <a:path w="8771014" h="3647194">
                <a:moveTo>
                  <a:pt x="8771014" y="0"/>
                </a:moveTo>
                <a:lnTo>
                  <a:pt x="0" y="0"/>
                </a:lnTo>
                <a:lnTo>
                  <a:pt x="0" y="3647194"/>
                </a:lnTo>
                <a:lnTo>
                  <a:pt x="8771014" y="3647194"/>
                </a:lnTo>
                <a:lnTo>
                  <a:pt x="8771014" y="0"/>
                </a:lnTo>
                <a:close/>
              </a:path>
            </a:pathLst>
          </a:custGeom>
          <a:blipFill>
            <a:blip r:embed="rId4"/>
            <a:stretch>
              <a:fillRect t="-2024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09302" y="1559619"/>
            <a:ext cx="11686081" cy="330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50"/>
              </a:lnSpc>
            </a:pPr>
            <a:r>
              <a:rPr lang="en-US" sz="11898" b="1" spc="392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Near Field EMI Detector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71857" y="7932834"/>
            <a:ext cx="6972143" cy="196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n-US" sz="2299" u="none" strike="noStrik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Members</a:t>
            </a: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 strike="noStrik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KASTHURIARACHCHI K.A.A.D (EG/2021/4605)</a:t>
            </a: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 strike="noStrik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WEERASIRI G.M.I (EG/2021/4858)</a:t>
            </a:r>
          </a:p>
          <a:p>
            <a:pPr marL="496569" lvl="1" indent="-248284" algn="l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u="none" strike="noStrike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WEERASOORIYA W.M.I (EG/2021/4859)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299" u="none" strike="noStrike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7898" y="3779229"/>
            <a:ext cx="8541015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Region far from the antenna or source.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The electric field (E) and magnetic field (H) have roughly same magnitude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7898" y="914400"/>
            <a:ext cx="1311777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40"/>
              </a:lnSpc>
              <a:spcBef>
                <a:spcPct val="0"/>
              </a:spcBef>
            </a:pPr>
            <a:r>
              <a:rPr lang="en-US" sz="5600" b="1" u="sng" spc="72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Near-Field and Far-Field?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07898" y="5877053"/>
            <a:ext cx="384859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1010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Near Field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07898" y="2943541"/>
            <a:ext cx="384859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1010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Far Field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237965" y="0"/>
            <a:ext cx="3088591" cy="10287000"/>
            <a:chOff x="0" y="0"/>
            <a:chExt cx="81345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07898" y="6710173"/>
            <a:ext cx="8541015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Region close to the antenna or source.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One of the electric field and the magnetic field will dominante.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The dominant field depends on the characteristics of the source of emission.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525454" y="3711331"/>
            <a:ext cx="6910209" cy="4445744"/>
          </a:xfrm>
          <a:custGeom>
            <a:avLst/>
            <a:gdLst/>
            <a:ahLst/>
            <a:cxnLst/>
            <a:rect l="l" t="t" r="r" b="b"/>
            <a:pathLst>
              <a:path w="6910209" h="4445744">
                <a:moveTo>
                  <a:pt x="0" y="0"/>
                </a:moveTo>
                <a:lnTo>
                  <a:pt x="6910208" y="0"/>
                </a:lnTo>
                <a:lnTo>
                  <a:pt x="6910208" y="4445744"/>
                </a:lnTo>
                <a:lnTo>
                  <a:pt x="0" y="4445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32" r="-1132" b="-13020"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7287" y="1785743"/>
            <a:ext cx="14053425" cy="157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sp</a:t>
            </a: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ecialized sensors designed to measure electric (E-fields) and magnetic (H-fields) in the near-field region.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Used for detecting electromagnetic interference (EMI) and analyzing circuit behavior.</a:t>
            </a:r>
          </a:p>
          <a:p>
            <a:pPr marL="0" lvl="0" indent="0" algn="l">
              <a:lnSpc>
                <a:spcPts val="2685"/>
              </a:lnSpc>
              <a:spcBef>
                <a:spcPct val="0"/>
              </a:spcBef>
            </a:pPr>
            <a:endParaRPr lang="en-US" sz="24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544296" y="0"/>
            <a:ext cx="3088591" cy="10287000"/>
            <a:chOff x="0" y="0"/>
            <a:chExt cx="81345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9234" y="4889772"/>
            <a:ext cx="8737899" cy="4926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AutoNum type="arabicPeriod"/>
            </a:pPr>
            <a:r>
              <a:rPr lang="en-US" sz="2400" b="1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</a:t>
            </a:r>
            <a:r>
              <a:rPr lang="en-US" sz="2400" b="1" u="none" strike="noStrike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ric Field (E-Field) Probes</a:t>
            </a:r>
          </a:p>
          <a:p>
            <a:pPr marL="1036320" lvl="2" indent="-345440" algn="l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Detects electric field strength.</a:t>
            </a:r>
          </a:p>
          <a:p>
            <a:pPr marL="1036320" lvl="2" indent="-345440" algn="l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Typically constructed using a small metal plate or antenna.</a:t>
            </a:r>
          </a:p>
          <a:p>
            <a:pPr marL="1036320" lvl="2" indent="-345440" algn="l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Requires a high-impedance circuit for accurate measurement.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4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2400" b="1" u="none" strike="noStrike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Magnetic Field (H-Field) Probes</a:t>
            </a:r>
          </a:p>
          <a:p>
            <a:pPr marL="1036320" lvl="2" indent="-345440" algn="l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Detects magnetic field strength.</a:t>
            </a:r>
          </a:p>
          <a:p>
            <a:pPr marL="1036320" lvl="2" indent="-345440" algn="l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Constructed using a loop of wire or an inductor coil.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4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2685"/>
              </a:lnSpc>
              <a:spcBef>
                <a:spcPct val="0"/>
              </a:spcBef>
            </a:pPr>
            <a:endParaRPr lang="en-US" sz="24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Freeform 7"/>
          <p:cNvSpPr/>
          <p:nvPr/>
        </p:nvSpPr>
        <p:spPr>
          <a:xfrm rot="-5400000">
            <a:off x="-266843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56808" y="5475707"/>
            <a:ext cx="6186698" cy="3481145"/>
          </a:xfrm>
          <a:custGeom>
            <a:avLst/>
            <a:gdLst/>
            <a:ahLst/>
            <a:cxnLst/>
            <a:rect l="l" t="t" r="r" b="b"/>
            <a:pathLst>
              <a:path w="6186698" h="3481145">
                <a:moveTo>
                  <a:pt x="0" y="0"/>
                </a:moveTo>
                <a:lnTo>
                  <a:pt x="6186699" y="0"/>
                </a:lnTo>
                <a:lnTo>
                  <a:pt x="6186699" y="3481145"/>
                </a:lnTo>
                <a:lnTo>
                  <a:pt x="0" y="3481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18910" y="490220"/>
            <a:ext cx="1265018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40"/>
              </a:lnSpc>
              <a:spcBef>
                <a:spcPct val="0"/>
              </a:spcBef>
            </a:pPr>
            <a:r>
              <a:rPr lang="en-US" sz="5600" b="1" u="sng" spc="72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are Near-Field Probes?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7285" y="3846279"/>
            <a:ext cx="591587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 u="sng">
                <a:solidFill>
                  <a:srgbClr val="01010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Types of Near-Field Probes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5893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518169" y="7414585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23313" y="729154"/>
            <a:ext cx="13499319" cy="907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6399" b="1" u="sng" spc="211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30943" y="2848213"/>
            <a:ext cx="14475681" cy="574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endParaRPr/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To design a c</a:t>
            </a:r>
            <a:r>
              <a:rPr lang="en-US" sz="36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ost-effective near-field EMI detector for detecting and displaying E and H fields separately.</a:t>
            </a:r>
          </a:p>
          <a:p>
            <a:pPr algn="just">
              <a:lnSpc>
                <a:spcPts val="5040"/>
              </a:lnSpc>
              <a:spcBef>
                <a:spcPct val="0"/>
              </a:spcBef>
            </a:pPr>
            <a:endParaRPr lang="en-US" sz="36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5523"/>
              </a:lnSpc>
              <a:spcBef>
                <a:spcPct val="0"/>
              </a:spcBef>
            </a:pPr>
            <a:endParaRPr lang="en-US" sz="36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77240" lvl="1" indent="-388620" algn="just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Microcontroller-based measurement system (Arduino).</a:t>
            </a:r>
          </a:p>
          <a:p>
            <a:pPr marL="777240" lvl="1" indent="-388620" algn="just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E and H fields sensed by dedicated probes.</a:t>
            </a:r>
          </a:p>
          <a:p>
            <a:pPr marL="777240" lvl="1" indent="-388620" algn="just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u="none" strike="noStrike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Real-time display of field strengths.</a:t>
            </a:r>
          </a:p>
          <a:p>
            <a:pPr marL="0" lvl="0" indent="0" algn="l">
              <a:lnSpc>
                <a:spcPts val="5523"/>
              </a:lnSpc>
              <a:spcBef>
                <a:spcPct val="0"/>
              </a:spcBef>
            </a:pPr>
            <a:endParaRPr lang="en-US" sz="3600" u="none" strike="noStrike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38573" y="2607865"/>
            <a:ext cx="384859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1010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38573" y="5212984"/>
            <a:ext cx="384859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1010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5893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690442" y="7488417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52698" y="2028531"/>
            <a:ext cx="15680533" cy="822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Helps in </a:t>
            </a:r>
            <a:r>
              <a:rPr lang="en-US" sz="3200" b="1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Electromagnetic Compatibility (EMC) testing</a:t>
            </a: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to identify and troubleshoot EMI sources in electronic devices.</a:t>
            </a:r>
          </a:p>
          <a:p>
            <a:pPr algn="just">
              <a:lnSpc>
                <a:spcPts val="4032"/>
              </a:lnSpc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  <a:p>
            <a:pPr marL="690881" lvl="1" indent="-345440" algn="just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Enables </a:t>
            </a:r>
            <a:r>
              <a:rPr lang="en-US" sz="3200" b="1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circuit design optimization</a:t>
            </a: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by analyzing field distributions in PCBs and electronic components.</a:t>
            </a:r>
          </a:p>
          <a:p>
            <a:pPr algn="just">
              <a:lnSpc>
                <a:spcPts val="4032"/>
              </a:lnSpc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  <a:p>
            <a:pPr marL="690881" lvl="1" indent="-345440" algn="just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Facilitates debugging of consumer electronics, such as smartphones, laptops, and wearables, for EMI issues.</a:t>
            </a:r>
          </a:p>
          <a:p>
            <a:pPr algn="just">
              <a:lnSpc>
                <a:spcPts val="4032"/>
              </a:lnSpc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  <a:p>
            <a:pPr marL="690881" lvl="1" indent="-345440" algn="just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Ensures safety and performance of medical equipment like MRI machines and pacemakers.</a:t>
            </a:r>
          </a:p>
          <a:p>
            <a:pPr algn="just">
              <a:lnSpc>
                <a:spcPts val="4032"/>
              </a:lnSpc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  <a:p>
            <a:pPr marL="690881" lvl="1" indent="-345440" algn="just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Evaluates telecommunication systems by measuring field emissions and minimizing signal interference.</a:t>
            </a:r>
          </a:p>
          <a:p>
            <a:pPr algn="just">
              <a:lnSpc>
                <a:spcPts val="4032"/>
              </a:lnSpc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just">
              <a:lnSpc>
                <a:spcPts val="5523"/>
              </a:lnSpc>
              <a:spcBef>
                <a:spcPct val="0"/>
              </a:spcBef>
            </a:pPr>
            <a:endParaRPr lang="en-US" sz="3200">
              <a:solidFill>
                <a:srgbClr val="01010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2634" y="662178"/>
            <a:ext cx="17240102" cy="7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600" b="1" u="sng" spc="184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Relevance in Real-World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5893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690442" y="7488417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098479" y="7104525"/>
            <a:ext cx="2834752" cy="2658193"/>
          </a:xfrm>
          <a:custGeom>
            <a:avLst/>
            <a:gdLst/>
            <a:ahLst/>
            <a:cxnLst/>
            <a:rect l="l" t="t" r="r" b="b"/>
            <a:pathLst>
              <a:path w="2834752" h="2658193">
                <a:moveTo>
                  <a:pt x="0" y="0"/>
                </a:moveTo>
                <a:lnTo>
                  <a:pt x="2834752" y="0"/>
                </a:lnTo>
                <a:lnTo>
                  <a:pt x="2834752" y="2658194"/>
                </a:lnTo>
                <a:lnTo>
                  <a:pt x="0" y="2658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62671" y="7695075"/>
            <a:ext cx="4589325" cy="1657256"/>
          </a:xfrm>
          <a:custGeom>
            <a:avLst/>
            <a:gdLst/>
            <a:ahLst/>
            <a:cxnLst/>
            <a:rect l="l" t="t" r="r" b="b"/>
            <a:pathLst>
              <a:path w="4589325" h="1657256">
                <a:moveTo>
                  <a:pt x="0" y="0"/>
                </a:moveTo>
                <a:lnTo>
                  <a:pt x="4589325" y="0"/>
                </a:lnTo>
                <a:lnTo>
                  <a:pt x="4589325" y="1657257"/>
                </a:lnTo>
                <a:lnTo>
                  <a:pt x="0" y="1657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79902" y="7695075"/>
            <a:ext cx="4225566" cy="1484249"/>
          </a:xfrm>
          <a:custGeom>
            <a:avLst/>
            <a:gdLst/>
            <a:ahLst/>
            <a:cxnLst/>
            <a:rect l="l" t="t" r="r" b="b"/>
            <a:pathLst>
              <a:path w="4225566" h="1484249">
                <a:moveTo>
                  <a:pt x="0" y="0"/>
                </a:moveTo>
                <a:lnTo>
                  <a:pt x="4225566" y="0"/>
                </a:lnTo>
                <a:lnTo>
                  <a:pt x="4225566" y="1484249"/>
                </a:lnTo>
                <a:lnTo>
                  <a:pt x="0" y="14842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52698" y="2028531"/>
            <a:ext cx="15680533" cy="160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527"/>
              </a:lnSpc>
              <a:buAutoNum type="arabicPeriod"/>
            </a:pPr>
            <a:r>
              <a:rPr lang="en-US" sz="2799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Magnetic Field Sensor (H-field Probe)</a:t>
            </a:r>
          </a:p>
          <a:p>
            <a:pPr algn="just">
              <a:lnSpc>
                <a:spcPts val="4032"/>
              </a:lnSpc>
            </a:pPr>
            <a:endParaRPr lang="en-US" sz="27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lnSpc>
                <a:spcPts val="5523"/>
              </a:lnSpc>
              <a:spcBef>
                <a:spcPct val="0"/>
              </a:spcBef>
            </a:pPr>
            <a:endParaRPr lang="en-US" sz="27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2634" y="662178"/>
            <a:ext cx="17240102" cy="7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600" b="1" u="sng" spc="184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Components Needed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8269" y="2493156"/>
            <a:ext cx="14328356" cy="142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275"/>
              </a:lnSpc>
              <a:buFont typeface="Arial"/>
              <a:buChar char="•"/>
            </a:pPr>
            <a:r>
              <a:rPr lang="en-US" sz="2599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DIY option: Inductor coil or loop of wire (coaxial cable)</a:t>
            </a:r>
          </a:p>
          <a:p>
            <a:pPr marL="561339" lvl="1" indent="-280669" algn="just">
              <a:lnSpc>
                <a:spcPts val="3275"/>
              </a:lnSpc>
              <a:buFont typeface="Arial"/>
              <a:buChar char="•"/>
            </a:pPr>
            <a:r>
              <a:rPr lang="en-US" sz="2599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Pre-made option: Hall Effect sensor (for low-frequency magnetic fields)</a:t>
            </a:r>
          </a:p>
          <a:p>
            <a:pPr marL="0" lvl="0" indent="0" algn="just">
              <a:lnSpc>
                <a:spcPts val="5046"/>
              </a:lnSpc>
              <a:spcBef>
                <a:spcPct val="0"/>
              </a:spcBef>
            </a:pPr>
            <a:endParaRPr lang="en-US" sz="25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2634" y="3933654"/>
            <a:ext cx="15680533" cy="1101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7"/>
              </a:lnSpc>
            </a:pPr>
            <a:r>
              <a:rPr lang="en-US" sz="2799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2. Electric Field Sensor (E-field Probe): </a:t>
            </a:r>
          </a:p>
          <a:p>
            <a:pPr marL="0" lvl="0" indent="0" algn="just">
              <a:lnSpc>
                <a:spcPts val="5523"/>
              </a:lnSpc>
              <a:spcBef>
                <a:spcPct val="0"/>
              </a:spcBef>
            </a:pPr>
            <a:endParaRPr lang="en-US" sz="27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8269" y="4442193"/>
            <a:ext cx="14328356" cy="147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275"/>
              </a:lnSpc>
              <a:buFont typeface="Arial"/>
              <a:buChar char="•"/>
            </a:pPr>
            <a:r>
              <a:rPr lang="en-US" sz="2599">
                <a:solidFill>
                  <a:srgbClr val="010101"/>
                </a:solidFill>
                <a:latin typeface="Open Sans"/>
                <a:ea typeface="Open Sans"/>
                <a:cs typeface="Open Sans"/>
                <a:sym typeface="Open Sans"/>
              </a:rPr>
              <a:t>DIY option: Antenna (coaxial cable)</a:t>
            </a:r>
          </a:p>
          <a:p>
            <a:pPr algn="just">
              <a:lnSpc>
                <a:spcPts val="3684"/>
              </a:lnSpc>
            </a:pPr>
            <a:endParaRPr lang="en-US" sz="25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lnSpc>
                <a:spcPts val="5046"/>
              </a:lnSpc>
              <a:spcBef>
                <a:spcPct val="0"/>
              </a:spcBef>
            </a:pPr>
            <a:endParaRPr lang="en-US" sz="2599">
              <a:solidFill>
                <a:srgbClr val="01010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72634" y="5055507"/>
            <a:ext cx="8321636" cy="2336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1"/>
              </a:lnSpc>
            </a:pPr>
            <a:r>
              <a:rPr lang="en-US" sz="2799" spc="24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Nano Board</a:t>
            </a:r>
          </a:p>
          <a:p>
            <a:pPr algn="l">
              <a:lnSpc>
                <a:spcPts val="6411"/>
              </a:lnSpc>
            </a:pPr>
            <a:r>
              <a:rPr lang="en-US" sz="2799" spc="24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NRF24L Wireless Transceiver Module – </a:t>
            </a:r>
          </a:p>
          <a:p>
            <a:pPr algn="l">
              <a:lnSpc>
                <a:spcPts val="6411"/>
              </a:lnSpc>
            </a:pPr>
            <a:r>
              <a:rPr lang="en-US" sz="2799" spc="24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 Wires, connectors, and soldering tools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78214" y="3527049"/>
            <a:ext cx="7931572" cy="200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056"/>
              </a:lnSpc>
              <a:spcBef>
                <a:spcPct val="0"/>
              </a:spcBef>
            </a:pPr>
            <a:r>
              <a:rPr lang="en-US" sz="10400" b="1">
                <a:solidFill>
                  <a:srgbClr val="3A32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399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 Bold</vt:lpstr>
      <vt:lpstr>Arial</vt:lpstr>
      <vt:lpstr>Open Sans</vt:lpstr>
      <vt:lpstr>Calibri</vt:lpstr>
      <vt:lpstr>Lora</vt:lpstr>
      <vt:lpstr>Open Sauce Bold</vt:lpstr>
      <vt:lpstr>Lora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Field EMI Detector</dc:title>
  <cp:lastModifiedBy>Manodya Weerasooriya</cp:lastModifiedBy>
  <cp:revision>4</cp:revision>
  <dcterms:created xsi:type="dcterms:W3CDTF">2006-08-16T00:00:00Z</dcterms:created>
  <dcterms:modified xsi:type="dcterms:W3CDTF">2025-01-15T12:15:17Z</dcterms:modified>
  <dc:identifier>DAGXegZQgEU</dc:identifier>
</cp:coreProperties>
</file>