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8e188c26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8e188c26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8e188c26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8e188c26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e188c26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e188c26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e188c26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e188c26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e188c26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e188c26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e188c26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e188c26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e188c26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e188c26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e188c26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e188c26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e188c26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8e188c26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e188c26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e188c26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3182138"/>
            <a:ext cx="6726062" cy="2069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787" y="3182884"/>
            <a:ext cx="2307831" cy="20770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1942558"/>
            <a:ext cx="6726000" cy="1245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33786" y="1942558"/>
            <a:ext cx="2307900" cy="12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510242" y="2050282"/>
            <a:ext cx="61080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10242" y="3295529"/>
            <a:ext cx="610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941510" y="2062753"/>
            <a:ext cx="8790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3425991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7939371" y="3425991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510242" y="3533712"/>
            <a:ext cx="7210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510242" y="457198"/>
            <a:ext cx="7210500" cy="26922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510239" y="3877187"/>
            <a:ext cx="7210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8047091" y="3533482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3425991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7939371" y="3425991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510242" y="457198"/>
            <a:ext cx="7210500" cy="26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10242" y="3533711"/>
            <a:ext cx="7210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047091" y="3533711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3425991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939371" y="3425991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845892" y="457198"/>
            <a:ext cx="65391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051716" y="2740034"/>
            <a:ext cx="6117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510242" y="3533711"/>
            <a:ext cx="7210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047091" y="3532444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37679" y="56108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sz="1100"/>
          </a:p>
        </p:txBody>
      </p:sp>
      <p:sp>
        <p:nvSpPr>
          <p:cNvPr id="136" name="Google Shape;136;p13"/>
          <p:cNvSpPr txBox="1"/>
          <p:nvPr/>
        </p:nvSpPr>
        <p:spPr>
          <a:xfrm>
            <a:off x="7247107" y="227514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3425991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939371" y="3425991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510239" y="3533711"/>
            <a:ext cx="7210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10240" y="3975112"/>
            <a:ext cx="7210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047091" y="3532444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4572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501917" y="564921"/>
            <a:ext cx="7218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95709" y="1752655"/>
            <a:ext cx="2302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510242" y="2267005"/>
            <a:ext cx="22872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2967019" y="1752655"/>
            <a:ext cx="2297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2959102" y="2267005"/>
            <a:ext cx="22974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5418117" y="1752655"/>
            <a:ext cx="2302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5418117" y="2267005"/>
            <a:ext cx="23025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4572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510242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510239" y="3223127"/>
            <a:ext cx="228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510239" y="1752655"/>
            <a:ext cx="22872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510239" y="3655324"/>
            <a:ext cx="2287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2959103" y="3223127"/>
            <a:ext cx="2297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2959102" y="1752655"/>
            <a:ext cx="22974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2958088" y="3655323"/>
            <a:ext cx="23004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5423009" y="3223127"/>
            <a:ext cx="22977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5423008" y="1752655"/>
            <a:ext cx="22977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5422915" y="3655322"/>
            <a:ext cx="2300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4572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2765687" y="-502895"/>
            <a:ext cx="2699400" cy="7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6087300" y="1402050"/>
            <a:ext cx="38301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7401299" y="4029303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6366925" y="1687048"/>
            <a:ext cx="32652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1839094" y="-871652"/>
            <a:ext cx="3994800" cy="6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5105344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510241" y="4452141"/>
            <a:ext cx="459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7573163" y="4048975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4572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10241" y="1752655"/>
            <a:ext cx="72105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0651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8" y="306592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1" y="20447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939369" y="20447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510242" y="2152421"/>
            <a:ext cx="7210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510242" y="3174128"/>
            <a:ext cx="72105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047091" y="2152421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4572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510240" y="1752655"/>
            <a:ext cx="35238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4195592" y="1752655"/>
            <a:ext cx="35250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4572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510239" y="564922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679763" y="1752655"/>
            <a:ext cx="33543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510242" y="2272506"/>
            <a:ext cx="35238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4365115" y="1752655"/>
            <a:ext cx="3355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4195592" y="2272506"/>
            <a:ext cx="35250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4572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4572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510241" y="564920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3514385" y="1752655"/>
            <a:ext cx="42063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510242" y="1752654"/>
            <a:ext cx="28425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8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457200"/>
            <a:ext cx="7828500" cy="1026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7939371" y="457200"/>
            <a:ext cx="1202100" cy="10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510242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3651250" y="1752656"/>
            <a:ext cx="4069500" cy="26994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510242" y="1752655"/>
            <a:ext cx="29073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10241" y="1752655"/>
            <a:ext cx="72105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510242" y="2050282"/>
            <a:ext cx="6108000" cy="1029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MMD Consultants</a:t>
            </a:r>
            <a:endParaRPr/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510242" y="3295529"/>
            <a:ext cx="6108000" cy="83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Jhony Blanco, Satya Deep Tekumudi, Rabin Burlakoti, Malitha Salpadoru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Maverick Media Data Consultants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510241" y="1752655"/>
            <a:ext cx="7210500" cy="26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 real solutions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 real-time performance analytics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 advice and support for media deployment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 you insights on time and resource allocation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3551100" y="0"/>
            <a:ext cx="5592900" cy="51435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0" y="1355700"/>
            <a:ext cx="9144000" cy="243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2312250" y="2276250"/>
            <a:ext cx="4519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sz="3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3551100" y="0"/>
            <a:ext cx="5592900" cy="5143500"/>
          </a:xfrm>
          <a:prstGeom prst="rect">
            <a:avLst/>
          </a:prstGeom>
          <a:solidFill>
            <a:srgbClr val="F094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0" y="1355700"/>
            <a:ext cx="3916800" cy="243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20"/>
          <p:cNvGrpSpPr/>
          <p:nvPr/>
        </p:nvGrpSpPr>
        <p:grpSpPr>
          <a:xfrm>
            <a:off x="4206130" y="955739"/>
            <a:ext cx="4722672" cy="3232022"/>
            <a:chOff x="0" y="320537"/>
            <a:chExt cx="6261000" cy="4937400"/>
          </a:xfrm>
        </p:grpSpPr>
        <p:sp>
          <p:nvSpPr>
            <p:cNvPr id="211" name="Google Shape;211;p20"/>
            <p:cNvSpPr/>
            <p:nvPr/>
          </p:nvSpPr>
          <p:spPr>
            <a:xfrm>
              <a:off x="0" y="320537"/>
              <a:ext cx="6261000" cy="1521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7BC7C"/>
                </a:gs>
                <a:gs pos="50000">
                  <a:srgbClr val="C4B766"/>
                </a:gs>
                <a:gs pos="100000">
                  <a:srgbClr val="B2A55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 txBox="1"/>
            <p:nvPr/>
          </p:nvSpPr>
          <p:spPr>
            <a:xfrm>
              <a:off x="74249" y="394786"/>
              <a:ext cx="6112500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500"/>
                <a:buFont typeface="Trebuchet MS"/>
                <a:buNone/>
              </a:pPr>
              <a:r>
                <a:rPr lang="en" sz="50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Brand</a:t>
              </a:r>
              <a:endParaRPr sz="5000"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0" y="2028737"/>
              <a:ext cx="6261000" cy="1521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ABF6F"/>
                </a:gs>
                <a:gs pos="50000">
                  <a:srgbClr val="79BC54"/>
                </a:gs>
                <a:gs pos="100000">
                  <a:srgbClr val="69AA4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74249" y="2102986"/>
              <a:ext cx="6112500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500"/>
                <a:buFont typeface="Trebuchet MS"/>
                <a:buNone/>
              </a:pPr>
              <a:r>
                <a:rPr lang="en" sz="50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Time</a:t>
              </a:r>
              <a:endParaRPr sz="5000"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0" y="3736937"/>
              <a:ext cx="6261000" cy="1521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4B582"/>
                </a:gs>
                <a:gs pos="50000">
                  <a:srgbClr val="45B170"/>
                </a:gs>
                <a:gs pos="100000">
                  <a:srgbClr val="38A06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4249" y="3811186"/>
              <a:ext cx="6112500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500"/>
                <a:buFont typeface="Trebuchet MS"/>
                <a:buNone/>
              </a:pPr>
              <a:r>
                <a:rPr lang="en" sz="50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Performance</a:t>
              </a:r>
              <a:endParaRPr sz="5000"/>
            </a:p>
          </p:txBody>
        </p:sp>
      </p:grpSp>
      <p:sp>
        <p:nvSpPr>
          <p:cNvPr id="217" name="Google Shape;217;p20"/>
          <p:cNvSpPr txBox="1"/>
          <p:nvPr/>
        </p:nvSpPr>
        <p:spPr>
          <a:xfrm>
            <a:off x="667050" y="2289600"/>
            <a:ext cx="258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Our Focus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Client</a:t>
            </a: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510241" y="1752655"/>
            <a:ext cx="7210500" cy="26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Bukralia Enterprises: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Wants to create a media company focusing on youtube.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Business Questions: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types of videos trend better?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positive videos trend better than negative videos?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the best time to publish a video?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quickly will a certain video trend?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are characteristics of a trending video?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7984250" y="1743200"/>
            <a:ext cx="9684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endParaRPr b="1" sz="3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endParaRPr b="1" sz="3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b="1" sz="3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endParaRPr b="1" sz="3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endParaRPr b="1" sz="36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/>
        </p:nvSpPr>
        <p:spPr>
          <a:xfrm>
            <a:off x="7984250" y="1614075"/>
            <a:ext cx="1159800" cy="3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510239" y="564922"/>
            <a:ext cx="7210500" cy="81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679763" y="1752655"/>
            <a:ext cx="3354300" cy="519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Video Description</a:t>
            </a:r>
            <a:endParaRPr/>
          </a:p>
        </p:txBody>
      </p:sp>
      <p:sp>
        <p:nvSpPr>
          <p:cNvPr id="242" name="Google Shape;242;p24"/>
          <p:cNvSpPr txBox="1"/>
          <p:nvPr>
            <p:ph idx="2" type="body"/>
          </p:nvPr>
        </p:nvSpPr>
        <p:spPr>
          <a:xfrm>
            <a:off x="510242" y="2272506"/>
            <a:ext cx="3523800" cy="217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 txBox="1"/>
          <p:nvPr>
            <p:ph idx="3" type="body"/>
          </p:nvPr>
        </p:nvSpPr>
        <p:spPr>
          <a:xfrm>
            <a:off x="4365115" y="1752655"/>
            <a:ext cx="3355500" cy="51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Video Title</a:t>
            </a:r>
            <a:endParaRPr/>
          </a:p>
        </p:txBody>
      </p:sp>
      <p:sp>
        <p:nvSpPr>
          <p:cNvPr id="244" name="Google Shape;244;p24"/>
          <p:cNvSpPr txBox="1"/>
          <p:nvPr>
            <p:ph idx="4" type="body"/>
          </p:nvPr>
        </p:nvSpPr>
        <p:spPr>
          <a:xfrm>
            <a:off x="4195592" y="2272506"/>
            <a:ext cx="3525000" cy="217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00" y="2272550"/>
            <a:ext cx="3762150" cy="23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100" y="2271650"/>
            <a:ext cx="3762150" cy="23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510239" y="564922"/>
            <a:ext cx="7210500" cy="81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679763" y="1752655"/>
            <a:ext cx="3354300" cy="519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Days until you trend</a:t>
            </a:r>
            <a:endParaRPr/>
          </a:p>
        </p:txBody>
      </p:sp>
      <p:sp>
        <p:nvSpPr>
          <p:cNvPr id="253" name="Google Shape;253;p25"/>
          <p:cNvSpPr txBox="1"/>
          <p:nvPr>
            <p:ph idx="2" type="body"/>
          </p:nvPr>
        </p:nvSpPr>
        <p:spPr>
          <a:xfrm>
            <a:off x="510242" y="2272506"/>
            <a:ext cx="3523800" cy="217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 txBox="1"/>
          <p:nvPr>
            <p:ph idx="3" type="body"/>
          </p:nvPr>
        </p:nvSpPr>
        <p:spPr>
          <a:xfrm>
            <a:off x="4365115" y="1752655"/>
            <a:ext cx="3355500" cy="519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Times with most uploads</a:t>
            </a:r>
            <a:endParaRPr/>
          </a:p>
        </p:txBody>
      </p:sp>
      <p:sp>
        <p:nvSpPr>
          <p:cNvPr id="255" name="Google Shape;255;p25"/>
          <p:cNvSpPr txBox="1"/>
          <p:nvPr>
            <p:ph idx="4" type="body"/>
          </p:nvPr>
        </p:nvSpPr>
        <p:spPr>
          <a:xfrm>
            <a:off x="4195592" y="2272506"/>
            <a:ext cx="3525000" cy="217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50" y="2272550"/>
            <a:ext cx="3524999" cy="21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600" y="2272550"/>
            <a:ext cx="3523799" cy="2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vs Likes</a:t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0" y="1551225"/>
            <a:ext cx="7210499" cy="34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vs Comments</a:t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8575"/>
            <a:ext cx="7568350" cy="319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