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56" r:id="rId3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22" r:id="rId20"/>
    <p:sldId id="421" r:id="rId21"/>
    <p:sldId id="423" r:id="rId22"/>
    <p:sldId id="407" r:id="rId23"/>
    <p:sldId id="408" r:id="rId24"/>
    <p:sldId id="410" r:id="rId25"/>
    <p:sldId id="411" r:id="rId26"/>
    <p:sldId id="412" r:id="rId27"/>
    <p:sldId id="413" r:id="rId28"/>
    <p:sldId id="415" r:id="rId29"/>
    <p:sldId id="418" r:id="rId30"/>
    <p:sldId id="419" r:id="rId31"/>
    <p:sldId id="420" r:id="rId32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6" autoAdjust="0"/>
    <p:restoredTop sz="94599" autoAdjust="0"/>
  </p:normalViewPr>
  <p:slideViewPr>
    <p:cSldViewPr>
      <p:cViewPr varScale="1">
        <p:scale>
          <a:sx n="141" d="100"/>
          <a:sy n="141" d="100"/>
        </p:scale>
        <p:origin x="224" y="176"/>
      </p:cViewPr>
      <p:guideLst>
        <p:guide pos="3984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721"/>
        <p:guide pos="22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大数据系列课程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9.wmf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6.xml"/><Relationship Id="rId15" Type="http://schemas.openxmlformats.org/officeDocument/2006/relationships/image" Target="../media/image26.jpeg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spc="300" dirty="0" smtClean="0">
                <a:latin typeface="+mj-ea"/>
                <a:sym typeface="+mn-ea"/>
              </a:rPr>
              <a:t>决策树 随机森林</a:t>
            </a:r>
            <a:endParaRPr spc="300" dirty="0" smtClean="0">
              <a:latin typeface="+mj-ea"/>
              <a:sym typeface="+mn-ea"/>
            </a:endParaRPr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量化纯粹度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sz="2000"/>
              <a:t>凭人的直觉感受，箱子</a:t>
            </a:r>
            <a:r>
              <a:rPr lang="en-US" altLang="zh-CN" sz="2000"/>
              <a:t>1</a:t>
            </a:r>
            <a:r>
              <a:rPr lang="zh-CN" altLang="en-US" sz="2000"/>
              <a:t>是最纯粹的，箱子</a:t>
            </a:r>
            <a:r>
              <a:rPr lang="en-US" altLang="zh-CN" sz="2000"/>
              <a:t>4</a:t>
            </a:r>
            <a:r>
              <a:rPr lang="zh-CN" altLang="en-US" sz="2000"/>
              <a:t>是最混乱的，如何把人的直觉感受进行量化呢？</a:t>
            </a:r>
            <a:endParaRPr lang="zh-CN" altLang="en-US" sz="2000"/>
          </a:p>
          <a:p>
            <a:pPr lvl="1">
              <a:lnSpc>
                <a:spcPct val="150000"/>
              </a:lnSpc>
            </a:pPr>
            <a:r>
              <a:rPr lang="zh-CN" altLang="en-US" sz="1600"/>
              <a:t>将这种纯粹度用数据进行量化，计算机才能读懂</a:t>
            </a:r>
            <a:r>
              <a:rPr lang="en-US" altLang="zh-CN"/>
              <a:t>	</a:t>
            </a:r>
            <a:endParaRPr lang="en-US" altLang="zh-CN"/>
          </a:p>
          <a:p>
            <a:pPr lvl="0">
              <a:lnSpc>
                <a:spcPct val="150000"/>
              </a:lnSpc>
            </a:pPr>
            <a:r>
              <a:rPr lang="zh-CN" altLang="en-US" sz="2000"/>
              <a:t>度量信息混乱程度指标：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 sz="1600">
                <a:cs typeface="+mn-ea"/>
                <a:sym typeface="+mn-ea"/>
              </a:rPr>
              <a:t>信息熵H(X)：信息熵是香农在1948年提出来量化信息的信息量的。熵的定义如下</a:t>
            </a:r>
            <a:endParaRPr lang="zh-CN" altLang="en-US" sz="1600">
              <a:cs typeface="+mn-ea"/>
              <a:sym typeface="+mn-ea"/>
            </a:endParaRPr>
          </a:p>
          <a:p>
            <a:pPr lvl="1">
              <a:lnSpc>
                <a:spcPct val="150000"/>
              </a:lnSpc>
            </a:pPr>
            <a:endParaRPr lang="zh-CN" altLang="en-US" sz="1600"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>
                <a:cs typeface="+mn-ea"/>
              </a:rPr>
              <a:t>基尼系数</a:t>
            </a:r>
            <a:endParaRPr lang="zh-CN" altLang="en-US" sz="1600"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4273" y="4464050"/>
            <a:ext cx="2723515" cy="790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978" y="5392420"/>
            <a:ext cx="3432810" cy="719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ym typeface="+mn-ea"/>
              </a:rPr>
              <a:t>量化纯粹度</a:t>
            </a:r>
            <a:endParaRPr lang="en-US" altLang="zh-CN" sz="3600" dirty="0"/>
          </a:p>
        </p:txBody>
      </p:sp>
      <p:sp>
        <p:nvSpPr>
          <p:cNvPr id="6" name="矩形 5"/>
          <p:cNvSpPr/>
          <p:nvPr/>
        </p:nvSpPr>
        <p:spPr>
          <a:xfrm>
            <a:off x="1522413" y="1696085"/>
            <a:ext cx="8872220" cy="461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dirty="0" smtClean="0">
              <a:ea typeface="微软雅黑" panose="020B050302020402020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1600" dirty="0" smtClean="0">
                <a:ea typeface="微软雅黑" panose="020B0503020204020204" charset="-122"/>
              </a:rPr>
              <a:t>条件熵：类似于条件概率,在知道</a:t>
            </a:r>
            <a:r>
              <a:rPr lang="en-US" altLang="zh-CN" sz="1600" dirty="0" smtClean="0">
                <a:ea typeface="微软雅黑" panose="020B0503020204020204" charset="-122"/>
              </a:rPr>
              <a:t>Y</a:t>
            </a:r>
            <a:r>
              <a:rPr lang="zh-CN" altLang="en-US" sz="1600" dirty="0" smtClean="0">
                <a:ea typeface="微软雅黑" panose="020B0503020204020204" charset="-122"/>
              </a:rPr>
              <a:t>的情况下，</a:t>
            </a:r>
            <a:r>
              <a:rPr lang="en-US" altLang="zh-CN" sz="1600" dirty="0" smtClean="0">
                <a:ea typeface="微软雅黑" panose="020B0503020204020204" charset="-122"/>
              </a:rPr>
              <a:t>X</a:t>
            </a:r>
            <a:r>
              <a:rPr lang="zh-CN" altLang="en-US" sz="1600" dirty="0" smtClean="0">
                <a:ea typeface="微软雅黑" panose="020B0503020204020204" charset="-122"/>
              </a:rPr>
              <a:t>的不确定性</a:t>
            </a:r>
            <a:endParaRPr lang="zh-CN" altLang="en-US" sz="1600" dirty="0" smtClean="0">
              <a:ea typeface="微软雅黑" panose="020B0503020204020204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endParaRPr lang="zh-CN" altLang="en-US" sz="1600" dirty="0" smtClean="0">
              <a:ea typeface="微软雅黑" panose="020B0503020204020204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endParaRPr lang="zh-CN" altLang="en-US" sz="1600" dirty="0" smtClean="0">
              <a:ea typeface="微软雅黑" panose="020B0503020204020204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endParaRPr lang="zh-CN" altLang="en-US" sz="1600" dirty="0" smtClean="0">
              <a:ea typeface="微软雅黑" panose="020B0503020204020204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endParaRPr lang="zh-CN" altLang="en-US" sz="1600" dirty="0" smtClean="0">
              <a:ea typeface="微软雅黑" panose="020B0503020204020204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1600" dirty="0" smtClean="0">
                <a:ea typeface="微软雅黑" panose="020B0503020204020204" charset="-122"/>
              </a:rPr>
              <a:t>信息增益：代表的熵的变化程度</a:t>
            </a:r>
            <a:endParaRPr lang="zh-CN" altLang="en-US" sz="1600" dirty="0" smtClean="0">
              <a:ea typeface="微软雅黑" panose="020B0503020204020204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1600" dirty="0" smtClean="0">
                <a:ea typeface="微软雅黑" panose="020B0503020204020204" charset="-122"/>
              </a:rPr>
              <a:t>特征</a:t>
            </a:r>
            <a:r>
              <a:rPr lang="en-US" altLang="zh-CN" sz="1600" dirty="0" smtClean="0">
                <a:ea typeface="微软雅黑" panose="020B0503020204020204" charset="-122"/>
              </a:rPr>
              <a:t>Y</a:t>
            </a:r>
            <a:r>
              <a:rPr lang="zh-CN" altLang="en-US" sz="1600" dirty="0" smtClean="0">
                <a:ea typeface="微软雅黑" panose="020B0503020204020204" charset="-122"/>
              </a:rPr>
              <a:t>对训练集</a:t>
            </a:r>
            <a:r>
              <a:rPr lang="en-US" altLang="zh-CN" sz="1600" dirty="0" smtClean="0">
                <a:ea typeface="微软雅黑" panose="020B0503020204020204" charset="-122"/>
              </a:rPr>
              <a:t>D</a:t>
            </a:r>
            <a:r>
              <a:rPr lang="zh-CN" altLang="en-US" sz="1600" dirty="0" smtClean="0">
                <a:ea typeface="微软雅黑" panose="020B0503020204020204" charset="-122"/>
              </a:rPr>
              <a:t>的信息增益</a:t>
            </a:r>
            <a:r>
              <a:rPr lang="en-US" altLang="zh-CN" sz="1600" dirty="0" smtClean="0">
                <a:ea typeface="微软雅黑" panose="020B0503020204020204" charset="-122"/>
              </a:rPr>
              <a:t>g</a:t>
            </a:r>
            <a:r>
              <a:rPr lang="zh-CN" altLang="en-US" sz="1600" dirty="0" smtClean="0">
                <a:ea typeface="微软雅黑" panose="020B0503020204020204" charset="-122"/>
              </a:rPr>
              <a:t>（</a:t>
            </a:r>
            <a:r>
              <a:rPr lang="en-US" altLang="zh-CN" sz="1600" dirty="0" smtClean="0">
                <a:ea typeface="微软雅黑" panose="020B0503020204020204" charset="-122"/>
              </a:rPr>
              <a:t>D,Y</a:t>
            </a:r>
            <a:r>
              <a:rPr lang="zh-CN" altLang="en-US" sz="1600" dirty="0" smtClean="0">
                <a:ea typeface="微软雅黑" panose="020B0503020204020204" charset="-122"/>
              </a:rPr>
              <a:t>）</a:t>
            </a:r>
            <a:r>
              <a:rPr lang="en-US" altLang="zh-CN" sz="1600" dirty="0" smtClean="0">
                <a:ea typeface="微软雅黑" panose="020B0503020204020204" charset="-122"/>
              </a:rPr>
              <a:t>= H(X) - H(X,Y)</a:t>
            </a:r>
            <a:endParaRPr lang="en-US" altLang="zh-CN" sz="1600" dirty="0" smtClean="0">
              <a:ea typeface="微软雅黑" panose="020B0503020204020204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endParaRPr lang="en-US" altLang="zh-CN" sz="1600" dirty="0" smtClean="0">
              <a:ea typeface="微软雅黑" panose="020B0503020204020204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1600" dirty="0" smtClean="0">
                <a:ea typeface="微软雅黑" panose="020B0503020204020204" charset="-122"/>
              </a:rPr>
              <a:t>在构建决策树的时候就是选择信息增益最大的属性作为分裂条件（</a:t>
            </a:r>
            <a:r>
              <a:rPr lang="en-US" altLang="zh-CN" sz="1600" dirty="0" smtClean="0">
                <a:ea typeface="微软雅黑" panose="020B0503020204020204" charset="-122"/>
              </a:rPr>
              <a:t>ID3</a:t>
            </a:r>
            <a:r>
              <a:rPr lang="zh-CN" altLang="en-US" sz="1600" dirty="0" smtClean="0">
                <a:ea typeface="微软雅黑" panose="020B0503020204020204" charset="-122"/>
              </a:rPr>
              <a:t>）</a:t>
            </a:r>
            <a:endParaRPr lang="zh-CN" altLang="en-US" sz="1600" dirty="0" smtClean="0">
              <a:ea typeface="微软雅黑" panose="020B050302020402020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1200" dirty="0" smtClean="0">
              <a:ea typeface="微软雅黑" panose="020B050302020402020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1200" dirty="0">
              <a:ea typeface="微软雅黑" panose="020B050302020402020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sz="1200" dirty="0" smtClean="0">
                <a:ea typeface="微软雅黑" panose="020B0503020204020204" charset="-122"/>
              </a:rPr>
              <a:t> </a:t>
            </a:r>
            <a:endParaRPr lang="en-US" altLang="zh-CN" sz="1200" dirty="0" smtClean="0"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3828" y="2626360"/>
            <a:ext cx="3639820" cy="1226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p>
            <a:r>
              <a:rPr lang="zh-CN" altLang="en-US"/>
              <a:t>生成决策树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730" y="1577975"/>
            <a:ext cx="9143365" cy="4636770"/>
          </a:xfrm>
        </p:spPr>
        <p:txBody>
          <a:bodyPr>
            <a:normAutofit fontScale="90000" lnSpcReduction="20000"/>
          </a:bodyPr>
          <a:p>
            <a:r>
              <a:rPr lang="zh-CN" altLang="en-US" sz="1800"/>
              <a:t>是否购买电脑这一列的信息熵</a:t>
            </a:r>
            <a:endParaRPr lang="zh-CN" altLang="en-US"/>
          </a:p>
          <a:p>
            <a:pPr lvl="1"/>
            <a:r>
              <a:rPr lang="en-US" altLang="zh-CN" sz="1600">
                <a:cs typeface="+mn-ea"/>
                <a:sym typeface="+mn-ea"/>
              </a:rPr>
              <a:t>H（是否购买电脑)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1800"/>
              <a:t>当年龄作为已知条件后，</a:t>
            </a:r>
            <a:r>
              <a:rPr lang="zh-CN" altLang="en-US" sz="1800">
                <a:sym typeface="+mn-ea"/>
              </a:rPr>
              <a:t>是否购买电脑这一列的信息熵</a:t>
            </a:r>
            <a:endParaRPr lang="zh-CN" altLang="en-US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</a:t>
            </a:r>
            <a:r>
              <a:rPr lang="zh-CN" altLang="en-US" sz="1600">
                <a:sym typeface="+mn-ea"/>
              </a:rPr>
              <a:t>（是否购买电脑</a:t>
            </a:r>
            <a:r>
              <a:rPr lang="en-US" altLang="zh-CN" sz="1600">
                <a:sym typeface="+mn-ea"/>
              </a:rPr>
              <a:t>|</a:t>
            </a:r>
            <a:r>
              <a:rPr lang="zh-CN" altLang="en-US" sz="1600">
                <a:sym typeface="+mn-ea"/>
              </a:rPr>
              <a:t>年龄）</a:t>
            </a:r>
            <a:endParaRPr lang="zh-CN" altLang="en-US" sz="1600">
              <a:sym typeface="+mn-ea"/>
            </a:endParaRPr>
          </a:p>
          <a:p>
            <a:pPr lvl="1"/>
            <a:endParaRPr lang="zh-CN" altLang="en-US" sz="1600">
              <a:sym typeface="+mn-ea"/>
            </a:endParaRPr>
          </a:p>
          <a:p>
            <a:pPr lvl="1"/>
            <a:endParaRPr lang="zh-CN" altLang="en-US" sz="1600">
              <a:sym typeface="+mn-ea"/>
            </a:endParaRPr>
          </a:p>
          <a:p>
            <a:pPr lvl="1"/>
            <a:endParaRPr lang="zh-CN" altLang="en-US" sz="1600">
              <a:sym typeface="+mn-ea"/>
            </a:endParaRPr>
          </a:p>
          <a:p>
            <a:pPr lvl="1"/>
            <a:endParaRPr lang="zh-CN" altLang="en-US" sz="1600">
              <a:sym typeface="+mn-ea"/>
            </a:endParaRPr>
          </a:p>
          <a:p>
            <a:pPr lvl="1"/>
            <a:endParaRPr lang="zh-CN" altLang="en-US" sz="1600">
              <a:sym typeface="+mn-ea"/>
            </a:endParaRPr>
          </a:p>
          <a:p>
            <a:pPr lvl="1"/>
            <a:endParaRPr lang="zh-CN" altLang="en-US" sz="1600">
              <a:sym typeface="+mn-ea"/>
            </a:endParaRPr>
          </a:p>
          <a:p>
            <a:pPr lvl="1"/>
            <a:endParaRPr lang="zh-CN" altLang="en-US" sz="1920">
              <a:sym typeface="+mn-ea"/>
            </a:endParaRPr>
          </a:p>
          <a:p>
            <a:pPr lvl="0"/>
            <a:endParaRPr lang="zh-CN" altLang="en-US" sz="1800">
              <a:sym typeface="+mn-ea"/>
            </a:endParaRPr>
          </a:p>
          <a:p>
            <a:pPr lvl="0"/>
            <a:r>
              <a:rPr lang="zh-CN" altLang="en-US" sz="1800">
                <a:sym typeface="+mn-ea"/>
              </a:rPr>
              <a:t>信息增益</a:t>
            </a:r>
            <a:endParaRPr lang="zh-CN" altLang="en-US" sz="2300">
              <a:sym typeface="+mn-ea"/>
            </a:endParaRPr>
          </a:p>
          <a:p>
            <a:pPr marL="457200" lvl="1" indent="0">
              <a:buNone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333" y="2075180"/>
            <a:ext cx="4257040" cy="885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58" y="3629660"/>
            <a:ext cx="4018915" cy="1190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458" y="4820285"/>
            <a:ext cx="3676015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013" y="5747385"/>
            <a:ext cx="2923540" cy="70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生成决策树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分别计算四个属性各自的信息增益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973" y="2435860"/>
            <a:ext cx="4657090" cy="2381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C4.5</a:t>
            </a:r>
            <a:r>
              <a:rPr lang="zh-CN" altLang="en-US">
                <a:sym typeface="+mn-ea"/>
              </a:rPr>
              <a:t>信息增益率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信息增益率</a:t>
            </a:r>
            <a:endParaRPr lang="zh-CN" alt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/>
              <a:t>使用信息增益来筛选分裂条件，更倾向于选择更混杂的属性，容易出现过拟合的问题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/>
              <a:t>信息增益率公式：</a:t>
            </a:r>
            <a:endParaRPr lang="zh-CN" altLang="en-US"/>
          </a:p>
          <a:p>
            <a:pPr lvl="2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0468" y="4097020"/>
            <a:ext cx="6230620" cy="751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altLang="en-US"/>
              <a:t>决策树最后一个条件依然没有将数据准确分类怎么办？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 sz="2000"/>
              <a:t>使用概率来决定</a:t>
            </a:r>
            <a:endParaRPr lang="zh-CN" altLang="en-US" sz="2000"/>
          </a:p>
          <a:p>
            <a:pPr lvl="0">
              <a:lnSpc>
                <a:spcPct val="150000"/>
              </a:lnSpc>
            </a:pPr>
            <a:r>
              <a:rPr lang="zh-CN" altLang="en-US" sz="2400"/>
              <a:t>如何使用决策树来做回归</a:t>
            </a:r>
            <a:r>
              <a:rPr lang="en-US" altLang="zh-CN" sz="2400"/>
              <a:t>|</a:t>
            </a:r>
            <a:r>
              <a:rPr lang="zh-CN" altLang="en-US" sz="2400"/>
              <a:t>预测值？</a:t>
            </a:r>
            <a:endParaRPr lang="zh-CN" altLang="en-US" sz="2400"/>
          </a:p>
          <a:p>
            <a:pPr lvl="0">
              <a:lnSpc>
                <a:spcPct val="150000"/>
              </a:lnSpc>
            </a:pPr>
            <a:endParaRPr lang="zh-CN" altLang="en-US" sz="1800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剪枝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96745" y="1663700"/>
            <a:ext cx="8825865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>
                <a:sym typeface="+mn-ea"/>
              </a:rPr>
              <a:t>由于决策树生成算法过多地考虑如何提高对训练数据的正确分类，从而构建过于复杂的决策树，这样产生的决策树往往对训练数据的分类很准确，却对未知的测试数据的分类没有那么准确，即出现过拟合现象</a:t>
            </a:r>
            <a:endParaRPr lang="zh-CN" altLang="en-US" sz="2000"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0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ym typeface="+mn-ea"/>
              </a:rPr>
              <a:t>需要对已生成的决策树进行简化，这个简化的过程我们称之为剪枝(pruning)</a:t>
            </a:r>
            <a:endParaRPr lang="zh-CN" altLang="en-US" sz="20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ym typeface="+mn-ea"/>
              </a:rPr>
              <a:t>剪掉一些不重要的子树或叶结点，并将其根结点或父结点作为新的叶结点，从而简化分类树模型</a:t>
            </a:r>
            <a:endParaRPr lang="zh-CN" altLang="en-US" sz="20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ym typeface="+mn-ea"/>
              </a:rPr>
              <a:t>剪枝目的：就是得到最优的决策树模型。这个模型不仅对训练训练数据有很好的分类，对预测数据也能很好地预测</a:t>
            </a:r>
            <a:endParaRPr lang="zh-CN" altLang="en-US" sz="2000">
              <a:sym typeface="+mn-ea"/>
            </a:endParaRPr>
          </a:p>
          <a:p>
            <a:pPr algn="l">
              <a:lnSpc>
                <a:spcPct val="150000"/>
              </a:lnSpc>
            </a:pPr>
            <a:endParaRPr>
              <a:sym typeface="+mn-ea"/>
            </a:endParaRPr>
          </a:p>
          <a:p>
            <a:pPr algn="l">
              <a:lnSpc>
                <a:spcPct val="150000"/>
              </a:lnSpc>
            </a:pPr>
            <a:endParaRPr>
              <a:sym typeface="+mn-ea"/>
            </a:endParaRPr>
          </a:p>
          <a:p>
            <a:pPr algn="l">
              <a:lnSpc>
                <a:spcPct val="150000"/>
              </a:lnSpc>
            </a:pP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前剪枝（预剪枝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31950" y="1878965"/>
            <a:ext cx="944880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/>
              <a:t>预剪枝：限制深度，叶子节点个数，叶子节点样本数，信息增益量等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在构建决策树之前就设置条件，当达到条件提前停止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后剪枝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5410" y="1859915"/>
            <a:ext cx="4705985" cy="4324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413" y="4137660"/>
            <a:ext cx="2904490" cy="1438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31330" y="1713865"/>
            <a:ext cx="5033645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Verdana" panose="020B0604030504040204" pitchFamily="34" charset="0"/>
                <a:sym typeface="+mn-ea"/>
              </a:rPr>
              <a:t>决策树</a:t>
            </a: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  <a:sym typeface="+mn-ea"/>
              </a:rPr>
              <a:t>构建好后，然后才开始裁剪</a:t>
            </a:r>
            <a:endParaRPr lang="zh-CN" altLang="en-US" sz="2400" dirty="0">
              <a:solidFill>
                <a:schemeClr val="tx1"/>
              </a:solidFill>
              <a:latin typeface="Verdana" panose="020B0604030504040204" pitchFamily="34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  <a:sym typeface="+mn-ea"/>
              </a:rPr>
              <a:t>决策树的后</a:t>
            </a: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  <a:sym typeface="+mn-ea"/>
              </a:rPr>
              <a:t>剪枝往往通过极小化决策树整体的损失函数(loss funtion)来实现</a:t>
            </a:r>
            <a:endParaRPr lang="zh-CN" altLang="en-US" sz="2400" dirty="0">
              <a:solidFill>
                <a:schemeClr val="tx1"/>
              </a:solidFill>
              <a:latin typeface="Verdana" panose="020B060403050404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91655" y="3217545"/>
            <a:ext cx="448373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/>
              <a:t>通过对比剪枝前与剪枝后的误差值来决定是否要剪枝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后剪枝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23695" y="1872615"/>
            <a:ext cx="90792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/>
              <a:t>输入：生成算法产生的整个树T，参数</a:t>
            </a:r>
            <a:r>
              <a:rPr lang="en-US" altLang="zh-CN"/>
              <a:t>α</a:t>
            </a:r>
            <a:r>
              <a:rPr lang="zh-CN" altLang="en-US"/>
              <a:t> ；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输出：修剪后的子树  ；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(1) 计算每个结点的信息熵（纯度</a:t>
            </a:r>
            <a:r>
              <a:rPr lang="zh-CN" altLang="en-US"/>
              <a:t>）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(2) 递归地从树的叶结点向上回溯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设一组叶结点回溯</a:t>
            </a:r>
            <a:r>
              <a:rPr lang="zh-CN" altLang="en-US"/>
              <a:t>到其父结点之前与之后的整体树分别为       ，   ，其对应的损失函数值分别是           ，         如果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则进行剪枝，即将父结点变为新的叶结点。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(3) 返回(2) ，直至不能继续为止，得到损失函数最小的子树 。</a:t>
            </a:r>
            <a:endParaRPr lang="zh-CN" altLang="en-US"/>
          </a:p>
          <a:p>
            <a:pPr>
              <a:lnSpc>
                <a:spcPct val="100000"/>
              </a:lnSpc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80790" y="2171700"/>
          <a:ext cx="275590" cy="33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90500" imgH="228600" progId="Equation.KSEE3">
                  <p:embed/>
                </p:oleObj>
              </mc:Choice>
              <mc:Fallback>
                <p:oleObj name="" r:id="rId1" imgW="190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80790" y="2171700"/>
                        <a:ext cx="275590" cy="33083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74965" y="2832100"/>
          <a:ext cx="37973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90500" imgH="215900" progId="Equation.KSEE3">
                  <p:embed/>
                </p:oleObj>
              </mc:Choice>
              <mc:Fallback>
                <p:oleObj name="" r:id="rId3" imgW="1905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74965" y="2832100"/>
                        <a:ext cx="379730" cy="43053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6490" y="2840990"/>
          <a:ext cx="37973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90500" imgH="215900" progId="Equation.KSEE3">
                  <p:embed/>
                </p:oleObj>
              </mc:Choice>
              <mc:Fallback>
                <p:oleObj name="" r:id="rId5" imgW="1905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76490" y="2840990"/>
                        <a:ext cx="379730" cy="43053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38500" y="3280410"/>
          <a:ext cx="64579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469900" imgH="228600" progId="Equation.KSEE3">
                  <p:embed/>
                </p:oleObj>
              </mc:Choice>
              <mc:Fallback>
                <p:oleObj name="" r:id="rId7" imgW="4699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500" y="3280410"/>
                        <a:ext cx="645795" cy="3143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70785" y="3271520"/>
          <a:ext cx="664210" cy="323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469900" imgH="228600" progId="Equation.KSEE3">
                  <p:embed/>
                </p:oleObj>
              </mc:Choice>
              <mc:Fallback>
                <p:oleObj name="" r:id="rId9" imgW="4699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70785" y="3271520"/>
                        <a:ext cx="664210" cy="32321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1975" y="3262630"/>
          <a:ext cx="1525270" cy="33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1054100" imgH="228600" progId="Equation.KSEE3">
                  <p:embed/>
                </p:oleObj>
              </mc:Choice>
              <mc:Fallback>
                <p:oleObj name="" r:id="rId11" imgW="10541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71975" y="3262630"/>
                        <a:ext cx="1525270" cy="33083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06995" y="3769995"/>
          <a:ext cx="32829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3" imgW="190500" imgH="228600" progId="Equation.KSEE3">
                  <p:embed/>
                </p:oleObj>
              </mc:Choice>
              <mc:Fallback>
                <p:oleObj name="" r:id="rId13" imgW="190500" imgH="2286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06995" y="3769995"/>
                        <a:ext cx="328295" cy="3937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 descr="微信图片_2020021316480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27365" y="3439160"/>
            <a:ext cx="4133850" cy="327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/>
              <a:t>决策树概念</a:t>
            </a:r>
            <a:endParaRPr lang="zh-CN" altLang="zh-CN" sz="3600" dirty="0"/>
          </a:p>
        </p:txBody>
      </p:sp>
      <p:sp>
        <p:nvSpPr>
          <p:cNvPr id="6" name="矩形 5"/>
          <p:cNvSpPr/>
          <p:nvPr/>
        </p:nvSpPr>
        <p:spPr>
          <a:xfrm>
            <a:off x="1622143" y="1242601"/>
            <a:ext cx="8361368" cy="461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决策树是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一种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非线性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有监督</a:t>
            </a:r>
            <a:r>
              <a:rPr lang="zh-CN" altLang="en-US" sz="2800" dirty="0">
                <a:solidFill>
                  <a:srgbClr val="0170C1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随机森林是一种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非线性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有监督</a:t>
            </a:r>
            <a:r>
              <a:rPr lang="zh-CN" altLang="en-US" sz="2800" dirty="0" smtClean="0">
                <a:solidFill>
                  <a:srgbClr val="0170C1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algn="just">
              <a:lnSpc>
                <a:spcPct val="150000"/>
              </a:lnSpc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algn="just">
              <a:lnSpc>
                <a:spcPct val="150000"/>
              </a:lnSpc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线性分类模型比如说逻辑回归，可能会存在不可分问题，但是非线性分类就不存在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决策树的分割方式 </a:t>
            </a:r>
            <a:r>
              <a:rPr lang="en-US" altLang="zh-CN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非线性！</a:t>
            </a:r>
            <a:endParaRPr lang="en-US" altLang="zh-CN" sz="36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2386955" y="2052320"/>
            <a:ext cx="6768752" cy="4032250"/>
            <a:chOff x="683568" y="1537335"/>
            <a:chExt cx="6768752" cy="4032250"/>
          </a:xfrm>
        </p:grpSpPr>
        <p:grpSp>
          <p:nvGrpSpPr>
            <p:cNvPr id="18" name="组合 17"/>
            <p:cNvGrpSpPr/>
            <p:nvPr/>
          </p:nvGrpSpPr>
          <p:grpSpPr>
            <a:xfrm>
              <a:off x="827584" y="1556792"/>
              <a:ext cx="6377351" cy="3814811"/>
              <a:chOff x="827584" y="1556792"/>
              <a:chExt cx="6377351" cy="3814811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331640" y="1556792"/>
                <a:ext cx="5350296" cy="3600400"/>
                <a:chOff x="2102024" y="1772816"/>
                <a:chExt cx="5350296" cy="3600400"/>
              </a:xfrm>
            </p:grpSpPr>
            <p:cxnSp>
              <p:nvCxnSpPr>
                <p:cNvPr id="7" name="直接箭头连接符 6"/>
                <p:cNvCxnSpPr/>
                <p:nvPr/>
              </p:nvCxnSpPr>
              <p:spPr>
                <a:xfrm flipV="1">
                  <a:off x="2102024" y="1772816"/>
                  <a:ext cx="0" cy="3600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/>
                <p:cNvCxnSpPr/>
                <p:nvPr/>
              </p:nvCxnSpPr>
              <p:spPr>
                <a:xfrm>
                  <a:off x="2102024" y="5373216"/>
                  <a:ext cx="53502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827584" y="1556792"/>
                <a:ext cx="424180" cy="368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ea typeface="微软雅黑" panose="020B0503020204020204" charset="-122"/>
                  </a:rPr>
                  <a:t>x1</a:t>
                </a:r>
                <a:endParaRPr lang="zh-CN" altLang="en-US" dirty="0">
                  <a:ea typeface="微软雅黑" panose="020B0503020204020204" charset="-12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780755" y="5003303"/>
                <a:ext cx="424180" cy="368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ea typeface="微软雅黑" panose="020B0503020204020204" charset="-122"/>
                  </a:rPr>
                  <a:t>x2</a:t>
                </a:r>
                <a:endParaRPr lang="zh-CN" altLang="en-US" dirty="0">
                  <a:ea typeface="微软雅黑" panose="020B050302020402020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683568" y="1537335"/>
              <a:ext cx="6768752" cy="4032250"/>
              <a:chOff x="683568" y="1537335"/>
              <a:chExt cx="6768752" cy="4032250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3959542" y="1537335"/>
                <a:ext cx="0" cy="40322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683568" y="3356992"/>
                <a:ext cx="676875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椭圆 26"/>
          <p:cNvSpPr/>
          <p:nvPr/>
        </p:nvSpPr>
        <p:spPr>
          <a:xfrm>
            <a:off x="4763220" y="5076253"/>
            <a:ext cx="576064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347396" y="3222012"/>
            <a:ext cx="576064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915348" y="2789964"/>
            <a:ext cx="576064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187553" y="3401334"/>
            <a:ext cx="576064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491412" y="2251700"/>
            <a:ext cx="576064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323060" y="4906124"/>
            <a:ext cx="576064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594303" y="4193008"/>
            <a:ext cx="576064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018239" y="4690100"/>
            <a:ext cx="576064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486581" y="4070478"/>
            <a:ext cx="576064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36" name="等腰三角形 35"/>
          <p:cNvSpPr/>
          <p:nvPr/>
        </p:nvSpPr>
        <p:spPr>
          <a:xfrm>
            <a:off x="3364768" y="2198592"/>
            <a:ext cx="819690" cy="538264"/>
          </a:xfrm>
          <a:prstGeom prst="triangle">
            <a:avLst/>
          </a:prstGeom>
          <a:solidFill>
            <a:srgbClr val="0170C1"/>
          </a:solidFill>
          <a:ln>
            <a:solidFill>
              <a:srgbClr val="0170C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>
            <a:off x="7439113" y="5069040"/>
            <a:ext cx="819690" cy="538264"/>
          </a:xfrm>
          <a:prstGeom prst="triangle">
            <a:avLst/>
          </a:prstGeom>
          <a:solidFill>
            <a:srgbClr val="0170C1"/>
          </a:solidFill>
          <a:ln>
            <a:solidFill>
              <a:srgbClr val="0170C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5771332" y="3923876"/>
            <a:ext cx="819690" cy="538264"/>
          </a:xfrm>
          <a:prstGeom prst="triangle">
            <a:avLst/>
          </a:prstGeom>
          <a:solidFill>
            <a:srgbClr val="0170C1"/>
          </a:solidFill>
          <a:ln>
            <a:solidFill>
              <a:srgbClr val="0170C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39" name="等腰三角形 38"/>
          <p:cNvSpPr/>
          <p:nvPr/>
        </p:nvSpPr>
        <p:spPr>
          <a:xfrm>
            <a:off x="7353772" y="4114687"/>
            <a:ext cx="819690" cy="538264"/>
          </a:xfrm>
          <a:prstGeom prst="triangle">
            <a:avLst/>
          </a:prstGeom>
          <a:solidFill>
            <a:srgbClr val="0170C1"/>
          </a:solidFill>
          <a:ln>
            <a:solidFill>
              <a:srgbClr val="0170C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>
            <a:off x="6534082" y="4531004"/>
            <a:ext cx="819690" cy="538264"/>
          </a:xfrm>
          <a:prstGeom prst="triangle">
            <a:avLst/>
          </a:prstGeom>
          <a:solidFill>
            <a:srgbClr val="0170C1"/>
          </a:solidFill>
          <a:ln>
            <a:solidFill>
              <a:srgbClr val="0170C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41" name="等腰三角形 40"/>
          <p:cNvSpPr/>
          <p:nvPr/>
        </p:nvSpPr>
        <p:spPr>
          <a:xfrm>
            <a:off x="4216796" y="3295118"/>
            <a:ext cx="819690" cy="538264"/>
          </a:xfrm>
          <a:prstGeom prst="triangle">
            <a:avLst/>
          </a:prstGeom>
          <a:solidFill>
            <a:srgbClr val="0170C1"/>
          </a:solidFill>
          <a:ln>
            <a:solidFill>
              <a:srgbClr val="0170C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42" name="等腰三角形 41"/>
          <p:cNvSpPr/>
          <p:nvPr/>
        </p:nvSpPr>
        <p:spPr>
          <a:xfrm>
            <a:off x="3323060" y="3115088"/>
            <a:ext cx="819690" cy="538264"/>
          </a:xfrm>
          <a:prstGeom prst="triangle">
            <a:avLst/>
          </a:prstGeom>
          <a:solidFill>
            <a:srgbClr val="0170C1"/>
          </a:solidFill>
          <a:ln>
            <a:solidFill>
              <a:srgbClr val="0170C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>
            <a:off x="4721717" y="2638435"/>
            <a:ext cx="819690" cy="538264"/>
          </a:xfrm>
          <a:prstGeom prst="triangle">
            <a:avLst/>
          </a:prstGeom>
          <a:solidFill>
            <a:srgbClr val="0170C1"/>
          </a:solidFill>
          <a:ln>
            <a:solidFill>
              <a:srgbClr val="0170C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>
            <a:off x="4231562" y="1965128"/>
            <a:ext cx="819690" cy="538264"/>
          </a:xfrm>
          <a:prstGeom prst="triangle">
            <a:avLst/>
          </a:prstGeom>
          <a:solidFill>
            <a:srgbClr val="0170C1"/>
          </a:solidFill>
          <a:ln>
            <a:solidFill>
              <a:srgbClr val="0170C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ym typeface="+mn-ea"/>
              </a:rPr>
              <a:t>决策树的缺点</a:t>
            </a:r>
            <a:endParaRPr lang="en-US" altLang="zh-CN" sz="36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28788" y="1801644"/>
            <a:ext cx="9144000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600" dirty="0" smtClean="0"/>
              <a:t>单颗决策树的缺点：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运算量大，需要一次加载所有数据进内存。并且找寻分割条件是一个极耗资源的工作。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训练样本中出现异常数据时，将会对决策树产生很大影响。抗干扰能力差，</a:t>
            </a:r>
            <a:r>
              <a:rPr lang="zh-CN" altLang="en-US" sz="1600" dirty="0" smtClean="0">
                <a:solidFill>
                  <a:srgbClr val="FF0000"/>
                </a:solidFill>
              </a:rPr>
              <a:t>逻辑回归怎么解决抗干扰能力的？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 smtClean="0"/>
              <a:t>解决方法：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减少决策树所需训练样本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随机采样，降低异常数据的影响。</a:t>
            </a:r>
            <a:endParaRPr lang="zh-CN" altLang="en-US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 smtClean="0"/>
              <a:t>和逻辑回归比，逻辑回归可以告诉我们概率，而决策树只能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1</a:t>
            </a:r>
            <a:endParaRPr lang="en-US" altLang="zh-CN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随机森林</a:t>
            </a:r>
            <a:endParaRPr lang="zh-CN" altLang="en-US" sz="36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634173" y="180164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随机森林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森林：由树组成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随机：生成树的数据都是从数据集中随机选取的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060" y="3357880"/>
            <a:ext cx="470535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随机森林</a:t>
            </a:r>
            <a:endParaRPr lang="en-US" altLang="zh-CN" sz="36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604963" y="1733699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当数据集很大的时候，我们随机选取数据集的一部分，生成一棵树，重复上述过程，我们可以生成一堆形态各异的树，这些树放在一起就叫森林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19" name="弧形 18"/>
          <p:cNvSpPr/>
          <p:nvPr/>
        </p:nvSpPr>
        <p:spPr>
          <a:xfrm>
            <a:off x="3546513" y="2996952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379713" y="2841134"/>
            <a:ext cx="7560840" cy="3528392"/>
            <a:chOff x="971600" y="2204864"/>
            <a:chExt cx="7560840" cy="3528392"/>
          </a:xfrm>
        </p:grpSpPr>
        <p:grpSp>
          <p:nvGrpSpPr>
            <p:cNvPr id="20" name="组合 19"/>
            <p:cNvGrpSpPr/>
            <p:nvPr/>
          </p:nvGrpSpPr>
          <p:grpSpPr>
            <a:xfrm>
              <a:off x="971600" y="2204864"/>
              <a:ext cx="7560840" cy="2232992"/>
              <a:chOff x="971600" y="2132112"/>
              <a:chExt cx="7560840" cy="2232992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971600" y="2132856"/>
                <a:ext cx="7560840" cy="2232248"/>
                <a:chOff x="971600" y="2132856"/>
                <a:chExt cx="7560840" cy="2232248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971600" y="2356505"/>
                  <a:ext cx="7560840" cy="149387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 smtClean="0">
                      <a:solidFill>
                        <a:schemeClr val="tx1"/>
                      </a:solidFill>
                      <a:ea typeface="微软雅黑" panose="020B0503020204020204" charset="-122"/>
                    </a:rPr>
                    <a:t>数据集</a:t>
                  </a:r>
                  <a:endParaRPr lang="zh-CN" altLang="en-US" sz="2400" dirty="0" smtClean="0">
                    <a:solidFill>
                      <a:schemeClr val="tx1"/>
                    </a:solidFill>
                    <a:ea typeface="微软雅黑" panose="020B0503020204020204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732240" y="2132856"/>
                  <a:ext cx="1656184" cy="2232248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 smtClean="0">
                    <a:solidFill>
                      <a:schemeClr val="tx1"/>
                    </a:solidFill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971600" y="2132112"/>
                <a:ext cx="4731060" cy="2232992"/>
                <a:chOff x="971600" y="2132112"/>
                <a:chExt cx="4731060" cy="2232992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2165276" y="2132856"/>
                  <a:ext cx="1656184" cy="2232248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 smtClean="0">
                    <a:solidFill>
                      <a:schemeClr val="tx1"/>
                    </a:solidFill>
                    <a:ea typeface="微软雅黑" panose="020B0503020204020204" charset="-122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2902124" y="2132112"/>
                  <a:ext cx="1656184" cy="2232248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 smtClean="0">
                    <a:solidFill>
                      <a:schemeClr val="tx1"/>
                    </a:solidFill>
                    <a:ea typeface="微软雅黑" panose="020B0503020204020204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46476" y="2132112"/>
                  <a:ext cx="1656184" cy="2232248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 smtClean="0">
                    <a:solidFill>
                      <a:schemeClr val="tx1"/>
                    </a:solidFill>
                    <a:ea typeface="微软雅黑" panose="020B0503020204020204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971600" y="2132856"/>
                  <a:ext cx="1656184" cy="2232248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 smtClean="0">
                    <a:solidFill>
                      <a:schemeClr val="tx1"/>
                    </a:solidFill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42" name="组合 41"/>
            <p:cNvGrpSpPr/>
            <p:nvPr/>
          </p:nvGrpSpPr>
          <p:grpSpPr>
            <a:xfrm>
              <a:off x="1115616" y="4437112"/>
              <a:ext cx="7056784" cy="1296144"/>
              <a:chOff x="1115616" y="4437112"/>
              <a:chExt cx="7056784" cy="1296144"/>
            </a:xfrm>
          </p:grpSpPr>
          <p:pic>
            <p:nvPicPr>
              <p:cNvPr id="6146" name="Picture 2" descr="C:\Users\lu-jing\Desktop\timg.jpg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5616" y="4797152"/>
                <a:ext cx="936104" cy="936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lu-jing\Desktop\timg.jpg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5328" y="4797152"/>
                <a:ext cx="936104" cy="936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lu-jing\Desktop\timg.jpg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6296" y="4755604"/>
                <a:ext cx="936104" cy="936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6" name="直接箭头连接符 25"/>
              <p:cNvCxnSpPr>
                <a:stCxn id="17" idx="4"/>
                <a:endCxn id="6146" idx="0"/>
              </p:cNvCxnSpPr>
              <p:nvPr/>
            </p:nvCxnSpPr>
            <p:spPr>
              <a:xfrm flipH="1">
                <a:off x="1583668" y="4437856"/>
                <a:ext cx="216024" cy="359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stCxn id="12" idx="4"/>
                <a:endCxn id="22" idx="0"/>
              </p:cNvCxnSpPr>
              <p:nvPr/>
            </p:nvCxnSpPr>
            <p:spPr>
              <a:xfrm flipH="1">
                <a:off x="2879812" y="4437856"/>
                <a:ext cx="113556" cy="359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14" idx="4"/>
                <a:endCxn id="23" idx="0"/>
              </p:cNvCxnSpPr>
              <p:nvPr/>
            </p:nvCxnSpPr>
            <p:spPr>
              <a:xfrm>
                <a:off x="3730216" y="4437112"/>
                <a:ext cx="157708" cy="3600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15" idx="4"/>
                <a:endCxn id="24" idx="0"/>
              </p:cNvCxnSpPr>
              <p:nvPr/>
            </p:nvCxnSpPr>
            <p:spPr>
              <a:xfrm>
                <a:off x="4874568" y="4437112"/>
                <a:ext cx="158812" cy="3600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>
                <a:stCxn id="16" idx="4"/>
                <a:endCxn id="25" idx="0"/>
              </p:cNvCxnSpPr>
              <p:nvPr/>
            </p:nvCxnSpPr>
            <p:spPr>
              <a:xfrm>
                <a:off x="7560332" y="4437856"/>
                <a:ext cx="144016" cy="3177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3" name="Picture 2" descr="C:\Users\lu-jing\Desktop\timg.jpg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5584" y="4797152"/>
                <a:ext cx="936104" cy="936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C:\Users\lu-jing\Desktop\timg.jpg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3696" y="4797152"/>
                <a:ext cx="936104" cy="936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随机森林</a:t>
            </a:r>
            <a:endParaRPr lang="zh-CN" altLang="en-US" sz="3600" dirty="0"/>
          </a:p>
        </p:txBody>
      </p:sp>
      <p:sp>
        <p:nvSpPr>
          <p:cNvPr id="19" name="弧形 18"/>
          <p:cNvSpPr/>
          <p:nvPr/>
        </p:nvSpPr>
        <p:spPr>
          <a:xfrm>
            <a:off x="3608070" y="3763645"/>
            <a:ext cx="859790" cy="44704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80590" y="1680845"/>
            <a:ext cx="3268980" cy="457200"/>
            <a:chOff x="498704" y="908720"/>
            <a:chExt cx="3475528" cy="936104"/>
          </a:xfrm>
        </p:grpSpPr>
        <p:pic>
          <p:nvPicPr>
            <p:cNvPr id="6146" name="Picture 2" descr="C:\Users\lu-jing\Desktop\timg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04" y="908720"/>
              <a:ext cx="936104" cy="9361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直接箭头连接符 6"/>
            <p:cNvCxnSpPr>
              <a:stCxn id="6146" idx="3"/>
              <a:endCxn id="8" idx="1"/>
            </p:cNvCxnSpPr>
            <p:nvPr/>
          </p:nvCxnSpPr>
          <p:spPr>
            <a:xfrm>
              <a:off x="1434808" y="1376772"/>
              <a:ext cx="1625024" cy="10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3059832" y="930424"/>
              <a:ext cx="914400" cy="9144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ea typeface="微软雅黑" panose="020B0503020204020204" charset="-122"/>
                </a:rPr>
                <a:t>YES</a:t>
              </a:r>
              <a:endParaRPr lang="zh-CN" altLang="en-US" sz="2400" dirty="0" smtClean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92655" y="2785745"/>
            <a:ext cx="3268980" cy="457200"/>
            <a:chOff x="498704" y="908720"/>
            <a:chExt cx="3475528" cy="936104"/>
          </a:xfrm>
        </p:grpSpPr>
        <p:pic>
          <p:nvPicPr>
            <p:cNvPr id="33" name="Picture 2" descr="C:\Users\lu-jing\Desktop\timg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04" y="908720"/>
              <a:ext cx="936104" cy="9361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直接箭头连接符 33"/>
            <p:cNvCxnSpPr>
              <a:stCxn id="33" idx="3"/>
              <a:endCxn id="36" idx="1"/>
            </p:cNvCxnSpPr>
            <p:nvPr/>
          </p:nvCxnSpPr>
          <p:spPr>
            <a:xfrm>
              <a:off x="1434808" y="1376772"/>
              <a:ext cx="1625024" cy="10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3059832" y="930424"/>
              <a:ext cx="914400" cy="9144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ea typeface="微软雅黑" panose="020B0503020204020204" charset="-122"/>
                </a:rPr>
                <a:t>YES</a:t>
              </a:r>
              <a:endParaRPr lang="zh-CN" altLang="en-US" sz="2400" dirty="0" smtClean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181860" y="3769360"/>
            <a:ext cx="3268980" cy="457200"/>
            <a:chOff x="498704" y="908720"/>
            <a:chExt cx="3475528" cy="936104"/>
          </a:xfrm>
        </p:grpSpPr>
        <p:pic>
          <p:nvPicPr>
            <p:cNvPr id="39" name="Picture 2" descr="C:\Users\lu-jing\Desktop\timg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04" y="908720"/>
              <a:ext cx="936104" cy="9361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0" name="直接箭头连接符 39"/>
            <p:cNvCxnSpPr>
              <a:stCxn id="39" idx="3"/>
              <a:endCxn id="41" idx="1"/>
            </p:cNvCxnSpPr>
            <p:nvPr/>
          </p:nvCxnSpPr>
          <p:spPr>
            <a:xfrm>
              <a:off x="1434808" y="1376772"/>
              <a:ext cx="1625024" cy="10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3059832" y="930424"/>
              <a:ext cx="914400" cy="9144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ea typeface="微软雅黑" panose="020B0503020204020204" charset="-122"/>
                </a:rPr>
                <a:t>YES</a:t>
              </a:r>
              <a:endParaRPr lang="zh-CN" altLang="en-US" sz="2400" dirty="0" smtClean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169795" y="6073140"/>
            <a:ext cx="3268980" cy="457200"/>
            <a:chOff x="498704" y="908720"/>
            <a:chExt cx="3475528" cy="936104"/>
          </a:xfrm>
        </p:grpSpPr>
        <p:pic>
          <p:nvPicPr>
            <p:cNvPr id="67" name="Picture 2" descr="C:\Users\lu-jing\Desktop\timg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04" y="908720"/>
              <a:ext cx="936104" cy="9361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8" name="直接箭头连接符 67"/>
            <p:cNvCxnSpPr>
              <a:stCxn id="67" idx="3"/>
              <a:endCxn id="69" idx="1"/>
            </p:cNvCxnSpPr>
            <p:nvPr/>
          </p:nvCxnSpPr>
          <p:spPr>
            <a:xfrm>
              <a:off x="1434808" y="1376772"/>
              <a:ext cx="1625024" cy="10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3059832" y="930424"/>
              <a:ext cx="914400" cy="9144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ea typeface="微软雅黑" panose="020B0503020204020204" charset="-122"/>
                </a:rPr>
                <a:t>No</a:t>
              </a:r>
              <a:endParaRPr lang="zh-CN" altLang="en-US" sz="2400" dirty="0" smtClean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154555" y="4849495"/>
            <a:ext cx="3268980" cy="457200"/>
            <a:chOff x="498704" y="908720"/>
            <a:chExt cx="3475528" cy="936104"/>
          </a:xfrm>
        </p:grpSpPr>
        <p:pic>
          <p:nvPicPr>
            <p:cNvPr id="71" name="Picture 2" descr="C:\Users\lu-jing\Desktop\timg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04" y="908720"/>
              <a:ext cx="936104" cy="9361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2" name="直接箭头连接符 71"/>
            <p:cNvCxnSpPr>
              <a:stCxn id="71" idx="3"/>
              <a:endCxn id="73" idx="1"/>
            </p:cNvCxnSpPr>
            <p:nvPr/>
          </p:nvCxnSpPr>
          <p:spPr>
            <a:xfrm>
              <a:off x="1434808" y="1376772"/>
              <a:ext cx="1625024" cy="10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3059832" y="930424"/>
              <a:ext cx="914400" cy="9144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ea typeface="微软雅黑" panose="020B0503020204020204" charset="-122"/>
                </a:rPr>
                <a:t>YES</a:t>
              </a:r>
              <a:endParaRPr lang="zh-CN" altLang="en-US" sz="2400" dirty="0" smtClean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9053195" y="3790315"/>
            <a:ext cx="859790" cy="447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ea typeface="微软雅黑" panose="020B0503020204020204" charset="-122"/>
              </a:rPr>
              <a:t>YES</a:t>
            </a:r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022465" y="3756025"/>
            <a:ext cx="948690" cy="560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ea typeface="微软雅黑" panose="020B0503020204020204" charset="-122"/>
              </a:rPr>
              <a:t>少数服从多数</a:t>
            </a:r>
            <a:endParaRPr lang="zh-CN" altLang="en-US" sz="16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cxnSp>
        <p:nvCxnSpPr>
          <p:cNvPr id="28" name="直接箭头连接符 27"/>
          <p:cNvCxnSpPr>
            <a:stCxn id="8" idx="3"/>
            <a:endCxn id="74" idx="1"/>
          </p:cNvCxnSpPr>
          <p:nvPr/>
        </p:nvCxnSpPr>
        <p:spPr>
          <a:xfrm>
            <a:off x="5449570" y="1914525"/>
            <a:ext cx="1572895" cy="2121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6" idx="3"/>
            <a:endCxn id="74" idx="1"/>
          </p:cNvCxnSpPr>
          <p:nvPr/>
        </p:nvCxnSpPr>
        <p:spPr>
          <a:xfrm>
            <a:off x="5461635" y="3019425"/>
            <a:ext cx="1560830" cy="10166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1" idx="3"/>
          </p:cNvCxnSpPr>
          <p:nvPr/>
        </p:nvCxnSpPr>
        <p:spPr>
          <a:xfrm>
            <a:off x="5450840" y="4003040"/>
            <a:ext cx="1525905" cy="222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3" idx="3"/>
            <a:endCxn id="74" idx="1"/>
          </p:cNvCxnSpPr>
          <p:nvPr/>
        </p:nvCxnSpPr>
        <p:spPr>
          <a:xfrm flipV="1">
            <a:off x="5423535" y="4036060"/>
            <a:ext cx="1598930" cy="10471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9" idx="3"/>
            <a:endCxn id="74" idx="1"/>
          </p:cNvCxnSpPr>
          <p:nvPr/>
        </p:nvCxnSpPr>
        <p:spPr>
          <a:xfrm flipV="1">
            <a:off x="5438775" y="4036060"/>
            <a:ext cx="1583690" cy="22707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endCxn id="21" idx="1"/>
          </p:cNvCxnSpPr>
          <p:nvPr/>
        </p:nvCxnSpPr>
        <p:spPr>
          <a:xfrm flipV="1">
            <a:off x="7971155" y="4013835"/>
            <a:ext cx="1082040" cy="114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ym typeface="+mn-ea"/>
              </a:rPr>
              <a:t>随机森林的分类方式</a:t>
            </a:r>
            <a:endParaRPr lang="en-US" altLang="zh-CN" sz="36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2355702" y="2249747"/>
            <a:ext cx="6768752" cy="4680520"/>
            <a:chOff x="683568" y="1556792"/>
            <a:chExt cx="6768752" cy="4680520"/>
          </a:xfrm>
        </p:grpSpPr>
        <p:grpSp>
          <p:nvGrpSpPr>
            <p:cNvPr id="18" name="组合 17"/>
            <p:cNvGrpSpPr/>
            <p:nvPr/>
          </p:nvGrpSpPr>
          <p:grpSpPr>
            <a:xfrm>
              <a:off x="827584" y="1556792"/>
              <a:ext cx="6377351" cy="3814811"/>
              <a:chOff x="827584" y="1556792"/>
              <a:chExt cx="6377351" cy="3814811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331640" y="1556792"/>
                <a:ext cx="5350296" cy="3600400"/>
                <a:chOff x="2102024" y="1772816"/>
                <a:chExt cx="5350296" cy="3600400"/>
              </a:xfrm>
            </p:grpSpPr>
            <p:cxnSp>
              <p:nvCxnSpPr>
                <p:cNvPr id="7" name="直接箭头连接符 6"/>
                <p:cNvCxnSpPr/>
                <p:nvPr/>
              </p:nvCxnSpPr>
              <p:spPr>
                <a:xfrm flipV="1">
                  <a:off x="2102024" y="1772816"/>
                  <a:ext cx="0" cy="36004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/>
                <p:cNvCxnSpPr/>
                <p:nvPr/>
              </p:nvCxnSpPr>
              <p:spPr>
                <a:xfrm>
                  <a:off x="2102024" y="5373216"/>
                  <a:ext cx="535029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827584" y="1556792"/>
                <a:ext cx="4241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 smtClean="0">
                    <a:ea typeface="微软雅黑" panose="020B0503020204020204" charset="-122"/>
                  </a:rPr>
                  <a:t>x1</a:t>
                </a:r>
                <a:endParaRPr lang="zh-CN" altLang="en-US" dirty="0">
                  <a:ea typeface="微软雅黑" panose="020B0503020204020204" charset="-12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780755" y="5003303"/>
                <a:ext cx="4241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 smtClean="0">
                    <a:ea typeface="微软雅黑" panose="020B0503020204020204" charset="-122"/>
                  </a:rPr>
                  <a:t>x2</a:t>
                </a:r>
                <a:endParaRPr lang="zh-CN" altLang="en-US" dirty="0">
                  <a:ea typeface="微软雅黑" panose="020B050302020402020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683568" y="1556792"/>
              <a:ext cx="6768752" cy="4680520"/>
              <a:chOff x="683568" y="1556792"/>
              <a:chExt cx="6768752" cy="4680520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3851920" y="1556792"/>
                <a:ext cx="0" cy="468052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683568" y="3356992"/>
                <a:ext cx="676875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" name="直接连接符 44"/>
          <p:cNvCxnSpPr/>
          <p:nvPr/>
        </p:nvCxnSpPr>
        <p:spPr>
          <a:xfrm>
            <a:off x="2355702" y="4943083"/>
            <a:ext cx="67687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294546" y="3070875"/>
            <a:ext cx="67687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573069" y="2174841"/>
            <a:ext cx="0" cy="4680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268813" y="2080470"/>
            <a:ext cx="0" cy="4680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等腰三角形 48"/>
          <p:cNvSpPr/>
          <p:nvPr/>
        </p:nvSpPr>
        <p:spPr>
          <a:xfrm>
            <a:off x="3205497" y="2288392"/>
            <a:ext cx="819690" cy="538264"/>
          </a:xfrm>
          <a:prstGeom prst="triangle">
            <a:avLst/>
          </a:prstGeom>
          <a:solidFill>
            <a:srgbClr val="0170C1"/>
          </a:solidFill>
          <a:ln>
            <a:solidFill>
              <a:srgbClr val="0170C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4435032" y="3214891"/>
            <a:ext cx="819690" cy="538264"/>
          </a:xfrm>
          <a:prstGeom prst="triangle">
            <a:avLst/>
          </a:prstGeom>
          <a:solidFill>
            <a:srgbClr val="0170C1"/>
          </a:solidFill>
          <a:ln>
            <a:solidFill>
              <a:srgbClr val="0170C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51" name="等腰三角形 50"/>
          <p:cNvSpPr/>
          <p:nvPr/>
        </p:nvSpPr>
        <p:spPr>
          <a:xfrm>
            <a:off x="7221141" y="3214891"/>
            <a:ext cx="819690" cy="538264"/>
          </a:xfrm>
          <a:prstGeom prst="triangle">
            <a:avLst/>
          </a:prstGeom>
          <a:solidFill>
            <a:srgbClr val="0170C1"/>
          </a:solidFill>
          <a:ln>
            <a:solidFill>
              <a:srgbClr val="0170C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>
            <a:off x="5678922" y="2248658"/>
            <a:ext cx="819690" cy="538264"/>
          </a:xfrm>
          <a:prstGeom prst="triangle">
            <a:avLst/>
          </a:prstGeom>
          <a:solidFill>
            <a:srgbClr val="0170C1"/>
          </a:solidFill>
          <a:ln>
            <a:solidFill>
              <a:srgbClr val="0170C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53" name="等腰三角形 52"/>
          <p:cNvSpPr/>
          <p:nvPr/>
        </p:nvSpPr>
        <p:spPr>
          <a:xfrm>
            <a:off x="3205497" y="4995973"/>
            <a:ext cx="819690" cy="538264"/>
          </a:xfrm>
          <a:prstGeom prst="triangle">
            <a:avLst/>
          </a:prstGeom>
          <a:solidFill>
            <a:srgbClr val="0170C1"/>
          </a:solidFill>
          <a:ln>
            <a:solidFill>
              <a:srgbClr val="0170C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54" name="等腰三角形 53"/>
          <p:cNvSpPr/>
          <p:nvPr/>
        </p:nvSpPr>
        <p:spPr>
          <a:xfrm>
            <a:off x="5645141" y="5143458"/>
            <a:ext cx="819690" cy="538264"/>
          </a:xfrm>
          <a:prstGeom prst="triangle">
            <a:avLst/>
          </a:prstGeom>
          <a:solidFill>
            <a:srgbClr val="0170C1"/>
          </a:solidFill>
          <a:ln>
            <a:solidFill>
              <a:srgbClr val="0170C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280206" y="4251453"/>
            <a:ext cx="576064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280206" y="3321901"/>
            <a:ext cx="576064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556845" y="4299077"/>
            <a:ext cx="576064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56845" y="5230851"/>
            <a:ext cx="576064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4602046" y="2365200"/>
            <a:ext cx="576064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5759547" y="3267999"/>
            <a:ext cx="576064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880180" y="4373983"/>
            <a:ext cx="576064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221141" y="4373983"/>
            <a:ext cx="576064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7221141" y="2248658"/>
            <a:ext cx="576064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64" name="等腰三角形 63"/>
          <p:cNvSpPr/>
          <p:nvPr/>
        </p:nvSpPr>
        <p:spPr>
          <a:xfrm>
            <a:off x="7099328" y="5177743"/>
            <a:ext cx="819690" cy="538264"/>
          </a:xfrm>
          <a:prstGeom prst="triangle">
            <a:avLst/>
          </a:prstGeom>
          <a:solidFill>
            <a:srgbClr val="0170C1"/>
          </a:solidFill>
          <a:ln>
            <a:solidFill>
              <a:srgbClr val="0170C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 smtClean="0">
              <a:solidFill>
                <a:schemeClr val="tx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ym typeface="+mn-ea"/>
              </a:rPr>
              <a:t>随机森林</a:t>
            </a:r>
            <a:r>
              <a:rPr lang="en-US" altLang="zh-CN" sz="3600" dirty="0" smtClean="0">
                <a:sym typeface="+mn-ea"/>
              </a:rPr>
              <a:t>VS</a:t>
            </a:r>
            <a:r>
              <a:rPr lang="zh-CN" altLang="en-US" sz="3600" dirty="0" smtClean="0">
                <a:sym typeface="+mn-ea"/>
              </a:rPr>
              <a:t>逻辑回归</a:t>
            </a:r>
            <a:endParaRPr lang="en-US" altLang="zh-CN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17677" y="2461662"/>
          <a:ext cx="6096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逻辑回归</a:t>
                      </a:r>
                      <a:endParaRPr lang="zh-CN" altLang="en-US" sz="3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随机森林</a:t>
                      </a:r>
                      <a:endParaRPr lang="zh-CN" altLang="en-US" sz="3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软分类</a:t>
                      </a:r>
                      <a:endParaRPr lang="zh-CN" altLang="en-US" sz="3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硬分类</a:t>
                      </a:r>
                      <a:endParaRPr lang="zh-CN" altLang="en-US" sz="3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线性模型</a:t>
                      </a:r>
                      <a:endParaRPr lang="zh-CN" altLang="en-US" sz="3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非线性模型</a:t>
                      </a:r>
                      <a:endParaRPr lang="zh-CN" altLang="en-US" sz="3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输出有概率意义</a:t>
                      </a:r>
                      <a:endParaRPr lang="zh-CN" altLang="en-US" sz="3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输出无概率意义</a:t>
                      </a:r>
                      <a:endParaRPr lang="zh-CN" altLang="en-US" sz="3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抗干扰能力强</a:t>
                      </a:r>
                      <a:endParaRPr lang="zh-CN" altLang="en-US" sz="3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抗干扰能力弱</a:t>
                      </a:r>
                      <a:endParaRPr lang="zh-CN" altLang="en-US" sz="3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决策树</a:t>
            </a:r>
            <a:endParaRPr lang="zh-CN" altLang="en-US" sz="36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496378" y="2557929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案例分析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836129" y="1693834"/>
          <a:ext cx="4679950" cy="214820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35990"/>
                <a:gridCol w="935990"/>
                <a:gridCol w="935990"/>
                <a:gridCol w="1080135"/>
                <a:gridCol w="791845"/>
              </a:tblGrid>
              <a:tr h="330692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学历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收入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身高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行业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邮件数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465405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本科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16000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177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互联网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23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388059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研究生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21000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182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金融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23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365334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本科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9000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170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公务员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23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305375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研究生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8000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175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传统企业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研究生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28000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169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互联网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30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53578" y="3519489"/>
            <a:ext cx="3098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 noChangeAspect="1"/>
          </p:cNvGraphicFramePr>
          <p:nvPr>
            <p:custDataLst>
              <p:tags r:id="rId2"/>
            </p:custDataLst>
          </p:nvPr>
        </p:nvGraphicFramePr>
        <p:xfrm>
          <a:off x="1522850" y="4990584"/>
          <a:ext cx="4679950" cy="67070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35990"/>
                <a:gridCol w="935990"/>
                <a:gridCol w="935990"/>
                <a:gridCol w="1080135"/>
                <a:gridCol w="791845"/>
              </a:tblGrid>
              <a:tr h="365334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本科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9000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170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公务员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23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305375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研究生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8000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175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传统企业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780724" y="4990569"/>
          <a:ext cx="4679950" cy="114681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35990"/>
                <a:gridCol w="935990"/>
                <a:gridCol w="935990"/>
                <a:gridCol w="1080135"/>
                <a:gridCol w="791845"/>
              </a:tblGrid>
              <a:tr h="465405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本科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16000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177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互联网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23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388059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研究生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21000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182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金融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23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研究生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28000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169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互联网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30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</a:tbl>
          </a:graphicData>
        </a:graphic>
      </p:graphicFrame>
      <p:cxnSp>
        <p:nvCxnSpPr>
          <p:cNvPr id="10" name="直接箭头连接符 9"/>
          <p:cNvCxnSpPr>
            <a:stCxn id="4" idx="2"/>
            <a:endCxn id="6" idx="0"/>
          </p:cNvCxnSpPr>
          <p:nvPr/>
        </p:nvCxnSpPr>
        <p:spPr>
          <a:xfrm flipH="1">
            <a:off x="3862705" y="3841750"/>
            <a:ext cx="2313305" cy="11487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8" idx="0"/>
          </p:cNvCxnSpPr>
          <p:nvPr/>
        </p:nvCxnSpPr>
        <p:spPr>
          <a:xfrm>
            <a:off x="6175753" y="3841434"/>
            <a:ext cx="2944495" cy="11487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71541" y="4164656"/>
            <a:ext cx="14147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b="1" dirty="0">
                <a:ea typeface="微软雅黑" panose="020B0503020204020204" charset="-122"/>
              </a:rPr>
              <a:t>收入</a:t>
            </a:r>
            <a:r>
              <a:rPr lang="en-US" altLang="zh-CN" b="1" dirty="0">
                <a:ea typeface="微软雅黑" panose="020B0503020204020204" charset="-122"/>
              </a:rPr>
              <a:t>&lt;=9000</a:t>
            </a:r>
            <a:endParaRPr lang="en-US" altLang="zh-CN" b="1" dirty="0"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84501" y="4294377"/>
            <a:ext cx="12814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b="1" dirty="0" smtClean="0">
                <a:ea typeface="微软雅黑" panose="020B0503020204020204" charset="-122"/>
              </a:rPr>
              <a:t>收入</a:t>
            </a:r>
            <a:r>
              <a:rPr lang="en-US" altLang="zh-CN" b="1" dirty="0">
                <a:ea typeface="微软雅黑" panose="020B0503020204020204" charset="-122"/>
              </a:rPr>
              <a:t>&gt;</a:t>
            </a:r>
            <a:r>
              <a:rPr lang="en-US" altLang="zh-CN" b="1" dirty="0" smtClean="0">
                <a:ea typeface="微软雅黑" panose="020B0503020204020204" charset="-122"/>
              </a:rPr>
              <a:t>9000</a:t>
            </a:r>
            <a:endParaRPr lang="en-US" altLang="zh-CN" b="1" dirty="0"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ym typeface="+mn-ea"/>
              </a:rPr>
              <a:t>决策树</a:t>
            </a:r>
            <a:endParaRPr lang="en-US" altLang="zh-CN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638550" y="1668780"/>
          <a:ext cx="4396740" cy="185547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79475"/>
                <a:gridCol w="879475"/>
                <a:gridCol w="878840"/>
                <a:gridCol w="1015365"/>
                <a:gridCol w="743585"/>
              </a:tblGrid>
              <a:tr h="29337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学历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收入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身高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行业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结果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37211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本科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16000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177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互联网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23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30988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研究生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21000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182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金融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23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29337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本科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9000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170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公务员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23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29337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研究生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8000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175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传统企业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29337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研究生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28000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169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互联网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30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56410" y="3262313"/>
            <a:ext cx="29146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35430" y="4468495"/>
          <a:ext cx="4396740" cy="9753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79475"/>
                <a:gridCol w="879475"/>
                <a:gridCol w="878840"/>
                <a:gridCol w="1015365"/>
                <a:gridCol w="743585"/>
              </a:tblGrid>
              <a:tr h="37211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本科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16000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177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互联网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23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30988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研究生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21000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182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金融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23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29337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研究生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28000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169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互联网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30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4675" y="5924550"/>
          <a:ext cx="4396740" cy="5867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79475"/>
                <a:gridCol w="879475"/>
                <a:gridCol w="878840"/>
                <a:gridCol w="1015365"/>
                <a:gridCol w="743585"/>
              </a:tblGrid>
              <a:tr h="29337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本科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9000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170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公务员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23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29337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研究生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8000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effectLst/>
                          <a:ea typeface="微软雅黑" panose="020B0503020204020204" charset="-122"/>
                        </a:rPr>
                        <a:t>175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传统企业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</a:tbl>
          </a:graphicData>
        </a:graphic>
      </p:graphicFrame>
      <p:cxnSp>
        <p:nvCxnSpPr>
          <p:cNvPr id="15" name="直接箭头连接符 14"/>
          <p:cNvCxnSpPr>
            <a:stCxn id="4" idx="2"/>
            <a:endCxn id="9" idx="0"/>
          </p:cNvCxnSpPr>
          <p:nvPr/>
        </p:nvCxnSpPr>
        <p:spPr>
          <a:xfrm flipH="1">
            <a:off x="3733800" y="3524250"/>
            <a:ext cx="2103120" cy="9442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2"/>
            <a:endCxn id="11" idx="0"/>
          </p:cNvCxnSpPr>
          <p:nvPr/>
        </p:nvCxnSpPr>
        <p:spPr>
          <a:xfrm>
            <a:off x="5836920" y="3524250"/>
            <a:ext cx="2016125" cy="24003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278505" y="3834130"/>
            <a:ext cx="174752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1" dirty="0" smtClean="0">
                <a:ea typeface="微软雅黑" panose="020B0503020204020204" charset="-122"/>
              </a:rPr>
              <a:t>{</a:t>
            </a:r>
            <a:r>
              <a:rPr lang="zh-CN" altLang="en-US" b="1" dirty="0" smtClean="0">
                <a:ea typeface="微软雅黑" panose="020B0503020204020204" charset="-122"/>
              </a:rPr>
              <a:t>互联网，金融</a:t>
            </a:r>
            <a:r>
              <a:rPr lang="en-US" altLang="zh-CN" b="1" dirty="0" smtClean="0">
                <a:ea typeface="微软雅黑" panose="020B0503020204020204" charset="-122"/>
              </a:rPr>
              <a:t>}</a:t>
            </a:r>
            <a:endParaRPr lang="en-US" altLang="zh-CN" b="1" dirty="0"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04330" y="4100195"/>
            <a:ext cx="229743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1" dirty="0" smtClean="0">
                <a:ea typeface="微软雅黑" panose="020B0503020204020204" charset="-122"/>
              </a:rPr>
              <a:t>{</a:t>
            </a:r>
            <a:r>
              <a:rPr lang="zh-CN" altLang="en-US" b="1" dirty="0" smtClean="0">
                <a:ea typeface="微软雅黑" panose="020B0503020204020204" charset="-122"/>
              </a:rPr>
              <a:t>传统企业，公务员</a:t>
            </a:r>
            <a:r>
              <a:rPr lang="en-US" altLang="zh-CN" b="1" dirty="0" smtClean="0">
                <a:ea typeface="微软雅黑" panose="020B0503020204020204" charset="-122"/>
              </a:rPr>
              <a:t>}</a:t>
            </a:r>
            <a:endParaRPr lang="en-US" altLang="zh-CN" b="1" dirty="0"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ym typeface="+mn-ea"/>
              </a:rPr>
              <a:t>决策树</a:t>
            </a:r>
            <a:endParaRPr lang="en-US" altLang="zh-CN" sz="36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694498" y="1775609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数据的三种类型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连续型可比较：收入，身高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离散型可半比较：学历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离散型无比较：行业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dirty="0"/>
              <a:t>认识</a:t>
            </a:r>
            <a:r>
              <a:rPr lang="zh-CN" altLang="zh-CN" sz="3600" dirty="0">
                <a:sym typeface="+mn-ea"/>
              </a:rPr>
              <a:t>决策树</a:t>
            </a:r>
            <a:endParaRPr lang="zh-CN" sz="36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993" y="1838325"/>
            <a:ext cx="4559300" cy="4693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293" y="2753360"/>
            <a:ext cx="3962400" cy="2567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决策树术语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术语：</a:t>
            </a:r>
            <a:endParaRPr lang="zh-CN" altLang="en-US"/>
          </a:p>
          <a:p>
            <a:pPr lvl="1"/>
            <a:r>
              <a:rPr lang="zh-CN" altLang="en-US"/>
              <a:t>根节点：最顶层的分类条件</a:t>
            </a:r>
            <a:endParaRPr lang="zh-CN" altLang="en-US"/>
          </a:p>
          <a:p>
            <a:pPr lvl="1"/>
            <a:r>
              <a:rPr lang="zh-CN" altLang="en-US"/>
              <a:t>叶节点：代表每一个类别号</a:t>
            </a:r>
            <a:endParaRPr lang="zh-CN" altLang="en-US"/>
          </a:p>
          <a:p>
            <a:pPr lvl="1"/>
            <a:r>
              <a:rPr lang="zh-CN" altLang="en-US"/>
              <a:t>中间节点：中间分类条件</a:t>
            </a:r>
            <a:endParaRPr lang="zh-CN" altLang="en-US"/>
          </a:p>
          <a:p>
            <a:pPr lvl="1"/>
            <a:r>
              <a:rPr lang="zh-CN" altLang="en-US"/>
              <a:t>分枝：代表每一个条件的输出</a:t>
            </a:r>
            <a:endParaRPr lang="zh-CN" altLang="en-US"/>
          </a:p>
          <a:p>
            <a:pPr lvl="1"/>
            <a:r>
              <a:rPr lang="zh-CN" altLang="en-US"/>
              <a:t>二叉树：每一个节点上有两个分枝</a:t>
            </a:r>
            <a:endParaRPr lang="zh-CN" altLang="en-US"/>
          </a:p>
          <a:p>
            <a:pPr lvl="1"/>
            <a:r>
              <a:rPr lang="zh-CN" altLang="en-US"/>
              <a:t>多叉树：每一个节点上至少有两个分枝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3428" y="2106930"/>
            <a:ext cx="3562985" cy="4004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决策树</a:t>
            </a:r>
            <a:endParaRPr lang="zh-CN" altLang="en-US" sz="36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案例分析  </a:t>
            </a:r>
            <a:r>
              <a:rPr lang="zh-CN" altLang="en-US" dirty="0" smtClean="0">
                <a:solidFill>
                  <a:srgbClr val="FF0000"/>
                </a:solidFill>
              </a:rPr>
              <a:t>离散化</a:t>
            </a:r>
            <a:r>
              <a:rPr lang="zh-CN" altLang="en-US" dirty="0" smtClean="0"/>
              <a:t>！！！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89671" y="2435543"/>
          <a:ext cx="7499350" cy="29337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03705"/>
                <a:gridCol w="1703070"/>
                <a:gridCol w="1703070"/>
                <a:gridCol w="685800"/>
                <a:gridCol w="1703705"/>
              </a:tblGrid>
              <a:tr h="293370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天气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温度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湿度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effectLst/>
                          <a:ea typeface="微软雅黑" panose="020B0503020204020204" charset="-122"/>
                        </a:rPr>
                        <a:t>风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 smtClean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车祸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293370"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 smtClean="0">
                          <a:effectLst/>
                          <a:ea typeface="微软雅黑" panose="020B0503020204020204" charset="-122"/>
                        </a:rPr>
                        <a:t>sunny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hot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high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false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293370"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sunny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hot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high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true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293370"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 smtClean="0">
                          <a:effectLst/>
                          <a:ea typeface="微软雅黑" panose="020B0503020204020204" charset="-122"/>
                        </a:rPr>
                        <a:t>overcast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hot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high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false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293370"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rainy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mild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high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false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293370"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rainy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cool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normal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false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293370"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 smtClean="0">
                          <a:effectLst/>
                          <a:ea typeface="微软雅黑" panose="020B0503020204020204" charset="-122"/>
                        </a:rPr>
                        <a:t>rainy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cool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normal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true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overcast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cool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normal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true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sunny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mild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high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false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sunny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cool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normal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  <a:ea typeface="微软雅黑" panose="020B0503020204020204" charset="-122"/>
                        </a:rPr>
                        <a:t>false</a:t>
                      </a:r>
                      <a:endParaRPr lang="en-US" dirty="0"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ea typeface="微软雅黑" panose="020B0503020204020204" charset="-122"/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ea typeface="微软雅黑" panose="020B0503020204020204" charset="-122"/>
                      </a:endParaRPr>
                    </a:p>
                  </a:txBody>
                  <a:tcPr marL="19050" marR="19050" marT="9525" marB="9525" anchor="ctr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79613" y="2806384"/>
            <a:ext cx="3098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ym typeface="+mn-ea"/>
              </a:rPr>
              <a:t>决策树</a:t>
            </a:r>
            <a:endParaRPr lang="en-US" altLang="zh-CN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决策树是通过固定的条件来对类别进行判断：</a:t>
            </a:r>
            <a:endParaRPr lang="zh-CN" altLang="en-US"/>
          </a:p>
        </p:txBody>
      </p:sp>
      <p:pic>
        <p:nvPicPr>
          <p:cNvPr id="5" name="Picture 2" descr="C:\Users\lu-jing\Desktop\12175524_T2Z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2428240"/>
            <a:ext cx="5279390" cy="348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ym typeface="+mn-ea"/>
              </a:rPr>
              <a:t>决策树分裂原则</a:t>
            </a:r>
            <a:endParaRPr lang="en-US" altLang="zh-CN" sz="36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决策树的生成：数据不断分裂的递归过程，每一次分裂，尽可能让类别一样的数据在树的一边，当树的叶子节点的数据都是一类的时候，则停止分类。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if else </a:t>
            </a:r>
            <a:r>
              <a:rPr lang="zh-CN" altLang="en-US" dirty="0" smtClean="0">
                <a:solidFill>
                  <a:srgbClr val="FF0000"/>
                </a:solidFill>
              </a:rPr>
              <a:t>语句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ym typeface="+mn-ea"/>
              </a:rPr>
              <a:t>决策树分裂纯粹度</a:t>
            </a:r>
            <a:endParaRPr lang="en-US" altLang="zh-CN" sz="3600" dirty="0"/>
          </a:p>
        </p:txBody>
      </p:sp>
      <p:sp>
        <p:nvSpPr>
          <p:cNvPr id="19" name="弧形 18"/>
          <p:cNvSpPr/>
          <p:nvPr/>
        </p:nvSpPr>
        <p:spPr>
          <a:xfrm>
            <a:off x="3546513" y="2996952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74386" y="4560302"/>
            <a:ext cx="2345105" cy="914400"/>
            <a:chOff x="-468560" y="1268760"/>
            <a:chExt cx="2345105" cy="914400"/>
          </a:xfrm>
        </p:grpSpPr>
        <p:sp>
          <p:nvSpPr>
            <p:cNvPr id="6" name="矩形 5"/>
            <p:cNvSpPr/>
            <p:nvPr/>
          </p:nvSpPr>
          <p:spPr>
            <a:xfrm>
              <a:off x="-468560" y="1268760"/>
              <a:ext cx="2080368" cy="914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11809" y="1268760"/>
              <a:ext cx="264736" cy="914400"/>
            </a:xfrm>
            <a:prstGeom prst="rect">
              <a:avLst/>
            </a:prstGeom>
            <a:solidFill>
              <a:srgbClr val="0170C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74134" y="3157886"/>
            <a:ext cx="2520279" cy="918628"/>
            <a:chOff x="247664" y="1264532"/>
            <a:chExt cx="2520279" cy="918628"/>
          </a:xfrm>
        </p:grpSpPr>
        <p:sp>
          <p:nvSpPr>
            <p:cNvPr id="14" name="矩形 13"/>
            <p:cNvSpPr/>
            <p:nvPr/>
          </p:nvSpPr>
          <p:spPr>
            <a:xfrm>
              <a:off x="247664" y="1268760"/>
              <a:ext cx="1638336" cy="914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88122" y="1264532"/>
              <a:ext cx="879821" cy="914400"/>
            </a:xfrm>
            <a:prstGeom prst="rect">
              <a:avLst/>
            </a:prstGeom>
            <a:solidFill>
              <a:srgbClr val="0170C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809880" y="3162160"/>
            <a:ext cx="2627728" cy="914400"/>
            <a:chOff x="1156146" y="1268760"/>
            <a:chExt cx="1965903" cy="914400"/>
          </a:xfrm>
        </p:grpSpPr>
        <p:sp>
          <p:nvSpPr>
            <p:cNvPr id="17" name="矩形 16"/>
            <p:cNvSpPr/>
            <p:nvPr/>
          </p:nvSpPr>
          <p:spPr>
            <a:xfrm>
              <a:off x="1156146" y="1268760"/>
              <a:ext cx="729853" cy="914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888123" y="1268760"/>
              <a:ext cx="1233926" cy="914400"/>
            </a:xfrm>
            <a:prstGeom prst="rect">
              <a:avLst/>
            </a:prstGeom>
            <a:solidFill>
              <a:srgbClr val="0170C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564609" y="1769434"/>
            <a:ext cx="4824535" cy="931876"/>
            <a:chOff x="-468560" y="1268760"/>
            <a:chExt cx="4824535" cy="931876"/>
          </a:xfrm>
        </p:grpSpPr>
        <p:sp>
          <p:nvSpPr>
            <p:cNvPr id="21" name="矩形 20"/>
            <p:cNvSpPr/>
            <p:nvPr/>
          </p:nvSpPr>
          <p:spPr>
            <a:xfrm>
              <a:off x="-468560" y="1268760"/>
              <a:ext cx="2354560" cy="914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88122" y="1286236"/>
              <a:ext cx="2467853" cy="914400"/>
            </a:xfrm>
            <a:prstGeom prst="rect">
              <a:avLst/>
            </a:prstGeom>
            <a:solidFill>
              <a:srgbClr val="0170C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781184" y="4560302"/>
            <a:ext cx="2525520" cy="914400"/>
            <a:chOff x="-648975" y="1268760"/>
            <a:chExt cx="2525520" cy="914400"/>
          </a:xfrm>
        </p:grpSpPr>
        <p:sp>
          <p:nvSpPr>
            <p:cNvPr id="24" name="矩形 23"/>
            <p:cNvSpPr/>
            <p:nvPr/>
          </p:nvSpPr>
          <p:spPr>
            <a:xfrm>
              <a:off x="-648975" y="1268760"/>
              <a:ext cx="346189" cy="914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324544" y="1268760"/>
              <a:ext cx="2201089" cy="914400"/>
            </a:xfrm>
            <a:prstGeom prst="rect">
              <a:avLst/>
            </a:prstGeom>
            <a:solidFill>
              <a:srgbClr val="0170C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902585" y="1965894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ea typeface="微软雅黑" panose="020B0503020204020204" charset="-122"/>
              </a:rPr>
              <a:t>数据集</a:t>
            </a:r>
            <a:endParaRPr lang="en-US" altLang="zh-CN" sz="2800" dirty="0"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26107" y="3353842"/>
            <a:ext cx="18027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ea typeface="微软雅黑" panose="020B0503020204020204" charset="-122"/>
              </a:rPr>
              <a:t>分割方式</a:t>
            </a:r>
            <a:r>
              <a:rPr lang="en-US" altLang="zh-CN" sz="2800" dirty="0" smtClean="0">
                <a:ea typeface="微软雅黑" panose="020B0503020204020204" charset="-122"/>
              </a:rPr>
              <a:t>1</a:t>
            </a:r>
            <a:endParaRPr lang="en-US" altLang="zh-CN" sz="2800" dirty="0"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26879" y="4560694"/>
            <a:ext cx="18027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ea typeface="微软雅黑" panose="020B0503020204020204" charset="-122"/>
              </a:rPr>
              <a:t>分割方式</a:t>
            </a:r>
            <a:r>
              <a:rPr lang="en-US" altLang="zh-CN" sz="2800" dirty="0" smtClean="0">
                <a:ea typeface="微软雅黑" panose="020B0503020204020204" charset="-122"/>
              </a:rPr>
              <a:t>2</a:t>
            </a:r>
            <a:endParaRPr lang="en-US" altLang="zh-CN" sz="2800" dirty="0"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如何衡量纯粹度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箱子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en-US"/>
              <a:t>100</a:t>
            </a:r>
            <a:r>
              <a:rPr lang="zh-CN" altLang="en-US"/>
              <a:t>个红球</a:t>
            </a:r>
            <a:endParaRPr lang="zh-CN" altLang="en-US"/>
          </a:p>
          <a:p>
            <a:r>
              <a:rPr lang="zh-CN" altLang="en-US">
                <a:sym typeface="+mn-ea"/>
              </a:rPr>
              <a:t>箱子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r>
              <a:rPr lang="en-US">
                <a:sym typeface="+mn-ea"/>
              </a:rPr>
              <a:t>50</a:t>
            </a:r>
            <a:r>
              <a:rPr lang="zh-CN" altLang="en-US">
                <a:sym typeface="+mn-ea"/>
              </a:rPr>
              <a:t>个红球  </a:t>
            </a:r>
            <a:r>
              <a:rPr lang="en-US" altLang="zh-CN">
                <a:sym typeface="+mn-ea"/>
              </a:rPr>
              <a:t>50</a:t>
            </a:r>
            <a:r>
              <a:rPr lang="zh-CN" altLang="en-US">
                <a:sym typeface="+mn-ea"/>
              </a:rPr>
              <a:t>个黑球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箱子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</a:t>
            </a:r>
            <a:r>
              <a:rPr lang="en-US">
                <a:sym typeface="+mn-ea"/>
              </a:rPr>
              <a:t>0</a:t>
            </a:r>
            <a:r>
              <a:rPr lang="zh-CN" altLang="en-US">
                <a:sym typeface="+mn-ea"/>
              </a:rPr>
              <a:t>个红球  </a:t>
            </a:r>
            <a:r>
              <a:rPr lang="en-US" altLang="zh-CN">
                <a:sym typeface="+mn-ea"/>
              </a:rPr>
              <a:t>30</a:t>
            </a:r>
            <a:r>
              <a:rPr lang="zh-CN" altLang="en-US">
                <a:sym typeface="+mn-ea"/>
              </a:rPr>
              <a:t>个蓝球 </a:t>
            </a:r>
            <a:r>
              <a:rPr lang="en-US" altLang="zh-CN">
                <a:sym typeface="+mn-ea"/>
              </a:rPr>
              <a:t>60</a:t>
            </a:r>
            <a:r>
              <a:rPr lang="zh-CN" altLang="en-US">
                <a:sym typeface="+mn-ea"/>
              </a:rPr>
              <a:t>绿球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箱子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：</a:t>
            </a:r>
            <a:r>
              <a:rPr lang="zh-CN">
                <a:sym typeface="+mn-ea"/>
              </a:rPr>
              <a:t>各个颜色均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个球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1108" y="1956435"/>
            <a:ext cx="3364230" cy="3318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931eb30c-faeb-4740-8ce8-76c2d5b05233}"/>
</p:tagLst>
</file>

<file path=ppt/tags/tag2.xml><?xml version="1.0" encoding="utf-8"?>
<p:tagLst xmlns:p="http://schemas.openxmlformats.org/presentationml/2006/main">
  <p:tag name="KSO_WM_UNIT_TABLE_BEAUTIFY" val="smartTable{bcf5ae6a-ddd3-44b5-9953-5d84a5e4dc3f}"/>
</p:tagLst>
</file>

<file path=ppt/tags/tag3.xml><?xml version="1.0" encoding="utf-8"?>
<p:tagLst xmlns:p="http://schemas.openxmlformats.org/presentationml/2006/main">
  <p:tag name="KSO_WM_UNIT_TABLE_BEAUTIFY" val="smartTable{d091a872-831a-468a-b1ec-9b9574c30e07}"/>
</p:tagLst>
</file>

<file path=ppt/tags/tag4.xml><?xml version="1.0" encoding="utf-8"?>
<p:tagLst xmlns:p="http://schemas.openxmlformats.org/presentationml/2006/main">
  <p:tag name="KSO_WM_UNIT_TABLE_BEAUTIFY" val="smartTable{e44c88bc-23f8-462f-aee1-0c760810599c}"/>
</p:tagLst>
</file>

<file path=ppt/tags/tag5.xml><?xml version="1.0" encoding="utf-8"?>
<p:tagLst xmlns:p="http://schemas.openxmlformats.org/presentationml/2006/main">
  <p:tag name="KSO_WM_UNIT_TABLE_BEAUTIFY" val="smartTable{ce94b31f-9ab2-4d6c-a51e-1ef00ae806e2}"/>
</p:tagLst>
</file>

<file path=ppt/tags/tag6.xml><?xml version="1.0" encoding="utf-8"?>
<p:tagLst xmlns:p="http://schemas.openxmlformats.org/presentationml/2006/main">
  <p:tag name="KSO_WM_UNIT_TABLE_BEAUTIFY" val="smartTable{810a7662-e9a6-4bbb-8d48-0988b65323f3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2392</Words>
  <Application>WPS 演示</Application>
  <PresentationFormat>自定义</PresentationFormat>
  <Paragraphs>577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Arial</vt:lpstr>
      <vt:lpstr>宋体</vt:lpstr>
      <vt:lpstr>Wingdings</vt:lpstr>
      <vt:lpstr>Microsoft YaHei UI</vt:lpstr>
      <vt:lpstr>微软雅黑 Light</vt:lpstr>
      <vt:lpstr>Consolas</vt:lpstr>
      <vt:lpstr>微软雅黑</vt:lpstr>
      <vt:lpstr>Arial Unicode MS</vt:lpstr>
      <vt:lpstr>Wingdings</vt:lpstr>
      <vt:lpstr>Verdana</vt:lpstr>
      <vt:lpstr>黑体</vt:lpstr>
      <vt:lpstr>黑板 16 x 9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决策树 随机森林</vt:lpstr>
      <vt:lpstr>决策树概念</vt:lpstr>
      <vt:lpstr>认识决策树</vt:lpstr>
      <vt:lpstr>决策树术语</vt:lpstr>
      <vt:lpstr>决策树</vt:lpstr>
      <vt:lpstr>决策树</vt:lpstr>
      <vt:lpstr>决策树分裂原则</vt:lpstr>
      <vt:lpstr>决策树分裂纯粹度</vt:lpstr>
      <vt:lpstr>如何衡量纯粹度</vt:lpstr>
      <vt:lpstr>量化纯粹度</vt:lpstr>
      <vt:lpstr>量化纯粹度</vt:lpstr>
      <vt:lpstr>生成决策树</vt:lpstr>
      <vt:lpstr>生成决策树</vt:lpstr>
      <vt:lpstr>C4.5信息增益率</vt:lpstr>
      <vt:lpstr>问题</vt:lpstr>
      <vt:lpstr>剪枝</vt:lpstr>
      <vt:lpstr>前剪枝（预剪枝）</vt:lpstr>
      <vt:lpstr>后剪枝</vt:lpstr>
      <vt:lpstr>后剪枝</vt:lpstr>
      <vt:lpstr>决策树的分割方式 - 非线性！</vt:lpstr>
      <vt:lpstr>决策树的缺点</vt:lpstr>
      <vt:lpstr>随机森林</vt:lpstr>
      <vt:lpstr>随机森林</vt:lpstr>
      <vt:lpstr>随机森林</vt:lpstr>
      <vt:lpstr>随机森林的分类方式</vt:lpstr>
      <vt:lpstr>随机森林VS逻辑回归</vt:lpstr>
      <vt:lpstr>决策树</vt:lpstr>
      <vt:lpstr>决策树</vt:lpstr>
      <vt:lpstr>决策树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Spark</cp:lastModifiedBy>
  <cp:revision>250</cp:revision>
  <dcterms:created xsi:type="dcterms:W3CDTF">2019-04-25T09:39:00Z</dcterms:created>
  <dcterms:modified xsi:type="dcterms:W3CDTF">2020-02-22T03:38:30Z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