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81" r:id="rId3"/>
    <p:sldId id="286" r:id="rId4"/>
    <p:sldId id="257" r:id="rId5"/>
    <p:sldId id="288" r:id="rId6"/>
    <p:sldId id="290" r:id="rId7"/>
    <p:sldId id="289" r:id="rId8"/>
    <p:sldId id="291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48"/>
    <a:srgbClr val="408EC6"/>
    <a:srgbClr val="0066CC"/>
    <a:srgbClr val="1E2761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41" autoAdjust="0"/>
  </p:normalViewPr>
  <p:slideViewPr>
    <p:cSldViewPr snapToGrid="0">
      <p:cViewPr varScale="1">
        <p:scale>
          <a:sx n="98" d="100"/>
          <a:sy n="98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11:34:13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1294 1696,'9'-1,"-1"-1,1 0,-1-1,1 1,-1-1,0-1,0 0,0 0,-1 0,9-7,-3 3,541-351,872-493,-1070 644,-207 115,64-34,-212 126,0 0,0 1,0-1,0 0,1 0,-1 1,0-1,0 0,1 1,-1 0,0-1,1 1,-1 0,0-1,1 1,-1 0,0 0,1 0,-1 0,1 0,-1 1,0-1,1 0,1 1,-4 1,1 0,0 0,0 0,0 0,-1 0,1 0,-1 0,0 0,0 0,1 0,-1-1,0 1,0 0,-1-1,1 1,-2 2,-34 44,-1-2,-2-2,-59 51,-156 114,-437 268,-35-49,413-248,288-164,33-18,48-27,734-368,31 63,-779 317,-32 12,1 0,0 1,1 0,-1 1,1 0,-1 0,1 1,0 0,17 0,-28 3,1-1,-1 0,1 0,-1 0,1 1,-1-1,0 0,1 1,-1-1,1 0,-1 1,0-1,1 0,-1 1,0-1,1 1,-1-1,0 1,0-1,1 0,-1 1,0-1,0 1,0-1,0 1,0-1,0 1,0-1,0 1,0 0,0-1,0 1,0-1,0 1,0-1,0 1,0-1,0 1,-1-1,1 1,0-1,0 0,-1 1,1-1,0 1,-1-1,1 0,0 1,-1-1,1 0,-1 1,0-1,-11 16,-2 0,0-1,-1-1,-1-1,0 0,-31 19,24-15,-176 114,-378 184,-249 47,51-52,-182 77,928-374,-154 71,157-69,45-19,198-77,106-38,1914-564,-1474 471,-600 165,-99 31,-53 16,-11 7,-9 4,0-1,-1 0,0-1,-21 16,3-2,-808 653,-33-51,365-310,359-226,395-235,906-522,46 100,-766 394,-332 139,-75 33,-29 3,1-1,-1 0,0 0,0 1,1-1,-1 0,0 0,1 1,-1-1,0 0,0 1,0-1,1 0,-1 1,0-1,0 0,0 1,0-1,0 0,1 1,-1-1,0 1,0-1,0 0,0 1,0-1,0 1,0-1,-1 0,1 1,0-1,0 0,0 1,0-1,-1 1,-2 5,0 0,-1-1,0 1,0-1,-9 9,-67 61,-3-4,-127 84,167-124,-908 565,-42-82,809-426,-239 124,407-201,37-19,436-221,81-32,746-341,-1225 576,-34 14,0 1,50-14,-76 25,1 0,0 0,0 1,0-1,0 0,0 0,0 1,-1-1,1 0,0 1,0-1,0 0,0 1,0-1,0 0,0 0,0 1,0-1,1 0,-1 1,0-1,0 0,0 0,0 1,0-1,0 0,1 0,-1 1,0-1,0 0,0 0,1 0,-1 1,0-1,0 0,0 0,1 0,-1 0,0 1,1-1,-1 0,0 0,0 0,1 0,-1 0,0 0,0 0,1 0,-1 0,0 0,1 0,-1 0,0 0,1 0,-1 0,0 0,0 0,1 0,-1 0,0-1,0 1,1 0,-1 0,0 0,-11 15,-1 1,-1-2,0 1,-28 21,13-10,-906 726,-61-78,848-576,80-52,47-27,21-19,0 1,-1-1,1 1,0-1,-1 0,1 1,0-1,-1 0,1 0,0 0,0 0,-1 1,1-1,0 0,0 0,-1 0,1-1,0 1,0 0,-1 0,1 0,0 0,0-1,-1 1,1 0,0-1,0 0,35-9,-2-2,50-23,-74 30,568-267,-166 75,1483-612,-1810 778,-84 31,0-1,0 0,0 1,0-1,0 1,1-1,-1 1,0-1,0 1,0 0,1 0,-1 0,0 0,0 0,0 0,1 0,-1 0,0 0,0 0,2 1,-18 19,9-13,-542 506,-45-42,-631 381,1195-833,-5 2,-38 31,58-36,22-12,29-14,40-21,-1-4,-2-4,71-47,-99 57,1801-1000,-1607 904,-240 125,38-17,-38 23,-16 15,-634 676,-59-61,588-536,-92 85,183-148,29-37,1 0,0 1,0-1,0 0,0 1,-1-1,1 0,0 1,0-1,0 1,0-1,0 0,0 1,0-1,0 1,0-1,0 0,0 1,1-1,-1 0,0 1,0-1,0 1,0-1,1 0,-1 1,0-1,0 0,1 0,-1 1,0-1,0 0,1 0,-1 1,0-1,1 0,-1 0,0 0,1 1,-1-1,0 0,1 0,-1 0,1 0,-1 0,0 0,1 0,-1 0,1 0,-1 0,0 0,1 0,12 0,0-1,-1-1,1 0,-1 0,1-1,-1-1,16-6,1 0,911-313,-847 292,1303-455,-1371 476,14-5,63-33,-481 305,144-90,-607 332,802-479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5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5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5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PalatinoLinotype-Roma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-1"/>
            <a:ext cx="12203376" cy="1098783"/>
          </a:xfrm>
          <a:prstGeom prst="rect">
            <a:avLst/>
          </a:prstGeom>
          <a:solidFill>
            <a:srgbClr val="1E2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" y="1486967"/>
            <a:ext cx="12046857" cy="4656255"/>
          </a:xfrm>
          <a:noFill/>
        </p:spPr>
        <p:txBody>
          <a:bodyPr/>
          <a:lstStyle>
            <a:lvl1pPr>
              <a:defRPr sz="2400">
                <a:latin typeface="PalatinoLinotype-Roman"/>
              </a:defRPr>
            </a:lvl1pPr>
            <a:lvl2pPr>
              <a:defRPr sz="2100">
                <a:latin typeface="PalatinoLinotype-Roman"/>
              </a:defRPr>
            </a:lvl2pPr>
            <a:lvl3pPr>
              <a:defRPr sz="1800">
                <a:latin typeface="PalatinoLinotype-Roman"/>
              </a:defRPr>
            </a:lvl3pPr>
            <a:lvl4pPr>
              <a:defRPr sz="1600">
                <a:latin typeface="PalatinoLinotype-Roman"/>
              </a:defRPr>
            </a:lvl4pPr>
            <a:lvl5pPr>
              <a:defRPr sz="1600">
                <a:latin typeface="PalatinoLinotype-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Linotype-Roman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latinoLinotype-Roman"/>
              </a:rPr>
              <a:t>Feature Extraction from Face</a:t>
            </a:r>
            <a:endParaRPr lang="en-IN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Linotype-Roman"/>
              </a:rPr>
              <a:t>deep neural network</a:t>
            </a:r>
            <a:endParaRPr lang="en-IN" b="1" dirty="0">
              <a:solidFill>
                <a:schemeClr val="bg1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BEBE96F1-0E18-4AA4-AA68-F61FB231A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9" t="38795" r="24544" b="11056"/>
          <a:stretch/>
        </p:blipFill>
        <p:spPr>
          <a:xfrm>
            <a:off x="7683317" y="1945945"/>
            <a:ext cx="1051108" cy="1041384"/>
          </a:xfrm>
          <a:prstGeom prst="rect">
            <a:avLst/>
          </a:prstGeom>
        </p:spPr>
      </p:pic>
      <p:pic>
        <p:nvPicPr>
          <p:cNvPr id="14" name="Picture 13" descr="A picture containing person, green, hat, hair&#10;&#10;Description automatically generated">
            <a:extLst>
              <a:ext uri="{FF2B5EF4-FFF2-40B4-BE49-F238E27FC236}">
                <a16:creationId xmlns:a16="http://schemas.microsoft.com/office/drawing/2014/main" id="{AA2D5CD9-6B07-443C-B661-81A6149445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t="39682" r="24274" b="10317"/>
          <a:stretch/>
        </p:blipFill>
        <p:spPr>
          <a:xfrm>
            <a:off x="7683317" y="1945945"/>
            <a:ext cx="1051108" cy="1034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u="none" strike="noStrike" baseline="0" dirty="0" err="1">
                <a:latin typeface="PalatinoLinotype-Roman"/>
              </a:rPr>
              <a:t>OpenFace</a:t>
            </a:r>
            <a:r>
              <a:rPr lang="en-IN" i="0" u="none" strike="noStrike" baseline="0" dirty="0">
                <a:latin typeface="PalatinoLinotype-Roman"/>
              </a:rPr>
              <a:t> Feature</a:t>
            </a:r>
            <a:r>
              <a:rPr lang="en-IN" i="0" u="none" strike="noStrike" dirty="0">
                <a:latin typeface="PalatinoLinotype-Roman"/>
              </a:rPr>
              <a:t> Extraction Method</a:t>
            </a:r>
            <a:endParaRPr lang="en-IN" dirty="0">
              <a:latin typeface="PalatinoLinotype-Roman"/>
            </a:endParaRPr>
          </a:p>
        </p:txBody>
      </p:sp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A7462440-6A96-4FE2-8CFF-332A7E10C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1" y="1368492"/>
            <a:ext cx="1985940" cy="2076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63D744-6035-435C-875D-AAC4D643FB74}"/>
              </a:ext>
            </a:extLst>
          </p:cNvPr>
          <p:cNvSpPr txBox="1"/>
          <p:nvPr/>
        </p:nvSpPr>
        <p:spPr>
          <a:xfrm>
            <a:off x="7683317" y="2979334"/>
            <a:ext cx="1051108" cy="738664"/>
          </a:xfrm>
          <a:prstGeom prst="rect">
            <a:avLst/>
          </a:prstGeom>
          <a:solidFill>
            <a:srgbClr val="7A2048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Step-3: </a:t>
            </a:r>
          </a:p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Shape </a:t>
            </a:r>
          </a:p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Predictor </a:t>
            </a:r>
            <a:endParaRPr lang="en-IN" sz="1400" dirty="0">
              <a:solidFill>
                <a:schemeClr val="bg1"/>
              </a:solidFill>
              <a:latin typeface="PalatinoLinotype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B3635-1C60-498F-8653-1A83CD7CE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39" b="-1"/>
          <a:stretch/>
        </p:blipFill>
        <p:spPr bwMode="auto">
          <a:xfrm>
            <a:off x="4801559" y="4813053"/>
            <a:ext cx="7065632" cy="19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48659551-C257-40A4-8C01-61E61B8B206C}"/>
              </a:ext>
            </a:extLst>
          </p:cNvPr>
          <p:cNvGrpSpPr/>
          <p:nvPr/>
        </p:nvGrpSpPr>
        <p:grpSpPr>
          <a:xfrm>
            <a:off x="3272682" y="1364831"/>
            <a:ext cx="1991799" cy="2661360"/>
            <a:chOff x="3272682" y="1364831"/>
            <a:chExt cx="1991799" cy="2661360"/>
          </a:xfrm>
        </p:grpSpPr>
        <p:pic>
          <p:nvPicPr>
            <p:cNvPr id="11" name="Picture 10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80159D69-B933-47F2-BFD1-5641B5AA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540" y="1364831"/>
              <a:ext cx="1985941" cy="20765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26664-4C9D-4598-8E8A-F32D811142DB}"/>
                </a:ext>
              </a:extLst>
            </p:cNvPr>
            <p:cNvSpPr txBox="1"/>
            <p:nvPr/>
          </p:nvSpPr>
          <p:spPr>
            <a:xfrm>
              <a:off x="3272682" y="3441416"/>
              <a:ext cx="1985941" cy="584775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alatinoLinotype-Bold"/>
                </a:rPr>
                <a:t>Step-1: Face Detection</a:t>
              </a:r>
              <a:endParaRPr lang="en-IN" sz="16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04618A-3637-4DDA-A2A1-F8961D5DAA0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28011" y="2403124"/>
            <a:ext cx="450529" cy="3661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536B595-FA05-4042-BA47-5AC5FB7DB1D9}"/>
              </a:ext>
            </a:extLst>
          </p:cNvPr>
          <p:cNvGrpSpPr/>
          <p:nvPr/>
        </p:nvGrpSpPr>
        <p:grpSpPr>
          <a:xfrm>
            <a:off x="5988390" y="1945945"/>
            <a:ext cx="1051108" cy="1564605"/>
            <a:chOff x="5988390" y="1945945"/>
            <a:chExt cx="1051108" cy="1564605"/>
          </a:xfrm>
        </p:grpSpPr>
        <p:pic>
          <p:nvPicPr>
            <p:cNvPr id="12" name="Picture 11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3DB66AF7-E8CB-4D73-BB53-C43DFB7FA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29" t="38795" r="24544" b="11056"/>
            <a:stretch/>
          </p:blipFill>
          <p:spPr>
            <a:xfrm>
              <a:off x="5988390" y="1945945"/>
              <a:ext cx="1051108" cy="104138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B0B87D-7A4F-4F8B-A7E2-3AA5006F3A5D}"/>
                </a:ext>
              </a:extLst>
            </p:cNvPr>
            <p:cNvSpPr txBox="1"/>
            <p:nvPr/>
          </p:nvSpPr>
          <p:spPr>
            <a:xfrm>
              <a:off x="5988390" y="2987330"/>
              <a:ext cx="1051108" cy="523220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Linotype-Bold"/>
                </a:rPr>
                <a:t>Step-2: Crop</a:t>
              </a:r>
              <a:endParaRPr lang="en-IN" sz="14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7B7BF-D473-4887-9FA2-A201CCDC86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58623" y="2466637"/>
            <a:ext cx="729767" cy="312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877086-E1EF-4E42-A015-C22AE3FEFE4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039498" y="2463288"/>
            <a:ext cx="643819" cy="3349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2594748-3E42-456F-8FDA-9D9D06D3D913}"/>
              </a:ext>
            </a:extLst>
          </p:cNvPr>
          <p:cNvGrpSpPr/>
          <p:nvPr/>
        </p:nvGrpSpPr>
        <p:grpSpPr>
          <a:xfrm>
            <a:off x="5988393" y="3734075"/>
            <a:ext cx="2220479" cy="1017311"/>
            <a:chOff x="5340693" y="3717998"/>
            <a:chExt cx="2220479" cy="1017311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C222E61-DD77-4F31-824C-C45592E482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40693" y="4004640"/>
              <a:ext cx="2220479" cy="730669"/>
            </a:xfrm>
            <a:prstGeom prst="bentConnector3">
              <a:avLst>
                <a:gd name="adj1" fmla="val 100046"/>
              </a:avLst>
            </a:prstGeom>
            <a:ln w="38100">
              <a:solidFill>
                <a:srgbClr val="7A20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561A22C1-7FEA-4D58-8013-B41B8BF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7542121" y="3717998"/>
              <a:ext cx="0" cy="302719"/>
            </a:xfrm>
            <a:prstGeom prst="line">
              <a:avLst/>
            </a:prstGeom>
            <a:ln w="38100">
              <a:solidFill>
                <a:srgbClr val="7A2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96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48659551-C257-40A4-8C01-61E61B8B206C}"/>
              </a:ext>
            </a:extLst>
          </p:cNvPr>
          <p:cNvGrpSpPr/>
          <p:nvPr/>
        </p:nvGrpSpPr>
        <p:grpSpPr>
          <a:xfrm>
            <a:off x="836212" y="1368492"/>
            <a:ext cx="1991799" cy="2661360"/>
            <a:chOff x="3272682" y="1364831"/>
            <a:chExt cx="1991799" cy="2661360"/>
          </a:xfrm>
        </p:grpSpPr>
        <p:pic>
          <p:nvPicPr>
            <p:cNvPr id="11" name="Picture 10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80159D69-B933-47F2-BFD1-5641B5AA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540" y="1364831"/>
              <a:ext cx="1985941" cy="20765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26664-4C9D-4598-8E8A-F32D811142DB}"/>
                </a:ext>
              </a:extLst>
            </p:cNvPr>
            <p:cNvSpPr txBox="1"/>
            <p:nvPr/>
          </p:nvSpPr>
          <p:spPr>
            <a:xfrm>
              <a:off x="3272682" y="3441416"/>
              <a:ext cx="1985941" cy="584775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alatinoLinotype-Bold"/>
                </a:rPr>
                <a:t>Step-1: Face Detection</a:t>
              </a:r>
              <a:endParaRPr lang="en-IN" sz="16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latin typeface="PalatinoLinotype-Roman"/>
              </a:rPr>
              <a:t>OpenFace</a:t>
            </a:r>
            <a:r>
              <a:rPr lang="en-IN" dirty="0">
                <a:latin typeface="PalatinoLinotype-Roman"/>
              </a:rPr>
              <a:t> Feature Extraction Method</a:t>
            </a:r>
          </a:p>
        </p:txBody>
      </p:sp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A7462440-6A96-4FE2-8CFF-332A7E10C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1" y="1368492"/>
            <a:ext cx="1985940" cy="207658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7A2D5E-C68A-4AFB-B514-0EE9983171EF}"/>
              </a:ext>
            </a:extLst>
          </p:cNvPr>
          <p:cNvCxnSpPr/>
          <p:nvPr/>
        </p:nvCxnSpPr>
        <p:spPr>
          <a:xfrm flipV="1">
            <a:off x="2828011" y="2403124"/>
            <a:ext cx="450529" cy="3661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640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7 L 0.19987 -0.0004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536B595-FA05-4042-BA47-5AC5FB7DB1D9}"/>
              </a:ext>
            </a:extLst>
          </p:cNvPr>
          <p:cNvGrpSpPr/>
          <p:nvPr/>
        </p:nvGrpSpPr>
        <p:grpSpPr>
          <a:xfrm>
            <a:off x="3762843" y="2175795"/>
            <a:ext cx="1051108" cy="1564605"/>
            <a:chOff x="5988390" y="1945945"/>
            <a:chExt cx="1051108" cy="1564605"/>
          </a:xfrm>
        </p:grpSpPr>
        <p:pic>
          <p:nvPicPr>
            <p:cNvPr id="12" name="Picture 11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3DB66AF7-E8CB-4D73-BB53-C43DFB7FA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29" t="38795" r="24544" b="11056"/>
            <a:stretch/>
          </p:blipFill>
          <p:spPr>
            <a:xfrm>
              <a:off x="5988390" y="1945945"/>
              <a:ext cx="1051108" cy="104138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B0B87D-7A4F-4F8B-A7E2-3AA5006F3A5D}"/>
                </a:ext>
              </a:extLst>
            </p:cNvPr>
            <p:cNvSpPr txBox="1"/>
            <p:nvPr/>
          </p:nvSpPr>
          <p:spPr>
            <a:xfrm>
              <a:off x="5988390" y="2987330"/>
              <a:ext cx="1051108" cy="523220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Linotype-Bold"/>
                </a:rPr>
                <a:t>Step-2: Crop</a:t>
              </a:r>
              <a:endParaRPr lang="en-IN" sz="14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latin typeface="PalatinoLinotype-Roman"/>
              </a:rPr>
              <a:t>OpenFace</a:t>
            </a:r>
            <a:r>
              <a:rPr lang="en-IN" dirty="0">
                <a:latin typeface="PalatinoLinotype-Roman"/>
              </a:rPr>
              <a:t> Feature Extraction Method</a:t>
            </a:r>
          </a:p>
        </p:txBody>
      </p:sp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A7462440-6A96-4FE2-8CFF-332A7E10C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1" y="1368492"/>
            <a:ext cx="1985940" cy="2076585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48659551-C257-40A4-8C01-61E61B8B206C}"/>
              </a:ext>
            </a:extLst>
          </p:cNvPr>
          <p:cNvGrpSpPr/>
          <p:nvPr/>
        </p:nvGrpSpPr>
        <p:grpSpPr>
          <a:xfrm>
            <a:off x="3272682" y="1364831"/>
            <a:ext cx="1991799" cy="2661360"/>
            <a:chOff x="3272682" y="1364831"/>
            <a:chExt cx="1991799" cy="2661360"/>
          </a:xfrm>
        </p:grpSpPr>
        <p:pic>
          <p:nvPicPr>
            <p:cNvPr id="11" name="Picture 10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80159D69-B933-47F2-BFD1-5641B5AA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540" y="1364831"/>
              <a:ext cx="1985941" cy="20765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26664-4C9D-4598-8E8A-F32D811142DB}"/>
                </a:ext>
              </a:extLst>
            </p:cNvPr>
            <p:cNvSpPr txBox="1"/>
            <p:nvPr/>
          </p:nvSpPr>
          <p:spPr>
            <a:xfrm>
              <a:off x="3272682" y="3441416"/>
              <a:ext cx="1985941" cy="584775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alatinoLinotype-Bold"/>
                </a:rPr>
                <a:t>Step-1: Face Detection</a:t>
              </a:r>
              <a:endParaRPr lang="en-IN" sz="16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04618A-3637-4DDA-A2A1-F8961D5DAA0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28011" y="2403124"/>
            <a:ext cx="450529" cy="3661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509F24-18AC-4DB4-9E85-C7DA3CD0A42D}"/>
              </a:ext>
            </a:extLst>
          </p:cNvPr>
          <p:cNvCxnSpPr>
            <a:cxnSpLocks/>
          </p:cNvCxnSpPr>
          <p:nvPr/>
        </p:nvCxnSpPr>
        <p:spPr>
          <a:xfrm flipV="1">
            <a:off x="5258623" y="2466637"/>
            <a:ext cx="729767" cy="312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3819 L 0.18737 -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BEBE96F1-0E18-4AA4-AA68-F61FB231A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9" t="38795" r="24544" b="11056"/>
          <a:stretch/>
        </p:blipFill>
        <p:spPr>
          <a:xfrm>
            <a:off x="5988390" y="2057794"/>
            <a:ext cx="1051108" cy="1041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latin typeface="PalatinoLinotype-Roman"/>
              </a:rPr>
              <a:t>OpenFace</a:t>
            </a:r>
            <a:r>
              <a:rPr lang="en-IN" dirty="0">
                <a:latin typeface="PalatinoLinotype-Roman"/>
              </a:rPr>
              <a:t> Feature Extraction Method</a:t>
            </a:r>
          </a:p>
        </p:txBody>
      </p:sp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A7462440-6A96-4FE2-8CFF-332A7E10C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1" y="1368492"/>
            <a:ext cx="1985940" cy="2076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63D744-6035-435C-875D-AAC4D643FB74}"/>
              </a:ext>
            </a:extLst>
          </p:cNvPr>
          <p:cNvSpPr txBox="1"/>
          <p:nvPr/>
        </p:nvSpPr>
        <p:spPr>
          <a:xfrm>
            <a:off x="5988390" y="2488309"/>
            <a:ext cx="1051108" cy="738664"/>
          </a:xfrm>
          <a:prstGeom prst="rect">
            <a:avLst/>
          </a:prstGeom>
          <a:solidFill>
            <a:srgbClr val="7A2048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Step-3: </a:t>
            </a:r>
          </a:p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Shape </a:t>
            </a:r>
          </a:p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Predictor </a:t>
            </a:r>
            <a:endParaRPr lang="en-IN" sz="1400" dirty="0">
              <a:solidFill>
                <a:schemeClr val="bg1"/>
              </a:solidFill>
              <a:latin typeface="PalatinoLinotype-Bold"/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48659551-C257-40A4-8C01-61E61B8B206C}"/>
              </a:ext>
            </a:extLst>
          </p:cNvPr>
          <p:cNvGrpSpPr/>
          <p:nvPr/>
        </p:nvGrpSpPr>
        <p:grpSpPr>
          <a:xfrm>
            <a:off x="3272682" y="1364831"/>
            <a:ext cx="1991799" cy="2661360"/>
            <a:chOff x="3272682" y="1364831"/>
            <a:chExt cx="1991799" cy="2661360"/>
          </a:xfrm>
        </p:grpSpPr>
        <p:pic>
          <p:nvPicPr>
            <p:cNvPr id="11" name="Picture 10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80159D69-B933-47F2-BFD1-5641B5AA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540" y="1364831"/>
              <a:ext cx="1985941" cy="20765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26664-4C9D-4598-8E8A-F32D811142DB}"/>
                </a:ext>
              </a:extLst>
            </p:cNvPr>
            <p:cNvSpPr txBox="1"/>
            <p:nvPr/>
          </p:nvSpPr>
          <p:spPr>
            <a:xfrm>
              <a:off x="3272682" y="3441416"/>
              <a:ext cx="1985941" cy="584775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alatinoLinotype-Bold"/>
                </a:rPr>
                <a:t>Step-1: Face Detection</a:t>
              </a:r>
              <a:endParaRPr lang="en-IN" sz="16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04618A-3637-4DDA-A2A1-F8961D5DAA0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828011" y="2403124"/>
            <a:ext cx="450529" cy="3661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536B595-FA05-4042-BA47-5AC5FB7DB1D9}"/>
              </a:ext>
            </a:extLst>
          </p:cNvPr>
          <p:cNvGrpSpPr/>
          <p:nvPr/>
        </p:nvGrpSpPr>
        <p:grpSpPr>
          <a:xfrm>
            <a:off x="5988390" y="1945945"/>
            <a:ext cx="1051108" cy="1564605"/>
            <a:chOff x="5988390" y="1945945"/>
            <a:chExt cx="1051108" cy="1564605"/>
          </a:xfrm>
        </p:grpSpPr>
        <p:pic>
          <p:nvPicPr>
            <p:cNvPr id="12" name="Picture 11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3DB66AF7-E8CB-4D73-BB53-C43DFB7FA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29" t="38795" r="24544" b="11056"/>
            <a:stretch/>
          </p:blipFill>
          <p:spPr>
            <a:xfrm>
              <a:off x="5988390" y="1945945"/>
              <a:ext cx="1051108" cy="104138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B0B87D-7A4F-4F8B-A7E2-3AA5006F3A5D}"/>
                </a:ext>
              </a:extLst>
            </p:cNvPr>
            <p:cNvSpPr txBox="1"/>
            <p:nvPr/>
          </p:nvSpPr>
          <p:spPr>
            <a:xfrm>
              <a:off x="5988390" y="2987330"/>
              <a:ext cx="1051108" cy="523220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Linotype-Bold"/>
                </a:rPr>
                <a:t>Step-2: Crop</a:t>
              </a:r>
              <a:endParaRPr lang="en-IN" sz="14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7B7BF-D473-4887-9FA2-A201CCDC86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58623" y="2466637"/>
            <a:ext cx="729767" cy="312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4CC3EE-F8D0-4BEA-8884-800399B674B4}"/>
              </a:ext>
            </a:extLst>
          </p:cNvPr>
          <p:cNvCxnSpPr>
            <a:cxnSpLocks/>
          </p:cNvCxnSpPr>
          <p:nvPr/>
        </p:nvCxnSpPr>
        <p:spPr>
          <a:xfrm flipV="1">
            <a:off x="7039498" y="2463288"/>
            <a:ext cx="643819" cy="3349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0.13842 -0.01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13933 0.06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BEBE96F1-0E18-4AA4-AA68-F61FB231A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9" t="38795" r="24544" b="11056"/>
          <a:stretch/>
        </p:blipFill>
        <p:spPr>
          <a:xfrm>
            <a:off x="7683317" y="1945945"/>
            <a:ext cx="1051108" cy="1041384"/>
          </a:xfrm>
          <a:prstGeom prst="rect">
            <a:avLst/>
          </a:prstGeom>
        </p:spPr>
      </p:pic>
      <p:pic>
        <p:nvPicPr>
          <p:cNvPr id="14" name="Picture 13" descr="A picture containing person, green, hat, hair&#10;&#10;Description automatically generated">
            <a:extLst>
              <a:ext uri="{FF2B5EF4-FFF2-40B4-BE49-F238E27FC236}">
                <a16:creationId xmlns:a16="http://schemas.microsoft.com/office/drawing/2014/main" id="{AA2D5CD9-6B07-443C-B661-81A6149445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t="39682" r="24274" b="10317"/>
          <a:stretch/>
        </p:blipFill>
        <p:spPr>
          <a:xfrm>
            <a:off x="7683317" y="1945945"/>
            <a:ext cx="1051108" cy="1034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latin typeface="PalatinoLinotype-Roman"/>
              </a:rPr>
              <a:t>OpenFace</a:t>
            </a:r>
            <a:r>
              <a:rPr lang="en-IN" dirty="0">
                <a:latin typeface="PalatinoLinotype-Roman"/>
              </a:rPr>
              <a:t> Feature Extraction Method</a:t>
            </a:r>
          </a:p>
        </p:txBody>
      </p:sp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A7462440-6A96-4FE2-8CFF-332A7E10C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1" y="1368492"/>
            <a:ext cx="1985940" cy="2076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63D744-6035-435C-875D-AAC4D643FB74}"/>
              </a:ext>
            </a:extLst>
          </p:cNvPr>
          <p:cNvSpPr txBox="1"/>
          <p:nvPr/>
        </p:nvSpPr>
        <p:spPr>
          <a:xfrm>
            <a:off x="7683317" y="2979334"/>
            <a:ext cx="1051108" cy="738664"/>
          </a:xfrm>
          <a:prstGeom prst="rect">
            <a:avLst/>
          </a:prstGeom>
          <a:solidFill>
            <a:srgbClr val="7A2048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Step-3: </a:t>
            </a:r>
          </a:p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Shape </a:t>
            </a:r>
          </a:p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Predictor </a:t>
            </a:r>
            <a:endParaRPr lang="en-IN" sz="1400" dirty="0">
              <a:solidFill>
                <a:schemeClr val="bg1"/>
              </a:solidFill>
              <a:latin typeface="PalatinoLinotype-Bold"/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48659551-C257-40A4-8C01-61E61B8B206C}"/>
              </a:ext>
            </a:extLst>
          </p:cNvPr>
          <p:cNvGrpSpPr/>
          <p:nvPr/>
        </p:nvGrpSpPr>
        <p:grpSpPr>
          <a:xfrm>
            <a:off x="3272682" y="1364831"/>
            <a:ext cx="1991799" cy="2661360"/>
            <a:chOff x="3272682" y="1364831"/>
            <a:chExt cx="1991799" cy="2661360"/>
          </a:xfrm>
        </p:grpSpPr>
        <p:pic>
          <p:nvPicPr>
            <p:cNvPr id="11" name="Picture 10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80159D69-B933-47F2-BFD1-5641B5AA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540" y="1364831"/>
              <a:ext cx="1985941" cy="20765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26664-4C9D-4598-8E8A-F32D811142DB}"/>
                </a:ext>
              </a:extLst>
            </p:cNvPr>
            <p:cNvSpPr txBox="1"/>
            <p:nvPr/>
          </p:nvSpPr>
          <p:spPr>
            <a:xfrm>
              <a:off x="3272682" y="3441416"/>
              <a:ext cx="1985941" cy="584775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alatinoLinotype-Bold"/>
                </a:rPr>
                <a:t>Step-1: Face Detection</a:t>
              </a:r>
              <a:endParaRPr lang="en-IN" sz="16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04618A-3637-4DDA-A2A1-F8961D5DAA0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28011" y="2403124"/>
            <a:ext cx="450529" cy="3661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536B595-FA05-4042-BA47-5AC5FB7DB1D9}"/>
              </a:ext>
            </a:extLst>
          </p:cNvPr>
          <p:cNvGrpSpPr/>
          <p:nvPr/>
        </p:nvGrpSpPr>
        <p:grpSpPr>
          <a:xfrm>
            <a:off x="5988390" y="1945945"/>
            <a:ext cx="1051108" cy="1564605"/>
            <a:chOff x="5988390" y="1945945"/>
            <a:chExt cx="1051108" cy="1564605"/>
          </a:xfrm>
        </p:grpSpPr>
        <p:pic>
          <p:nvPicPr>
            <p:cNvPr id="12" name="Picture 11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3DB66AF7-E8CB-4D73-BB53-C43DFB7FA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29" t="38795" r="24544" b="11056"/>
            <a:stretch/>
          </p:blipFill>
          <p:spPr>
            <a:xfrm>
              <a:off x="5988390" y="1945945"/>
              <a:ext cx="1051108" cy="104138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B0B87D-7A4F-4F8B-A7E2-3AA5006F3A5D}"/>
                </a:ext>
              </a:extLst>
            </p:cNvPr>
            <p:cNvSpPr txBox="1"/>
            <p:nvPr/>
          </p:nvSpPr>
          <p:spPr>
            <a:xfrm>
              <a:off x="5988390" y="2987330"/>
              <a:ext cx="1051108" cy="523220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Linotype-Bold"/>
                </a:rPr>
                <a:t>Step-2: Crop</a:t>
              </a:r>
              <a:endParaRPr lang="en-IN" sz="14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7B7BF-D473-4887-9FA2-A201CCDC86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58623" y="2466637"/>
            <a:ext cx="729767" cy="312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877086-E1EF-4E42-A015-C22AE3FEFE4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039498" y="2463288"/>
            <a:ext cx="643819" cy="3349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BEBE96F1-0E18-4AA4-AA68-F61FB231A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9" t="38795" r="24544" b="11056"/>
          <a:stretch/>
        </p:blipFill>
        <p:spPr>
          <a:xfrm>
            <a:off x="7683317" y="1945945"/>
            <a:ext cx="1051108" cy="1041384"/>
          </a:xfrm>
          <a:prstGeom prst="rect">
            <a:avLst/>
          </a:prstGeom>
        </p:spPr>
      </p:pic>
      <p:pic>
        <p:nvPicPr>
          <p:cNvPr id="14" name="Picture 13" descr="A picture containing person, green, hat, hair&#10;&#10;Description automatically generated">
            <a:extLst>
              <a:ext uri="{FF2B5EF4-FFF2-40B4-BE49-F238E27FC236}">
                <a16:creationId xmlns:a16="http://schemas.microsoft.com/office/drawing/2014/main" id="{AA2D5CD9-6B07-443C-B661-81A6149445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t="39682" r="24274" b="10317"/>
          <a:stretch/>
        </p:blipFill>
        <p:spPr>
          <a:xfrm>
            <a:off x="7683317" y="1945945"/>
            <a:ext cx="1051108" cy="1034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latin typeface="PalatinoLinotype-Roman"/>
              </a:rPr>
              <a:t>OpenFace</a:t>
            </a:r>
            <a:r>
              <a:rPr lang="en-IN" dirty="0">
                <a:latin typeface="PalatinoLinotype-Roman"/>
              </a:rPr>
              <a:t> Feature Extraction Method</a:t>
            </a:r>
          </a:p>
        </p:txBody>
      </p:sp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A7462440-6A96-4FE2-8CFF-332A7E10C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1" y="1368492"/>
            <a:ext cx="1985940" cy="2076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63D744-6035-435C-875D-AAC4D643FB74}"/>
              </a:ext>
            </a:extLst>
          </p:cNvPr>
          <p:cNvSpPr txBox="1"/>
          <p:nvPr/>
        </p:nvSpPr>
        <p:spPr>
          <a:xfrm>
            <a:off x="7683317" y="2979334"/>
            <a:ext cx="1051108" cy="738664"/>
          </a:xfrm>
          <a:prstGeom prst="rect">
            <a:avLst/>
          </a:prstGeom>
          <a:solidFill>
            <a:srgbClr val="7A2048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Step-3: </a:t>
            </a:r>
          </a:p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Shape </a:t>
            </a:r>
          </a:p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Predictor </a:t>
            </a:r>
            <a:endParaRPr lang="en-IN" sz="1400" dirty="0">
              <a:solidFill>
                <a:schemeClr val="bg1"/>
              </a:solidFill>
              <a:latin typeface="PalatinoLinotype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B3635-1C60-498F-8653-1A83CD7CE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39" b="-1"/>
          <a:stretch/>
        </p:blipFill>
        <p:spPr bwMode="auto">
          <a:xfrm>
            <a:off x="4801559" y="4813053"/>
            <a:ext cx="7065632" cy="19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48659551-C257-40A4-8C01-61E61B8B206C}"/>
              </a:ext>
            </a:extLst>
          </p:cNvPr>
          <p:cNvGrpSpPr/>
          <p:nvPr/>
        </p:nvGrpSpPr>
        <p:grpSpPr>
          <a:xfrm>
            <a:off x="3272682" y="1364831"/>
            <a:ext cx="1991799" cy="2661360"/>
            <a:chOff x="3272682" y="1364831"/>
            <a:chExt cx="1991799" cy="2661360"/>
          </a:xfrm>
        </p:grpSpPr>
        <p:pic>
          <p:nvPicPr>
            <p:cNvPr id="11" name="Picture 10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80159D69-B933-47F2-BFD1-5641B5AA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540" y="1364831"/>
              <a:ext cx="1985941" cy="20765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26664-4C9D-4598-8E8A-F32D811142DB}"/>
                </a:ext>
              </a:extLst>
            </p:cNvPr>
            <p:cNvSpPr txBox="1"/>
            <p:nvPr/>
          </p:nvSpPr>
          <p:spPr>
            <a:xfrm>
              <a:off x="3272682" y="3441416"/>
              <a:ext cx="1985941" cy="584775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alatinoLinotype-Bold"/>
                </a:rPr>
                <a:t>Step-1: Face Detection</a:t>
              </a:r>
              <a:endParaRPr lang="en-IN" sz="16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04618A-3637-4DDA-A2A1-F8961D5DAA0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28011" y="2403124"/>
            <a:ext cx="450529" cy="3661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536B595-FA05-4042-BA47-5AC5FB7DB1D9}"/>
              </a:ext>
            </a:extLst>
          </p:cNvPr>
          <p:cNvGrpSpPr/>
          <p:nvPr/>
        </p:nvGrpSpPr>
        <p:grpSpPr>
          <a:xfrm>
            <a:off x="5988390" y="1945945"/>
            <a:ext cx="1051108" cy="1564605"/>
            <a:chOff x="5988390" y="1945945"/>
            <a:chExt cx="1051108" cy="1564605"/>
          </a:xfrm>
        </p:grpSpPr>
        <p:pic>
          <p:nvPicPr>
            <p:cNvPr id="12" name="Picture 11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3DB66AF7-E8CB-4D73-BB53-C43DFB7FA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29" t="38795" r="24544" b="11056"/>
            <a:stretch/>
          </p:blipFill>
          <p:spPr>
            <a:xfrm>
              <a:off x="5988390" y="1945945"/>
              <a:ext cx="1051108" cy="104138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B0B87D-7A4F-4F8B-A7E2-3AA5006F3A5D}"/>
                </a:ext>
              </a:extLst>
            </p:cNvPr>
            <p:cNvSpPr txBox="1"/>
            <p:nvPr/>
          </p:nvSpPr>
          <p:spPr>
            <a:xfrm>
              <a:off x="5988390" y="2987330"/>
              <a:ext cx="1051108" cy="523220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Linotype-Bold"/>
                </a:rPr>
                <a:t>Step-2: Crop</a:t>
              </a:r>
              <a:endParaRPr lang="en-IN" sz="14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7B7BF-D473-4887-9FA2-A201CCDC86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58623" y="2466637"/>
            <a:ext cx="729767" cy="312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877086-E1EF-4E42-A015-C22AE3FEFE4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039498" y="2463288"/>
            <a:ext cx="643819" cy="3349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2594748-3E42-456F-8FDA-9D9D06D3D913}"/>
              </a:ext>
            </a:extLst>
          </p:cNvPr>
          <p:cNvGrpSpPr/>
          <p:nvPr/>
        </p:nvGrpSpPr>
        <p:grpSpPr>
          <a:xfrm>
            <a:off x="5988393" y="3734075"/>
            <a:ext cx="2220479" cy="1017311"/>
            <a:chOff x="5340693" y="3717998"/>
            <a:chExt cx="2220479" cy="1017311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C222E61-DD77-4F31-824C-C45592E482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40693" y="4004640"/>
              <a:ext cx="2220479" cy="730669"/>
            </a:xfrm>
            <a:prstGeom prst="bentConnector3">
              <a:avLst>
                <a:gd name="adj1" fmla="val 100046"/>
              </a:avLst>
            </a:prstGeom>
            <a:ln w="38100">
              <a:solidFill>
                <a:srgbClr val="7A20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561A22C1-7FEA-4D58-8013-B41B8BF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7542121" y="3717998"/>
              <a:ext cx="0" cy="302719"/>
            </a:xfrm>
            <a:prstGeom prst="line">
              <a:avLst/>
            </a:prstGeom>
            <a:ln w="38100">
              <a:solidFill>
                <a:srgbClr val="7A2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2446EB-25AD-4C86-B676-8A13C8902E24}"/>
                  </a:ext>
                </a:extLst>
              </p14:cNvPr>
              <p14:cNvContentPartPr/>
              <p14:nvPr/>
            </p14:nvContentPartPr>
            <p14:xfrm>
              <a:off x="6797672" y="4812741"/>
              <a:ext cx="2148840" cy="174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2446EB-25AD-4C86-B676-8A13C8902E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44032" y="4704741"/>
                <a:ext cx="2256480" cy="19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9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6F3C-ADF4-44F2-B3E0-2F839A32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9"/>
            <a:ext cx="10515600" cy="957262"/>
          </a:xfrm>
        </p:spPr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71A1-1E77-4B0A-BC07-3A4FDA8EE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425" y="1928814"/>
            <a:ext cx="5140325" cy="55721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URL: </a:t>
            </a:r>
            <a:r>
              <a:rPr lang="en-US" dirty="0">
                <a:solidFill>
                  <a:srgbClr val="FFFF00"/>
                </a:solidFill>
              </a:rPr>
              <a:t>https://cmusatyalab.github.io/openface/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9E72EE-3084-4681-9785-4D86573A7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1638301"/>
            <a:ext cx="4852986" cy="31531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890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105</Words>
  <Application>Microsoft Office PowerPoint</Application>
  <PresentationFormat>Widescreen</PresentationFormat>
  <Paragraphs>39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PalatinoLinotype-Bold</vt:lpstr>
      <vt:lpstr>PalatinoLinotype-Roman</vt:lpstr>
      <vt:lpstr>Office Theme</vt:lpstr>
      <vt:lpstr>Digital Marketing</vt:lpstr>
      <vt:lpstr>Feature Extraction from Face</vt:lpstr>
      <vt:lpstr>OpenFace Feature Extraction Method</vt:lpstr>
      <vt:lpstr>OpenFace Feature Extraction Method</vt:lpstr>
      <vt:lpstr>OpenFace Feature Extraction Method</vt:lpstr>
      <vt:lpstr>OpenFace Feature Extraction Method</vt:lpstr>
      <vt:lpstr>OpenFace Feature Extraction Method</vt:lpstr>
      <vt:lpstr>OpenFace Feature Extraction Method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mota zen</cp:lastModifiedBy>
  <cp:revision>92</cp:revision>
  <dcterms:created xsi:type="dcterms:W3CDTF">2021-04-03T08:49:31Z</dcterms:created>
  <dcterms:modified xsi:type="dcterms:W3CDTF">2021-06-09T04:37:40Z</dcterms:modified>
</cp:coreProperties>
</file>