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75" r:id="rId2"/>
    <p:sldId id="327" r:id="rId3"/>
    <p:sldId id="308" r:id="rId4"/>
    <p:sldId id="309" r:id="rId5"/>
    <p:sldId id="281" r:id="rId6"/>
    <p:sldId id="307" r:id="rId7"/>
    <p:sldId id="311" r:id="rId8"/>
    <p:sldId id="276" r:id="rId9"/>
    <p:sldId id="291" r:id="rId10"/>
    <p:sldId id="277" r:id="rId11"/>
    <p:sldId id="334" r:id="rId12"/>
    <p:sldId id="292" r:id="rId13"/>
    <p:sldId id="286" r:id="rId14"/>
    <p:sldId id="293" r:id="rId15"/>
    <p:sldId id="287" r:id="rId16"/>
    <p:sldId id="319" r:id="rId17"/>
    <p:sldId id="330" r:id="rId18"/>
    <p:sldId id="331" r:id="rId19"/>
    <p:sldId id="312" r:id="rId20"/>
    <p:sldId id="278" r:id="rId21"/>
    <p:sldId id="325" r:id="rId22"/>
    <p:sldId id="326" r:id="rId23"/>
    <p:sldId id="328" r:id="rId24"/>
    <p:sldId id="295" r:id="rId25"/>
    <p:sldId id="279" r:id="rId26"/>
    <p:sldId id="280" r:id="rId27"/>
    <p:sldId id="296" r:id="rId28"/>
    <p:sldId id="282" r:id="rId29"/>
    <p:sldId id="283" r:id="rId30"/>
    <p:sldId id="288" r:id="rId31"/>
    <p:sldId id="289" r:id="rId32"/>
    <p:sldId id="332" r:id="rId33"/>
    <p:sldId id="305" r:id="rId34"/>
    <p:sldId id="303" r:id="rId35"/>
    <p:sldId id="306" r:id="rId36"/>
    <p:sldId id="304" r:id="rId37"/>
    <p:sldId id="324" r:id="rId38"/>
    <p:sldId id="29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A1415D-0D87-034B-9430-202542E6B4B5}">
          <p14:sldIdLst>
            <p14:sldId id="275"/>
            <p14:sldId id="327"/>
            <p14:sldId id="308"/>
            <p14:sldId id="309"/>
            <p14:sldId id="281"/>
            <p14:sldId id="307"/>
            <p14:sldId id="311"/>
            <p14:sldId id="276"/>
            <p14:sldId id="291"/>
            <p14:sldId id="277"/>
            <p14:sldId id="334"/>
            <p14:sldId id="292"/>
            <p14:sldId id="286"/>
            <p14:sldId id="293"/>
            <p14:sldId id="287"/>
            <p14:sldId id="319"/>
            <p14:sldId id="330"/>
            <p14:sldId id="331"/>
            <p14:sldId id="312"/>
            <p14:sldId id="278"/>
            <p14:sldId id="325"/>
            <p14:sldId id="326"/>
            <p14:sldId id="328"/>
            <p14:sldId id="295"/>
            <p14:sldId id="279"/>
            <p14:sldId id="280"/>
            <p14:sldId id="296"/>
            <p14:sldId id="282"/>
            <p14:sldId id="283"/>
            <p14:sldId id="288"/>
            <p14:sldId id="289"/>
            <p14:sldId id="332"/>
            <p14:sldId id="305"/>
            <p14:sldId id="303"/>
            <p14:sldId id="306"/>
            <p14:sldId id="304"/>
            <p14:sldId id="324"/>
            <p14:sldId id="290"/>
          </p14:sldIdLst>
        </p14:section>
        <p14:section name="Untitled Section" id="{016309B3-3BCD-B742-8F8C-0C4A976D58CA}">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 Ali Yousuf" initials="AAY" lastIdx="1" clrIdx="0">
    <p:extLst>
      <p:ext uri="{19B8F6BF-5375-455C-9EA6-DF929625EA0E}">
        <p15:presenceInfo xmlns:p15="http://schemas.microsoft.com/office/powerpoint/2012/main" userId="S-1-5-21-1214440339-484763869-725345543-403371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99442" autoAdjust="0"/>
  </p:normalViewPr>
  <p:slideViewPr>
    <p:cSldViewPr snapToGrid="0" snapToObjects="1">
      <p:cViewPr varScale="1">
        <p:scale>
          <a:sx n="111" d="100"/>
          <a:sy n="111" d="100"/>
        </p:scale>
        <p:origin x="129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3-24T11:39:49.409" idx="1">
    <p:pos x="10" y="10"/>
    <p:text/>
    <p:extLst>
      <p:ext uri="{C676402C-5697-4E1C-873F-D02D1690AC5C}">
        <p15:threadingInfo xmlns:p15="http://schemas.microsoft.com/office/powerpoint/2012/main" timeZoneBias="24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8705AF-8794-C348-A887-0EC475DBE4D2}" type="datetimeFigureOut">
              <a:rPr lang="en-US" smtClean="0"/>
              <a:t>5/3/2021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FFE0FA-EBC7-4E4E-ADA2-F840C65A283C}" type="slidenum">
              <a:rPr lang="en-US" smtClean="0"/>
              <a:t>‹#›</a:t>
            </a:fld>
            <a:endParaRPr lang="en-US"/>
          </a:p>
        </p:txBody>
      </p:sp>
    </p:spTree>
    <p:extLst>
      <p:ext uri="{BB962C8B-B14F-4D97-AF65-F5344CB8AC3E}">
        <p14:creationId xmlns:p14="http://schemas.microsoft.com/office/powerpoint/2010/main" val="26208679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ACAE08-4E56-BD45-8799-56E10503DC52}" type="datetimeFigureOut">
              <a:rPr lang="en-US" smtClean="0"/>
              <a:t>5/3/2021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5DCFD4-BFDD-1E44-9BCC-DBFDF51876D0}" type="slidenum">
              <a:rPr lang="en-US" smtClean="0"/>
              <a:t>‹#›</a:t>
            </a:fld>
            <a:endParaRPr lang="en-US"/>
          </a:p>
        </p:txBody>
      </p:sp>
    </p:spTree>
    <p:extLst>
      <p:ext uri="{BB962C8B-B14F-4D97-AF65-F5344CB8AC3E}">
        <p14:creationId xmlns:p14="http://schemas.microsoft.com/office/powerpoint/2010/main" val="4878801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Autofit/>
          </a:bodyPr>
          <a:lstStyle>
            <a:lvl1pPr>
              <a:defRPr sz="6000" b="1">
                <a:latin typeface="Arial" charset="0"/>
                <a:ea typeface="Arial" charset="0"/>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3908980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5F2C8EE-E873-BF4A-B4F6-BD5929353790}" type="datetimeFigureOut">
              <a:rPr lang="en-US" smtClean="0"/>
              <a:t>5/3/2021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4091200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5F2C8EE-E873-BF4A-B4F6-BD5929353790}" type="datetimeFigureOut">
              <a:rPr lang="en-US" smtClean="0"/>
              <a:t>5/3/2021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3293920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62412"/>
            <a:ext cx="8229600" cy="1143000"/>
          </a:xfrm>
        </p:spPr>
        <p:txBody>
          <a:bodyPr/>
          <a:lstStyle>
            <a:lvl1pPr>
              <a:defRPr b="1">
                <a:latin typeface="Arial" charset="0"/>
                <a:ea typeface="Arial" charset="0"/>
                <a:cs typeface="Arial"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73676"/>
            <a:ext cx="8229600" cy="45259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456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428281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charset="0"/>
                <a:ea typeface="Arial" charset="0"/>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5F2C8EE-E873-BF4A-B4F6-BD5929353790}" type="datetimeFigureOut">
              <a:rPr lang="en-US" smtClean="0"/>
              <a:t>5/3/2021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1637254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charset="0"/>
                <a:ea typeface="Arial" charset="0"/>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5F2C8EE-E873-BF4A-B4F6-BD5929353790}" type="datetimeFigureOut">
              <a:rPr lang="en-US" smtClean="0"/>
              <a:t>5/3/2021</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344590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charset="0"/>
                <a:ea typeface="Arial" charset="0"/>
                <a:cs typeface="Arial"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5F2C8EE-E873-BF4A-B4F6-BD5929353790}" type="datetimeFigureOut">
              <a:rPr lang="en-US" smtClean="0"/>
              <a:t>5/3/2021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359776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5F2C8EE-E873-BF4A-B4F6-BD5929353790}" type="datetimeFigureOut">
              <a:rPr lang="en-US" smtClean="0"/>
              <a:t>5/3/2021</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1921951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5F2C8EE-E873-BF4A-B4F6-BD5929353790}" type="datetimeFigureOut">
              <a:rPr lang="en-US" smtClean="0"/>
              <a:t>5/3/2021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395059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5F2C8EE-E873-BF4A-B4F6-BD5929353790}" type="datetimeFigureOut">
              <a:rPr lang="en-US" smtClean="0"/>
              <a:t>5/3/2021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D51DFED-FFF8-DB44-BF5A-0E0B7A252BE0}" type="slidenum">
              <a:rPr lang="en-US" smtClean="0"/>
              <a:t>‹#›</a:t>
            </a:fld>
            <a:endParaRPr lang="en-US"/>
          </a:p>
        </p:txBody>
      </p:sp>
    </p:spTree>
    <p:extLst>
      <p:ext uri="{BB962C8B-B14F-4D97-AF65-F5344CB8AC3E}">
        <p14:creationId xmlns:p14="http://schemas.microsoft.com/office/powerpoint/2010/main" val="2121946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1DFED-FFF8-DB44-BF5A-0E0B7A252BE0}" type="slidenum">
              <a:rPr lang="en-US" smtClean="0"/>
              <a:t>‹#›</a:t>
            </a:fld>
            <a:endParaRPr lang="en-US"/>
          </a:p>
        </p:txBody>
      </p:sp>
      <p:pic>
        <p:nvPicPr>
          <p:cNvPr id="7" name="Picture 6"/>
          <p:cNvPicPr>
            <a:picLocks noChangeAspect="1"/>
          </p:cNvPicPr>
          <p:nvPr userDrawn="1"/>
        </p:nvPicPr>
        <p:blipFill>
          <a:blip r:embed="rId13"/>
          <a:stretch>
            <a:fillRect/>
          </a:stretch>
        </p:blipFill>
        <p:spPr>
          <a:xfrm>
            <a:off x="5885680" y="5821432"/>
            <a:ext cx="3258320" cy="1342886"/>
          </a:xfrm>
          <a:prstGeom prst="rect">
            <a:avLst/>
          </a:prstGeom>
        </p:spPr>
      </p:pic>
      <p:sp>
        <p:nvSpPr>
          <p:cNvPr id="10" name="Footer Placeholder 4"/>
          <p:cNvSpPr txBox="1">
            <a:spLocks/>
          </p:cNvSpPr>
          <p:nvPr userDrawn="1"/>
        </p:nvSpPr>
        <p:spPr>
          <a:xfrm>
            <a:off x="-19053" y="6492875"/>
            <a:ext cx="2777374" cy="365125"/>
          </a:xfrm>
          <a:prstGeom prst="rect">
            <a:avLst/>
          </a:prstGeom>
        </p:spPr>
        <p:txBody>
          <a:bodyPr vert="horz" lIns="91440" tIns="45720" rIns="91440" bIns="45720" rtlCol="0" anchor="ctr"/>
          <a:lstStyle>
            <a:defPPr>
              <a:defRPr lang="en-US"/>
            </a:defPPr>
            <a:lvl1pPr algn="l" rtl="0" eaLnBrk="0" fontAlgn="base" hangingPunct="0">
              <a:spcBef>
                <a:spcPct val="0"/>
              </a:spcBef>
              <a:spcAft>
                <a:spcPct val="0"/>
              </a:spcAft>
              <a:defRPr sz="1200" kern="1200">
                <a:solidFill>
                  <a:schemeClr val="tx1"/>
                </a:solidFill>
                <a:latin typeface="Avenir Black"/>
                <a:ea typeface="+mn-ea"/>
                <a:cs typeface="Avenir Black"/>
              </a:defRPr>
            </a:lvl1pPr>
            <a:lvl2pPr marL="457200" algn="ctr" rtl="0" eaLnBrk="0" fontAlgn="base" hangingPunct="0">
              <a:spcBef>
                <a:spcPct val="0"/>
              </a:spcBef>
              <a:spcAft>
                <a:spcPct val="0"/>
              </a:spcAft>
              <a:defRPr sz="2400" kern="1200">
                <a:solidFill>
                  <a:schemeClr val="tx1"/>
                </a:solidFill>
                <a:latin typeface="Times" pitchFamily="29"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29"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29"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29" charset="0"/>
                <a:ea typeface="+mn-ea"/>
                <a:cs typeface="+mn-cs"/>
              </a:defRPr>
            </a:lvl5pPr>
            <a:lvl6pPr marL="2286000" algn="l" defTabSz="457200" rtl="0" eaLnBrk="1" latinLnBrk="0" hangingPunct="1">
              <a:defRPr sz="2400" kern="1200">
                <a:solidFill>
                  <a:schemeClr val="tx1"/>
                </a:solidFill>
                <a:latin typeface="Times" pitchFamily="29" charset="0"/>
                <a:ea typeface="+mn-ea"/>
                <a:cs typeface="+mn-cs"/>
              </a:defRPr>
            </a:lvl6pPr>
            <a:lvl7pPr marL="2743200" algn="l" defTabSz="457200" rtl="0" eaLnBrk="1" latinLnBrk="0" hangingPunct="1">
              <a:defRPr sz="2400" kern="1200">
                <a:solidFill>
                  <a:schemeClr val="tx1"/>
                </a:solidFill>
                <a:latin typeface="Times" pitchFamily="29" charset="0"/>
                <a:ea typeface="+mn-ea"/>
                <a:cs typeface="+mn-cs"/>
              </a:defRPr>
            </a:lvl7pPr>
            <a:lvl8pPr marL="3200400" algn="l" defTabSz="457200" rtl="0" eaLnBrk="1" latinLnBrk="0" hangingPunct="1">
              <a:defRPr sz="2400" kern="1200">
                <a:solidFill>
                  <a:schemeClr val="tx1"/>
                </a:solidFill>
                <a:latin typeface="Times" pitchFamily="29" charset="0"/>
                <a:ea typeface="+mn-ea"/>
                <a:cs typeface="+mn-cs"/>
              </a:defRPr>
            </a:lvl8pPr>
            <a:lvl9pPr marL="3657600" algn="l" defTabSz="457200" rtl="0" eaLnBrk="1" latinLnBrk="0" hangingPunct="1">
              <a:defRPr sz="2400" kern="1200">
                <a:solidFill>
                  <a:schemeClr val="tx1"/>
                </a:solidFill>
                <a:latin typeface="Times" pitchFamily="29" charset="0"/>
                <a:ea typeface="+mn-ea"/>
                <a:cs typeface="+mn-cs"/>
              </a:defRPr>
            </a:lvl9pPr>
          </a:lstStyle>
          <a:p>
            <a:pPr>
              <a:defRPr/>
            </a:pPr>
            <a:r>
              <a:rPr lang="en-US" dirty="0" smtClean="0"/>
              <a:t>© 2017 Johns Hopkins University</a:t>
            </a:r>
            <a:endParaRPr lang="en-US" dirty="0"/>
          </a:p>
        </p:txBody>
      </p:sp>
      <p:pic>
        <p:nvPicPr>
          <p:cNvPr id="11" name="Picture 10"/>
          <p:cNvPicPr>
            <a:picLocks noChangeAspect="1"/>
          </p:cNvPicPr>
          <p:nvPr userDrawn="1"/>
        </p:nvPicPr>
        <p:blipFill rotWithShape="1">
          <a:blip r:embed="rId14">
            <a:alphaModFix amt="77000"/>
            <a:extLst>
              <a:ext uri="{BEBA8EAE-BF5A-486C-A8C5-ECC9F3942E4B}">
                <a14:imgProps xmlns:a14="http://schemas.microsoft.com/office/drawing/2010/main">
                  <a14:imgLayer r:embed="rId15">
                    <a14:imgEffect>
                      <a14:colorTemperature colorTemp="4468"/>
                    </a14:imgEffect>
                  </a14:imgLayer>
                </a14:imgProps>
              </a:ext>
            </a:extLst>
          </a:blip>
          <a:srcRect t="23237" b="-1"/>
          <a:stretch/>
        </p:blipFill>
        <p:spPr>
          <a:xfrm>
            <a:off x="0" y="-6730"/>
            <a:ext cx="9144000" cy="1507947"/>
          </a:xfrm>
          <a:prstGeom prst="rect">
            <a:avLst/>
          </a:prstGeom>
        </p:spPr>
      </p:pic>
    </p:spTree>
    <p:extLst>
      <p:ext uri="{BB962C8B-B14F-4D97-AF65-F5344CB8AC3E}">
        <p14:creationId xmlns:p14="http://schemas.microsoft.com/office/powerpoint/2010/main" val="2963136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457200" rtl="0" eaLnBrk="1" latinLnBrk="0" hangingPunct="1">
        <a:spcBef>
          <a:spcPct val="0"/>
        </a:spcBef>
        <a:buNone/>
        <a:defRPr sz="4400" b="1" kern="1200">
          <a:solidFill>
            <a:schemeClr val="tx1"/>
          </a:solidFill>
          <a:latin typeface="Arial" charset="0"/>
          <a:ea typeface="Arial" charset="0"/>
          <a:cs typeface="Arial" charset="0"/>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mali@jh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brainflux.org/Physics/Special_Relativity/Michelson_Morley/"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www.brainflux.org/Physics/Special_Relativity/Michelson_Morley/"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dsu-physics.org/physics180/physics180B/Topics/light/phys180Bch24.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mailto:mali@jhu.edu"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mali@jhu.edu"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mailto:mali@jhu.edu"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pages.jh.edu/~maliyou1/LessonPlans.htm"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Xrqj88zQZJg" TargetMode="External"/><Relationship Id="rId2" Type="http://schemas.openxmlformats.org/officeDocument/2006/relationships/hyperlink" Target="https://www.youtube.com/watch?annotation_id=annotation_1846550411&amp;feature=iv&amp;src_vid=qhVgIW4_-AQ&amp;v=ev9zrt__lec" TargetMode="External"/><Relationship Id="rId1" Type="http://schemas.openxmlformats.org/officeDocument/2006/relationships/slideLayout" Target="../slideLayouts/slideLayout2.xml"/><Relationship Id="rId6" Type="http://schemas.openxmlformats.org/officeDocument/2006/relationships/hyperlink" Target="https://www.youtube.com/watch?annotation_id=annotation_3593779865&amp;feature=iv&amp;src_vid=BoUc4-q4Ibc&amp;v=qhVgIW4_-AQ" TargetMode="External"/><Relationship Id="rId5" Type="http://schemas.openxmlformats.org/officeDocument/2006/relationships/hyperlink" Target="https://www.youtube.com/watch?annotation_id=annotation_850087149&amp;feature=iv&amp;src_vid=bjHLboK2M1g&amp;v=BoUc4-q4Ibc" TargetMode="External"/><Relationship Id="rId4" Type="http://schemas.openxmlformats.org/officeDocument/2006/relationships/hyperlink" Target="https://www.youtube.com/watch?annotation_id=annotation_3823805945&amp;feature=iv&amp;src_vid=Xrqj88zQZJg&amp;v=bjHLboK2M1g"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125" y="1746460"/>
            <a:ext cx="7415212" cy="1512887"/>
          </a:xfrm>
        </p:spPr>
        <p:txBody>
          <a:bodyPr/>
          <a:lstStyle/>
          <a:p>
            <a:r>
              <a:rPr lang="en-US" sz="4000" dirty="0"/>
              <a:t>Developing the Postulates of Special Relativity in Group Discussions</a:t>
            </a:r>
          </a:p>
        </p:txBody>
      </p:sp>
      <p:sp>
        <p:nvSpPr>
          <p:cNvPr id="4" name="TextBox 3"/>
          <p:cNvSpPr txBox="1"/>
          <p:nvPr/>
        </p:nvSpPr>
        <p:spPr>
          <a:xfrm>
            <a:off x="3339790" y="3571088"/>
            <a:ext cx="2445734" cy="369332"/>
          </a:xfrm>
          <a:prstGeom prst="rect">
            <a:avLst/>
          </a:prstGeom>
          <a:noFill/>
        </p:spPr>
        <p:txBody>
          <a:bodyPr wrap="none" rtlCol="0">
            <a:spAutoFit/>
          </a:bodyPr>
          <a:lstStyle/>
          <a:p>
            <a:r>
              <a:rPr lang="en-US" dirty="0" smtClean="0"/>
              <a:t>Last updated: 4/1/2017</a:t>
            </a:r>
            <a:endParaRPr lang="en-US" dirty="0"/>
          </a:p>
        </p:txBody>
      </p:sp>
      <p:sp>
        <p:nvSpPr>
          <p:cNvPr id="5" name="Rectangle 4"/>
          <p:cNvSpPr/>
          <p:nvPr/>
        </p:nvSpPr>
        <p:spPr>
          <a:xfrm>
            <a:off x="347136" y="4107135"/>
            <a:ext cx="3541337" cy="925125"/>
          </a:xfrm>
          <a:prstGeom prst="rect">
            <a:avLst/>
          </a:prstGeom>
        </p:spPr>
        <p:txBody>
          <a:bodyPr wrap="square">
            <a:spAutoFit/>
          </a:bodyPr>
          <a:lstStyle/>
          <a:p>
            <a:pPr>
              <a:lnSpc>
                <a:spcPct val="115000"/>
              </a:lnSpc>
              <a:spcAft>
                <a:spcPts val="1000"/>
              </a:spcAft>
            </a:pPr>
            <a:r>
              <a:rPr lang="en-US" sz="1600" dirty="0">
                <a:latin typeface="Calibri" panose="020F0502020204030204" pitchFamily="34" charset="0"/>
                <a:ea typeface="Times New Roman" panose="02020603050405020304" pitchFamily="18" charset="0"/>
                <a:cs typeface="Times New Roman" panose="02020603050405020304" pitchFamily="18" charset="0"/>
              </a:rPr>
              <a:t>Dr. Igor Woiciechowski        </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Associate Professor of Mathematics</a:t>
            </a:r>
            <a:br>
              <a:rPr lang="en-US" sz="1600" dirty="0">
                <a:latin typeface="Calibri" panose="020F0502020204030204" pitchFamily="34" charset="0"/>
                <a:ea typeface="Times New Roman" panose="02020603050405020304" pitchFamily="18" charset="0"/>
                <a:cs typeface="Times New Roman" panose="02020603050405020304" pitchFamily="18" charset="0"/>
              </a:rPr>
            </a:br>
            <a:r>
              <a:rPr lang="en-US" sz="1600" dirty="0">
                <a:latin typeface="Calibri" panose="020F0502020204030204" pitchFamily="34" charset="0"/>
                <a:ea typeface="Times New Roman" panose="02020603050405020304" pitchFamily="18" charset="0"/>
                <a:cs typeface="Times New Roman" panose="02020603050405020304" pitchFamily="18" charset="0"/>
              </a:rPr>
              <a:t>Alderson-Broaddus University</a:t>
            </a:r>
          </a:p>
        </p:txBody>
      </p:sp>
      <p:sp>
        <p:nvSpPr>
          <p:cNvPr id="6" name="TextBox 5"/>
          <p:cNvSpPr txBox="1"/>
          <p:nvPr/>
        </p:nvSpPr>
        <p:spPr>
          <a:xfrm>
            <a:off x="3692273" y="4095598"/>
            <a:ext cx="2357761" cy="1077218"/>
          </a:xfrm>
          <a:prstGeom prst="rect">
            <a:avLst/>
          </a:prstGeom>
          <a:noFill/>
        </p:spPr>
        <p:txBody>
          <a:bodyPr wrap="none" rtlCol="0">
            <a:spAutoFit/>
          </a:bodyPr>
          <a:lstStyle/>
          <a:p>
            <a:r>
              <a:rPr lang="en-US" sz="1600" dirty="0"/>
              <a:t>Rosa Villastrigo </a:t>
            </a:r>
          </a:p>
          <a:p>
            <a:r>
              <a:rPr lang="en-US" sz="1600" dirty="0"/>
              <a:t>Program Manager</a:t>
            </a:r>
          </a:p>
          <a:p>
            <a:r>
              <a:rPr lang="en-US" sz="1600" dirty="0"/>
              <a:t>Johns Hopkins University </a:t>
            </a:r>
          </a:p>
          <a:p>
            <a:r>
              <a:rPr lang="en-US" sz="1600" dirty="0"/>
              <a:t>Center for Talented Youth </a:t>
            </a:r>
          </a:p>
        </p:txBody>
      </p:sp>
      <p:sp>
        <p:nvSpPr>
          <p:cNvPr id="7" name="Rectangle 6"/>
          <p:cNvSpPr/>
          <p:nvPr/>
        </p:nvSpPr>
        <p:spPr>
          <a:xfrm>
            <a:off x="6587022" y="4089224"/>
            <a:ext cx="2872509" cy="1077218"/>
          </a:xfrm>
          <a:prstGeom prst="rect">
            <a:avLst/>
          </a:prstGeom>
        </p:spPr>
        <p:txBody>
          <a:bodyPr wrap="square">
            <a:spAutoFit/>
          </a:bodyPr>
          <a:lstStyle/>
          <a:p>
            <a:r>
              <a:rPr lang="en-US" sz="1600" dirty="0"/>
              <a:t>Dr. Muhammad </a:t>
            </a:r>
            <a:r>
              <a:rPr lang="en-US" sz="1600" b="1" u="sng" dirty="0"/>
              <a:t>Ali</a:t>
            </a:r>
            <a:r>
              <a:rPr lang="en-US" sz="1600" dirty="0"/>
              <a:t> Yousuf</a:t>
            </a:r>
            <a:r>
              <a:rPr lang="en-US" sz="1600" b="1" baseline="30000" dirty="0"/>
              <a:t>*</a:t>
            </a:r>
          </a:p>
          <a:p>
            <a:r>
              <a:rPr lang="en-US" sz="1600" dirty="0"/>
              <a:t>Assistant Program Manager</a:t>
            </a:r>
          </a:p>
          <a:p>
            <a:r>
              <a:rPr lang="en-US" sz="1600" dirty="0"/>
              <a:t>Johns Hopkins University </a:t>
            </a:r>
          </a:p>
          <a:p>
            <a:r>
              <a:rPr lang="en-US" sz="1600" dirty="0"/>
              <a:t>Center for Talented Youth</a:t>
            </a:r>
          </a:p>
        </p:txBody>
      </p:sp>
      <p:sp>
        <p:nvSpPr>
          <p:cNvPr id="9" name="TextBox 8"/>
          <p:cNvSpPr txBox="1"/>
          <p:nvPr/>
        </p:nvSpPr>
        <p:spPr>
          <a:xfrm>
            <a:off x="6609916" y="5073211"/>
            <a:ext cx="1354858" cy="338554"/>
          </a:xfrm>
          <a:prstGeom prst="rect">
            <a:avLst/>
          </a:prstGeom>
          <a:noFill/>
        </p:spPr>
        <p:txBody>
          <a:bodyPr wrap="none" rtlCol="0">
            <a:spAutoFit/>
          </a:bodyPr>
          <a:lstStyle/>
          <a:p>
            <a:r>
              <a:rPr lang="en-US" sz="1600" dirty="0" smtClean="0">
                <a:hlinkClick r:id="rId2"/>
              </a:rPr>
              <a:t>mali@jhu.edu</a:t>
            </a:r>
            <a:endParaRPr lang="en-US" sz="1600" dirty="0"/>
          </a:p>
        </p:txBody>
      </p:sp>
      <p:pic>
        <p:nvPicPr>
          <p:cNvPr id="8" name="Picture 7"/>
          <p:cNvPicPr>
            <a:picLocks noChangeAspect="1"/>
          </p:cNvPicPr>
          <p:nvPr/>
        </p:nvPicPr>
        <p:blipFill>
          <a:blip r:embed="rId3"/>
          <a:stretch>
            <a:fillRect/>
          </a:stretch>
        </p:blipFill>
        <p:spPr>
          <a:xfrm>
            <a:off x="475550" y="5077586"/>
            <a:ext cx="779643" cy="939470"/>
          </a:xfrm>
          <a:prstGeom prst="rect">
            <a:avLst/>
          </a:prstGeom>
        </p:spPr>
      </p:pic>
      <p:sp>
        <p:nvSpPr>
          <p:cNvPr id="3" name="TextBox 2"/>
          <p:cNvSpPr txBox="1"/>
          <p:nvPr/>
        </p:nvSpPr>
        <p:spPr>
          <a:xfrm>
            <a:off x="6645537" y="469527"/>
            <a:ext cx="1501052" cy="523220"/>
          </a:xfrm>
          <a:prstGeom prst="rect">
            <a:avLst/>
          </a:prstGeom>
          <a:noFill/>
        </p:spPr>
        <p:txBody>
          <a:bodyPr wrap="none" rtlCol="0">
            <a:spAutoFit/>
          </a:bodyPr>
          <a:lstStyle/>
          <a:p>
            <a:r>
              <a:rPr lang="en-US" sz="2800" b="1" dirty="0" smtClean="0">
                <a:solidFill>
                  <a:schemeClr val="accent1">
                    <a:lumMod val="75000"/>
                  </a:schemeClr>
                </a:solidFill>
              </a:rPr>
              <a:t>#NSTA17</a:t>
            </a:r>
            <a:endParaRPr lang="en-US" sz="2800" b="1" dirty="0">
              <a:solidFill>
                <a:schemeClr val="accent1">
                  <a:lumMod val="75000"/>
                </a:schemeClr>
              </a:solidFill>
            </a:endParaRPr>
          </a:p>
        </p:txBody>
      </p:sp>
      <p:sp>
        <p:nvSpPr>
          <p:cNvPr id="10" name="TextBox 9"/>
          <p:cNvSpPr txBox="1"/>
          <p:nvPr/>
        </p:nvSpPr>
        <p:spPr>
          <a:xfrm>
            <a:off x="2631391" y="1091511"/>
            <a:ext cx="4003597" cy="369332"/>
          </a:xfrm>
          <a:prstGeom prst="rect">
            <a:avLst/>
          </a:prstGeom>
          <a:noFill/>
        </p:spPr>
        <p:txBody>
          <a:bodyPr wrap="none" rtlCol="0">
            <a:spAutoFit/>
          </a:bodyPr>
          <a:lstStyle/>
          <a:p>
            <a:r>
              <a:rPr lang="en-US" dirty="0" smtClean="0">
                <a:solidFill>
                  <a:srgbClr val="FF0000"/>
                </a:solidFill>
              </a:rPr>
              <a:t>(Distribution copy with images removed)</a:t>
            </a:r>
            <a:endParaRPr lang="en-US" dirty="0">
              <a:solidFill>
                <a:srgbClr val="FF0000"/>
              </a:solidFill>
            </a:endParaRPr>
          </a:p>
        </p:txBody>
      </p:sp>
    </p:spTree>
    <p:extLst>
      <p:ext uri="{BB962C8B-B14F-4D97-AF65-F5344CB8AC3E}">
        <p14:creationId xmlns:p14="http://schemas.microsoft.com/office/powerpoint/2010/main" val="13514050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Review </a:t>
            </a:r>
            <a:r>
              <a:rPr lang="en-US" sz="4000" dirty="0"/>
              <a:t>of Galilean Relativity </a:t>
            </a:r>
          </a:p>
        </p:txBody>
      </p:sp>
      <p:sp>
        <p:nvSpPr>
          <p:cNvPr id="3" name="Content Placeholder 2"/>
          <p:cNvSpPr>
            <a:spLocks noGrp="1"/>
          </p:cNvSpPr>
          <p:nvPr>
            <p:ph idx="1"/>
          </p:nvPr>
        </p:nvSpPr>
        <p:spPr/>
        <p:txBody>
          <a:bodyPr>
            <a:normAutofit/>
          </a:bodyPr>
          <a:lstStyle/>
          <a:p>
            <a:r>
              <a:rPr lang="en-US" dirty="0"/>
              <a:t>The Galilean Relativity Principle became the foundation for the Three Laws of Mechanics formulated by Isaac Newton. </a:t>
            </a:r>
            <a:endParaRPr lang="en-US" dirty="0" smtClean="0"/>
          </a:p>
        </p:txBody>
      </p:sp>
      <p:sp>
        <p:nvSpPr>
          <p:cNvPr id="7" name="Cloud Callout 6"/>
          <p:cNvSpPr/>
          <p:nvPr/>
        </p:nvSpPr>
        <p:spPr>
          <a:xfrm>
            <a:off x="4935902" y="3159760"/>
            <a:ext cx="4055697" cy="1300480"/>
          </a:xfrm>
          <a:prstGeom prst="cloudCallout">
            <a:avLst>
              <a:gd name="adj1" fmla="val -84918"/>
              <a:gd name="adj2" fmla="val 34345"/>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chemeClr val="tx1"/>
                </a:solidFill>
              </a:rPr>
              <a:t>Ya</a:t>
            </a:r>
            <a:r>
              <a:rPr lang="en-US" dirty="0" smtClean="0">
                <a:solidFill>
                  <a:schemeClr val="tx1"/>
                </a:solidFill>
              </a:rPr>
              <a:t>, I know. Like an object at rest likes to remain at rest, blah </a:t>
            </a:r>
            <a:r>
              <a:rPr lang="en-US" dirty="0" err="1" smtClean="0">
                <a:solidFill>
                  <a:schemeClr val="tx1"/>
                </a:solidFill>
              </a:rPr>
              <a:t>blah</a:t>
            </a:r>
            <a:r>
              <a:rPr lang="en-US" dirty="0" smtClean="0">
                <a:solidFill>
                  <a:schemeClr val="tx1"/>
                </a:solidFill>
              </a:rPr>
              <a:t>…</a:t>
            </a:r>
            <a:endParaRPr lang="en-US" dirty="0">
              <a:solidFill>
                <a:schemeClr val="tx1"/>
              </a:solidFill>
            </a:endParaRPr>
          </a:p>
        </p:txBody>
      </p:sp>
      <p:sp>
        <p:nvSpPr>
          <p:cNvPr id="6" name="Rectangle 5"/>
          <p:cNvSpPr/>
          <p:nvPr/>
        </p:nvSpPr>
        <p:spPr>
          <a:xfrm>
            <a:off x="1435462" y="3738766"/>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41108251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Review of Galilean Relativity </a:t>
            </a:r>
          </a:p>
        </p:txBody>
      </p:sp>
      <p:sp>
        <p:nvSpPr>
          <p:cNvPr id="3" name="Content Placeholder 2"/>
          <p:cNvSpPr>
            <a:spLocks noGrp="1"/>
          </p:cNvSpPr>
          <p:nvPr>
            <p:ph idx="1"/>
          </p:nvPr>
        </p:nvSpPr>
        <p:spPr/>
        <p:txBody>
          <a:bodyPr>
            <a:normAutofit/>
          </a:bodyPr>
          <a:lstStyle/>
          <a:p>
            <a:r>
              <a:rPr lang="en-US" dirty="0"/>
              <a:t>An important consequence of the Galilean relativity is the law of velocity addition. </a:t>
            </a:r>
          </a:p>
        </p:txBody>
      </p:sp>
      <p:sp>
        <p:nvSpPr>
          <p:cNvPr id="11" name="Rectangle 10"/>
          <p:cNvSpPr/>
          <p:nvPr/>
        </p:nvSpPr>
        <p:spPr>
          <a:xfrm>
            <a:off x="5975074" y="2748280"/>
            <a:ext cx="2817224" cy="2862322"/>
          </a:xfrm>
          <a:prstGeom prst="rect">
            <a:avLst/>
          </a:prstGeom>
        </p:spPr>
        <p:txBody>
          <a:bodyPr wrap="square">
            <a:spAutoFit/>
          </a:bodyPr>
          <a:lstStyle/>
          <a:p>
            <a:r>
              <a:rPr lang="en-US" dirty="0" smtClean="0"/>
              <a:t>A </a:t>
            </a:r>
            <a:r>
              <a:rPr lang="en-US" dirty="0"/>
              <a:t>(</a:t>
            </a:r>
            <a:r>
              <a:rPr lang="en-US" dirty="0" smtClean="0"/>
              <a:t>stationary man on earth), </a:t>
            </a:r>
            <a:r>
              <a:rPr lang="en-US" dirty="0"/>
              <a:t>B (</a:t>
            </a:r>
            <a:r>
              <a:rPr lang="en-US" dirty="0" smtClean="0"/>
              <a:t>moving aircraft), </a:t>
            </a:r>
          </a:p>
          <a:p>
            <a:r>
              <a:rPr lang="en-US" dirty="0" smtClean="0"/>
              <a:t>C </a:t>
            </a:r>
            <a:r>
              <a:rPr lang="en-US" dirty="0"/>
              <a:t>(something </a:t>
            </a:r>
            <a:r>
              <a:rPr lang="en-US" dirty="0" smtClean="0"/>
              <a:t>moving towards the cockpit in the aircraft), </a:t>
            </a:r>
            <a:r>
              <a:rPr lang="en-US" dirty="0"/>
              <a:t>the velocity vector u of C relative to A is the sum of the velocity u</a:t>
            </a:r>
            <a:r>
              <a:rPr lang="en-US" dirty="0" smtClean="0"/>
              <a:t>’ </a:t>
            </a:r>
            <a:r>
              <a:rPr lang="en-US" dirty="0"/>
              <a:t>of C relative to B plus the velocity v of B relative to A:</a:t>
            </a:r>
          </a:p>
          <a:p>
            <a:r>
              <a:rPr lang="en-US" dirty="0"/>
              <a:t>		</a:t>
            </a:r>
            <a:r>
              <a:rPr lang="en-US" dirty="0" smtClean="0"/>
              <a:t>u=</a:t>
            </a:r>
            <a:r>
              <a:rPr lang="en-US" dirty="0" err="1" smtClean="0"/>
              <a:t>v+u</a:t>
            </a:r>
            <a:r>
              <a:rPr lang="en-US" dirty="0"/>
              <a:t>’</a:t>
            </a:r>
          </a:p>
        </p:txBody>
      </p:sp>
      <p:sp>
        <p:nvSpPr>
          <p:cNvPr id="6" name="Rectangle 5"/>
          <p:cNvSpPr/>
          <p:nvPr/>
        </p:nvSpPr>
        <p:spPr>
          <a:xfrm>
            <a:off x="1619794" y="3065417"/>
            <a:ext cx="2943497" cy="25451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Image removed</a:t>
            </a:r>
            <a:endParaRPr lang="en-US" dirty="0"/>
          </a:p>
        </p:txBody>
      </p:sp>
    </p:spTree>
    <p:extLst>
      <p:ext uri="{BB962C8B-B14F-4D97-AF65-F5344CB8AC3E}">
        <p14:creationId xmlns:p14="http://schemas.microsoft.com/office/powerpoint/2010/main" val="2977491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Review of Galilean Relativity </a:t>
            </a:r>
          </a:p>
        </p:txBody>
      </p:sp>
      <p:sp>
        <p:nvSpPr>
          <p:cNvPr id="3" name="Content Placeholder 2"/>
          <p:cNvSpPr>
            <a:spLocks noGrp="1"/>
          </p:cNvSpPr>
          <p:nvPr>
            <p:ph idx="1"/>
          </p:nvPr>
        </p:nvSpPr>
        <p:spPr>
          <a:xfrm>
            <a:off x="457200" y="1838960"/>
            <a:ext cx="5547360" cy="4360679"/>
          </a:xfrm>
        </p:spPr>
        <p:txBody>
          <a:bodyPr>
            <a:normAutofit fontScale="92500" lnSpcReduction="10000"/>
          </a:bodyPr>
          <a:lstStyle/>
          <a:p>
            <a:r>
              <a:rPr lang="en-US" dirty="0" smtClean="0"/>
              <a:t>It </a:t>
            </a:r>
            <a:r>
              <a:rPr lang="en-US" dirty="0"/>
              <a:t>leads to the famous problem of crossing a river and traveling downstream and back with the flow of water. </a:t>
            </a:r>
          </a:p>
          <a:p>
            <a:r>
              <a:rPr lang="en-US" dirty="0"/>
              <a:t>Students soon conclude that the traveling time is different for the two paths which are equal in length. </a:t>
            </a:r>
            <a:endParaRPr lang="en-US" dirty="0" smtClean="0"/>
          </a:p>
          <a:p>
            <a:r>
              <a:rPr lang="en-US" dirty="0" smtClean="0"/>
              <a:t>Let’s see how … </a:t>
            </a:r>
            <a:endParaRPr lang="en-US" dirty="0"/>
          </a:p>
        </p:txBody>
      </p:sp>
      <p:sp>
        <p:nvSpPr>
          <p:cNvPr id="4" name="TextBox 3"/>
          <p:cNvSpPr txBox="1"/>
          <p:nvPr/>
        </p:nvSpPr>
        <p:spPr>
          <a:xfrm>
            <a:off x="7175865" y="5390604"/>
            <a:ext cx="914033" cy="369332"/>
          </a:xfrm>
          <a:prstGeom prst="rect">
            <a:avLst/>
          </a:prstGeom>
          <a:noFill/>
        </p:spPr>
        <p:txBody>
          <a:bodyPr wrap="none" rtlCol="0">
            <a:spAutoFit/>
          </a:bodyPr>
          <a:lstStyle/>
          <a:p>
            <a:r>
              <a:rPr lang="en-US" i="1" dirty="0" smtClean="0"/>
              <a:t>Hmm….</a:t>
            </a:r>
            <a:endParaRPr lang="en-US" i="1" dirty="0"/>
          </a:p>
        </p:txBody>
      </p:sp>
      <p:pic>
        <p:nvPicPr>
          <p:cNvPr id="5" name="Picture 4"/>
          <p:cNvPicPr>
            <a:picLocks noChangeAspect="1"/>
          </p:cNvPicPr>
          <p:nvPr/>
        </p:nvPicPr>
        <p:blipFill>
          <a:blip r:embed="rId2"/>
          <a:stretch>
            <a:fillRect/>
          </a:stretch>
        </p:blipFill>
        <p:spPr>
          <a:xfrm>
            <a:off x="6381767" y="1838960"/>
            <a:ext cx="2662085" cy="3316514"/>
          </a:xfrm>
          <a:prstGeom prst="rect">
            <a:avLst/>
          </a:prstGeom>
        </p:spPr>
      </p:pic>
    </p:spTree>
    <p:extLst>
      <p:ext uri="{BB962C8B-B14F-4D97-AF65-F5344CB8AC3E}">
        <p14:creationId xmlns:p14="http://schemas.microsoft.com/office/powerpoint/2010/main" val="3320370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uble Wave 6"/>
          <p:cNvSpPr/>
          <p:nvPr/>
        </p:nvSpPr>
        <p:spPr>
          <a:xfrm>
            <a:off x="493936" y="3616435"/>
            <a:ext cx="8049491" cy="2542310"/>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a:duotone>
              <a:prstClr val="black"/>
              <a:schemeClr val="accent2">
                <a:tint val="45000"/>
                <a:satMod val="400000"/>
              </a:schemeClr>
            </a:duotone>
          </a:blip>
          <a:stretch>
            <a:fillRect/>
          </a:stretch>
        </p:blipFill>
        <p:spPr>
          <a:xfrm>
            <a:off x="3642120" y="4522117"/>
            <a:ext cx="3228317" cy="565071"/>
          </a:xfrm>
          <a:prstGeom prst="rect">
            <a:avLst/>
          </a:prstGeom>
        </p:spPr>
      </p:pic>
      <p:cxnSp>
        <p:nvCxnSpPr>
          <p:cNvPr id="9" name="Straight Arrow Connector 8"/>
          <p:cNvCxnSpPr/>
          <p:nvPr/>
        </p:nvCxnSpPr>
        <p:spPr>
          <a:xfrm>
            <a:off x="6697360" y="4811104"/>
            <a:ext cx="931718" cy="171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366720" y="5431507"/>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17983" y="5431507"/>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203439" y="5434972"/>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512692" y="5431507"/>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963956" y="5431507"/>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366719" y="4194989"/>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109920" y="4198454"/>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870437" y="4194989"/>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4993093" y="3670062"/>
            <a:ext cx="758641" cy="85205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cxnSp>
        <p:nvCxnSpPr>
          <p:cNvPr id="17" name="Straight Arrow Connector 16"/>
          <p:cNvCxnSpPr/>
          <p:nvPr/>
        </p:nvCxnSpPr>
        <p:spPr>
          <a:xfrm>
            <a:off x="2644798" y="4194995"/>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9" name="Content Placeholder 2"/>
          <p:cNvSpPr>
            <a:spLocks noGrp="1"/>
          </p:cNvSpPr>
          <p:nvPr>
            <p:ph idx="1"/>
          </p:nvPr>
        </p:nvSpPr>
        <p:spPr>
          <a:xfrm>
            <a:off x="521584" y="898613"/>
            <a:ext cx="8229600" cy="4525963"/>
          </a:xfrm>
        </p:spPr>
        <p:txBody>
          <a:bodyPr>
            <a:normAutofit/>
          </a:bodyPr>
          <a:lstStyle/>
          <a:p>
            <a:r>
              <a:rPr lang="en-US" sz="2400" dirty="0"/>
              <a:t>A boat </a:t>
            </a:r>
            <a:r>
              <a:rPr lang="en-US" sz="2400" dirty="0" smtClean="0"/>
              <a:t>is travelling downstream </a:t>
            </a:r>
            <a:r>
              <a:rPr lang="en-US" sz="2400" dirty="0"/>
              <a:t>at 5 km/h relative to the shore. If there is a current of 7 km/h which direction the boat is moving with respect to water? What is the boat’s speed relative to </a:t>
            </a:r>
            <a:r>
              <a:rPr lang="en-US" sz="2400" dirty="0" smtClean="0"/>
              <a:t>Garfield?</a:t>
            </a:r>
            <a:endParaRPr lang="en-US" sz="2400" dirty="0"/>
          </a:p>
          <a:p>
            <a:pPr marL="0" indent="0">
              <a:buNone/>
            </a:pPr>
            <a:endParaRPr lang="en-US" sz="2400" dirty="0"/>
          </a:p>
        </p:txBody>
      </p:sp>
    </p:spTree>
    <p:extLst>
      <p:ext uri="{BB962C8B-B14F-4D97-AF65-F5344CB8AC3E}">
        <p14:creationId xmlns:p14="http://schemas.microsoft.com/office/powerpoint/2010/main" val="1348599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uble Wave 6"/>
          <p:cNvSpPr/>
          <p:nvPr/>
        </p:nvSpPr>
        <p:spPr>
          <a:xfrm>
            <a:off x="594320" y="3446628"/>
            <a:ext cx="8049491" cy="2542310"/>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a:duotone>
              <a:prstClr val="black"/>
              <a:schemeClr val="accent2">
                <a:tint val="45000"/>
                <a:satMod val="400000"/>
              </a:schemeClr>
            </a:duotone>
          </a:blip>
          <a:stretch>
            <a:fillRect/>
          </a:stretch>
        </p:blipFill>
        <p:spPr>
          <a:xfrm>
            <a:off x="3742504" y="4352310"/>
            <a:ext cx="3228317" cy="565071"/>
          </a:xfrm>
          <a:prstGeom prst="rect">
            <a:avLst/>
          </a:prstGeom>
        </p:spPr>
      </p:pic>
      <p:cxnSp>
        <p:nvCxnSpPr>
          <p:cNvPr id="9" name="Straight Arrow Connector 8"/>
          <p:cNvCxnSpPr/>
          <p:nvPr/>
        </p:nvCxnSpPr>
        <p:spPr>
          <a:xfrm flipH="1">
            <a:off x="3223270" y="4615337"/>
            <a:ext cx="720437" cy="1719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467104" y="5261700"/>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18367" y="5261700"/>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03823" y="5265165"/>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13076" y="5261700"/>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64340" y="5261700"/>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67103" y="4025182"/>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10304" y="4028647"/>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970821" y="4025182"/>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a:off x="5093477" y="3500255"/>
            <a:ext cx="758641" cy="852055"/>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cxnSp>
        <p:nvCxnSpPr>
          <p:cNvPr id="17" name="Straight Arrow Connector 16"/>
          <p:cNvCxnSpPr/>
          <p:nvPr/>
        </p:nvCxnSpPr>
        <p:spPr>
          <a:xfrm>
            <a:off x="2745182" y="4025188"/>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21584" y="898613"/>
            <a:ext cx="8229600" cy="4525963"/>
          </a:xfrm>
        </p:spPr>
        <p:txBody>
          <a:bodyPr/>
          <a:lstStyle/>
          <a:p>
            <a:r>
              <a:rPr lang="en-US" dirty="0"/>
              <a:t>A boat travelling upstream at 5 km/h relative to the shore. If there is a current of 7 km/h which direction the boat is moving with respect to water? What is the boat’s speed relative to the water?</a:t>
            </a:r>
          </a:p>
          <a:p>
            <a:pPr marL="0" indent="0">
              <a:buNone/>
            </a:pPr>
            <a:endParaRPr lang="en-US" dirty="0"/>
          </a:p>
        </p:txBody>
      </p:sp>
    </p:spTree>
    <p:extLst>
      <p:ext uri="{BB962C8B-B14F-4D97-AF65-F5344CB8AC3E}">
        <p14:creationId xmlns:p14="http://schemas.microsoft.com/office/powerpoint/2010/main" val="3584141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uble Wave 6"/>
          <p:cNvSpPr/>
          <p:nvPr/>
        </p:nvSpPr>
        <p:spPr>
          <a:xfrm>
            <a:off x="637309" y="1706623"/>
            <a:ext cx="8049491" cy="3101750"/>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a:duotone>
              <a:prstClr val="black"/>
              <a:schemeClr val="accent2">
                <a:tint val="45000"/>
                <a:satMod val="400000"/>
              </a:schemeClr>
            </a:duotone>
          </a:blip>
          <a:stretch>
            <a:fillRect/>
          </a:stretch>
        </p:blipFill>
        <p:spPr>
          <a:xfrm rot="5400000" flipV="1">
            <a:off x="3575627" y="3226423"/>
            <a:ext cx="817501" cy="194015"/>
          </a:xfrm>
          <a:prstGeom prst="rect">
            <a:avLst/>
          </a:prstGeom>
        </p:spPr>
      </p:pic>
      <p:cxnSp>
        <p:nvCxnSpPr>
          <p:cNvPr id="9" name="Straight Arrow Connector 8"/>
          <p:cNvCxnSpPr/>
          <p:nvPr/>
        </p:nvCxnSpPr>
        <p:spPr>
          <a:xfrm flipH="1" flipV="1">
            <a:off x="3887370" y="2253932"/>
            <a:ext cx="1715" cy="60073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510093" y="3610871"/>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862589" y="2374353"/>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346812" y="3614336"/>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56065" y="3610871"/>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107328" y="3610871"/>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510092" y="2374353"/>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4253293" y="2377818"/>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562546" y="2374353"/>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013809" y="2374353"/>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Isosceles Triangle 20"/>
          <p:cNvSpPr/>
          <p:nvPr/>
        </p:nvSpPr>
        <p:spPr>
          <a:xfrm rot="16200000">
            <a:off x="3465924" y="3099752"/>
            <a:ext cx="426080" cy="41681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cxnSp>
        <p:nvCxnSpPr>
          <p:cNvPr id="17" name="Straight Arrow Connector 16"/>
          <p:cNvCxnSpPr/>
          <p:nvPr/>
        </p:nvCxnSpPr>
        <p:spPr>
          <a:xfrm>
            <a:off x="2862589" y="3615700"/>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 y="874095"/>
            <a:ext cx="8229600" cy="4525963"/>
          </a:xfrm>
        </p:spPr>
        <p:txBody>
          <a:bodyPr/>
          <a:lstStyle/>
          <a:p>
            <a:r>
              <a:rPr lang="en-US" dirty="0" smtClean="0"/>
              <a:t>What will happen now?</a:t>
            </a:r>
            <a:endParaRPr lang="en-US" dirty="0"/>
          </a:p>
        </p:txBody>
      </p:sp>
      <p:sp>
        <p:nvSpPr>
          <p:cNvPr id="23" name="TextBox 22"/>
          <p:cNvSpPr txBox="1"/>
          <p:nvPr/>
        </p:nvSpPr>
        <p:spPr>
          <a:xfrm flipH="1">
            <a:off x="1299901" y="5026897"/>
            <a:ext cx="2373865" cy="646331"/>
          </a:xfrm>
          <a:prstGeom prst="rect">
            <a:avLst/>
          </a:prstGeom>
          <a:solidFill>
            <a:schemeClr val="bg1"/>
          </a:solidFill>
        </p:spPr>
        <p:txBody>
          <a:bodyPr wrap="square" rtlCol="0">
            <a:spAutoFit/>
          </a:bodyPr>
          <a:lstStyle/>
          <a:p>
            <a:r>
              <a:rPr lang="en-US" i="1" dirty="0" smtClean="0"/>
              <a:t>Ask your teacher, I am not in a mood today</a:t>
            </a:r>
            <a:endParaRPr lang="en-US" i="1" dirty="0"/>
          </a:p>
        </p:txBody>
      </p:sp>
      <p:sp>
        <p:nvSpPr>
          <p:cNvPr id="24" name="Rectangle 23"/>
          <p:cNvSpPr/>
          <p:nvPr/>
        </p:nvSpPr>
        <p:spPr>
          <a:xfrm>
            <a:off x="3527711" y="5636429"/>
            <a:ext cx="2370183" cy="89690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3840802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4430" y="1932039"/>
            <a:ext cx="8350357" cy="2861384"/>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duotone>
              <a:prstClr val="black"/>
              <a:schemeClr val="accent2">
                <a:tint val="45000"/>
                <a:satMod val="400000"/>
              </a:schemeClr>
            </a:duotone>
          </a:blip>
          <a:stretch>
            <a:fillRect/>
          </a:stretch>
        </p:blipFill>
        <p:spPr>
          <a:xfrm rot="5400000" flipV="1">
            <a:off x="3395518" y="4232779"/>
            <a:ext cx="817501" cy="194015"/>
          </a:xfrm>
          <a:prstGeom prst="rect">
            <a:avLst/>
          </a:prstGeom>
        </p:spPr>
      </p:pic>
      <p:cxnSp>
        <p:nvCxnSpPr>
          <p:cNvPr id="9" name="Straight Arrow Connector 8"/>
          <p:cNvCxnSpPr/>
          <p:nvPr/>
        </p:nvCxnSpPr>
        <p:spPr>
          <a:xfrm flipH="1" flipV="1">
            <a:off x="3708976" y="2050026"/>
            <a:ext cx="1" cy="1810996"/>
          </a:xfrm>
          <a:prstGeom prst="straightConnector1">
            <a:avLst/>
          </a:prstGeom>
          <a:ln w="762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 y="874095"/>
            <a:ext cx="8229600" cy="4525963"/>
          </a:xfrm>
        </p:spPr>
        <p:txBody>
          <a:bodyPr/>
          <a:lstStyle/>
          <a:p>
            <a:r>
              <a:rPr lang="en-US" dirty="0" smtClean="0"/>
              <a:t>Round trip in stationary water (like a lake)</a:t>
            </a:r>
            <a:endParaRPr lang="en-US" dirty="0"/>
          </a:p>
        </p:txBody>
      </p:sp>
      <p:sp>
        <p:nvSpPr>
          <p:cNvPr id="11" name="Isosceles Triangle 10"/>
          <p:cNvSpPr/>
          <p:nvPr/>
        </p:nvSpPr>
        <p:spPr>
          <a:xfrm rot="16200000">
            <a:off x="3283045" y="4102643"/>
            <a:ext cx="426080" cy="41681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cxnSp>
        <p:nvCxnSpPr>
          <p:cNvPr id="14" name="Straight Arrow Connector 13"/>
          <p:cNvCxnSpPr/>
          <p:nvPr/>
        </p:nvCxnSpPr>
        <p:spPr>
          <a:xfrm flipH="1">
            <a:off x="3861377" y="2125091"/>
            <a:ext cx="1" cy="1837945"/>
          </a:xfrm>
          <a:prstGeom prst="straightConnector1">
            <a:avLst/>
          </a:prstGeom>
          <a:ln w="762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2927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uble Wave 6"/>
          <p:cNvSpPr/>
          <p:nvPr/>
        </p:nvSpPr>
        <p:spPr>
          <a:xfrm>
            <a:off x="457200" y="2241030"/>
            <a:ext cx="8049491" cy="3101750"/>
          </a:xfrm>
          <a:prstGeom prst="doubleWav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Picture 4"/>
          <p:cNvPicPr>
            <a:picLocks noChangeAspect="1"/>
          </p:cNvPicPr>
          <p:nvPr/>
        </p:nvPicPr>
        <p:blipFill>
          <a:blip r:embed="rId2">
            <a:duotone>
              <a:prstClr val="black"/>
              <a:schemeClr val="accent2">
                <a:tint val="45000"/>
                <a:satMod val="400000"/>
              </a:schemeClr>
            </a:duotone>
          </a:blip>
          <a:stretch>
            <a:fillRect/>
          </a:stretch>
        </p:blipFill>
        <p:spPr>
          <a:xfrm rot="5400000" flipV="1">
            <a:off x="2815125" y="4191716"/>
            <a:ext cx="817501" cy="194015"/>
          </a:xfrm>
          <a:prstGeom prst="rect">
            <a:avLst/>
          </a:prstGeom>
        </p:spPr>
      </p:pic>
      <p:cxnSp>
        <p:nvCxnSpPr>
          <p:cNvPr id="9" name="Straight Arrow Connector 8"/>
          <p:cNvCxnSpPr/>
          <p:nvPr/>
        </p:nvCxnSpPr>
        <p:spPr>
          <a:xfrm flipV="1">
            <a:off x="3191222" y="2654711"/>
            <a:ext cx="1058143" cy="1725560"/>
          </a:xfrm>
          <a:prstGeom prst="straightConnector1">
            <a:avLst/>
          </a:prstGeom>
          <a:ln w="762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26100" y="4707080"/>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173603" y="4707080"/>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3916804" y="4710545"/>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226057" y="4707080"/>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77320" y="4707080"/>
            <a:ext cx="665122" cy="0"/>
          </a:xfrm>
          <a:prstGeom prst="straightConnector1">
            <a:avLst/>
          </a:prstGeom>
          <a:ln w="762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57200" y="874095"/>
            <a:ext cx="8229600" cy="4525963"/>
          </a:xfrm>
        </p:spPr>
        <p:txBody>
          <a:bodyPr/>
          <a:lstStyle/>
          <a:p>
            <a:r>
              <a:rPr lang="en-US" dirty="0" smtClean="0"/>
              <a:t>Round trip in a river flowing towards right. What will happen now?</a:t>
            </a:r>
            <a:endParaRPr lang="en-US" dirty="0"/>
          </a:p>
        </p:txBody>
      </p:sp>
      <p:sp>
        <p:nvSpPr>
          <p:cNvPr id="11" name="Isosceles Triangle 10"/>
          <p:cNvSpPr/>
          <p:nvPr/>
        </p:nvSpPr>
        <p:spPr>
          <a:xfrm rot="16200000">
            <a:off x="2702652" y="4061580"/>
            <a:ext cx="426080" cy="41681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cxnSp>
        <p:nvCxnSpPr>
          <p:cNvPr id="13" name="Straight Arrow Connector 12"/>
          <p:cNvCxnSpPr/>
          <p:nvPr/>
        </p:nvCxnSpPr>
        <p:spPr>
          <a:xfrm>
            <a:off x="4336504" y="2686856"/>
            <a:ext cx="1222114" cy="1693415"/>
          </a:xfrm>
          <a:prstGeom prst="straightConnector1">
            <a:avLst/>
          </a:prstGeom>
          <a:ln w="762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3412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Then which boat moved more distance?</a:t>
            </a:r>
          </a:p>
          <a:p>
            <a:r>
              <a:rPr lang="en-US" dirty="0" smtClean="0"/>
              <a:t>Which will return late to the shore?</a:t>
            </a:r>
            <a:endParaRPr lang="en-US" dirty="0"/>
          </a:p>
        </p:txBody>
      </p:sp>
      <p:sp>
        <p:nvSpPr>
          <p:cNvPr id="5" name="TextBox 4"/>
          <p:cNvSpPr txBox="1"/>
          <p:nvPr/>
        </p:nvSpPr>
        <p:spPr>
          <a:xfrm>
            <a:off x="6844937" y="5064331"/>
            <a:ext cx="2299063" cy="923330"/>
          </a:xfrm>
          <a:prstGeom prst="rect">
            <a:avLst/>
          </a:prstGeom>
          <a:noFill/>
        </p:spPr>
        <p:txBody>
          <a:bodyPr wrap="square" rtlCol="0">
            <a:spAutoFit/>
          </a:bodyPr>
          <a:lstStyle/>
          <a:p>
            <a:r>
              <a:rPr lang="en-US" i="1" dirty="0" smtClean="0"/>
              <a:t>Why is everything moving here … leave me alone</a:t>
            </a:r>
            <a:endParaRPr lang="en-US" i="1" dirty="0"/>
          </a:p>
        </p:txBody>
      </p:sp>
      <p:sp>
        <p:nvSpPr>
          <p:cNvPr id="6" name="Rectangle 5"/>
          <p:cNvSpPr/>
          <p:nvPr/>
        </p:nvSpPr>
        <p:spPr>
          <a:xfrm>
            <a:off x="7148285" y="3270690"/>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3920338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now comes </a:t>
            </a:r>
            <a:r>
              <a:rPr lang="en-US" dirty="0" err="1" smtClean="0"/>
              <a:t>Aether</a:t>
            </a:r>
            <a:endParaRPr lang="en-US" dirty="0"/>
          </a:p>
        </p:txBody>
      </p:sp>
      <p:sp>
        <p:nvSpPr>
          <p:cNvPr id="3" name="Content Placeholder 2"/>
          <p:cNvSpPr>
            <a:spLocks noGrp="1"/>
          </p:cNvSpPr>
          <p:nvPr>
            <p:ph idx="1"/>
          </p:nvPr>
        </p:nvSpPr>
        <p:spPr>
          <a:xfrm>
            <a:off x="457200" y="1500464"/>
            <a:ext cx="8229600" cy="4525963"/>
          </a:xfrm>
        </p:spPr>
        <p:txBody>
          <a:bodyPr>
            <a:normAutofit/>
          </a:bodyPr>
          <a:lstStyle/>
          <a:p>
            <a:r>
              <a:rPr lang="en-US" sz="2800" dirty="0"/>
              <a:t>According to ancient and medieval science, </a:t>
            </a:r>
            <a:r>
              <a:rPr lang="en-US" sz="2800" dirty="0" err="1" smtClean="0"/>
              <a:t>aether</a:t>
            </a:r>
            <a:r>
              <a:rPr lang="en-US" sz="2800" dirty="0" smtClean="0"/>
              <a:t>, </a:t>
            </a:r>
            <a:r>
              <a:rPr lang="en-US" sz="2800" dirty="0"/>
              <a:t>also spelled </a:t>
            </a:r>
            <a:r>
              <a:rPr lang="en-US" sz="2800" dirty="0" err="1"/>
              <a:t>æther</a:t>
            </a:r>
            <a:r>
              <a:rPr lang="en-US" sz="2800" dirty="0"/>
              <a:t> or ether, </a:t>
            </a:r>
            <a:r>
              <a:rPr lang="en-US" sz="2800" dirty="0" smtClean="0"/>
              <a:t>is </a:t>
            </a:r>
            <a:r>
              <a:rPr lang="en-US" sz="2800" dirty="0"/>
              <a:t>the material that fills the region of the universe above the terrestrial </a:t>
            </a:r>
            <a:r>
              <a:rPr lang="en-US" sz="2800" dirty="0" smtClean="0"/>
              <a:t>sphere. </a:t>
            </a:r>
          </a:p>
          <a:p>
            <a:r>
              <a:rPr lang="en-US" sz="2800" dirty="0" smtClean="0"/>
              <a:t>The </a:t>
            </a:r>
            <a:r>
              <a:rPr lang="en-US" sz="2800" dirty="0"/>
              <a:t>concept of </a:t>
            </a:r>
            <a:r>
              <a:rPr lang="en-US" sz="2800" dirty="0" err="1"/>
              <a:t>aether</a:t>
            </a:r>
            <a:r>
              <a:rPr lang="en-US" sz="2800" dirty="0"/>
              <a:t> was used in several theories to explain </a:t>
            </a:r>
            <a:r>
              <a:rPr lang="en-US" sz="2800" dirty="0" smtClean="0"/>
              <a:t>some natural </a:t>
            </a:r>
            <a:r>
              <a:rPr lang="en-US" sz="2800" dirty="0"/>
              <a:t>phenomena, such as the traveling of light and gravity. </a:t>
            </a:r>
          </a:p>
        </p:txBody>
      </p:sp>
      <p:sp>
        <p:nvSpPr>
          <p:cNvPr id="6" name="Line Callout 1 5"/>
          <p:cNvSpPr/>
          <p:nvPr/>
        </p:nvSpPr>
        <p:spPr>
          <a:xfrm>
            <a:off x="2439579" y="4724445"/>
            <a:ext cx="1997438" cy="748937"/>
          </a:xfrm>
          <a:prstGeom prst="borderCallout1">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Who said it fills everything?</a:t>
            </a:r>
            <a:endParaRPr lang="en-US" dirty="0">
              <a:solidFill>
                <a:schemeClr val="tx1"/>
              </a:solidFill>
            </a:endParaRPr>
          </a:p>
        </p:txBody>
      </p:sp>
      <p:pic>
        <p:nvPicPr>
          <p:cNvPr id="4" name="Picture 3"/>
          <p:cNvPicPr>
            <a:picLocks noChangeAspect="1"/>
          </p:cNvPicPr>
          <p:nvPr/>
        </p:nvPicPr>
        <p:blipFill>
          <a:blip r:embed="rId2"/>
          <a:stretch>
            <a:fillRect/>
          </a:stretch>
        </p:blipFill>
        <p:spPr>
          <a:xfrm>
            <a:off x="200233" y="4651169"/>
            <a:ext cx="1463167" cy="1822862"/>
          </a:xfrm>
          <a:prstGeom prst="rect">
            <a:avLst/>
          </a:prstGeom>
        </p:spPr>
      </p:pic>
    </p:spTree>
    <p:extLst>
      <p:ext uri="{BB962C8B-B14F-4D97-AF65-F5344CB8AC3E}">
        <p14:creationId xmlns:p14="http://schemas.microsoft.com/office/powerpoint/2010/main" val="2158999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are going to discuss</a:t>
            </a:r>
            <a:endParaRPr lang="en-US" dirty="0"/>
          </a:p>
        </p:txBody>
      </p:sp>
      <p:sp>
        <p:nvSpPr>
          <p:cNvPr id="3" name="Content Placeholder 2"/>
          <p:cNvSpPr>
            <a:spLocks noGrp="1"/>
          </p:cNvSpPr>
          <p:nvPr>
            <p:ph idx="1"/>
          </p:nvPr>
        </p:nvSpPr>
        <p:spPr/>
        <p:txBody>
          <a:bodyPr>
            <a:normAutofit lnSpcReduction="10000"/>
          </a:bodyPr>
          <a:lstStyle/>
          <a:p>
            <a:r>
              <a:rPr lang="en-US" dirty="0" smtClean="0"/>
              <a:t>Some basic definitions needed</a:t>
            </a:r>
          </a:p>
          <a:p>
            <a:r>
              <a:rPr lang="en-US" dirty="0" smtClean="0"/>
              <a:t>The course at CTY</a:t>
            </a:r>
          </a:p>
          <a:p>
            <a:r>
              <a:rPr lang="en-US" dirty="0" smtClean="0"/>
              <a:t>Review of Galilean Relativity </a:t>
            </a:r>
          </a:p>
          <a:p>
            <a:r>
              <a:rPr lang="en-US" dirty="0" smtClean="0"/>
              <a:t>Concept of ‘</a:t>
            </a:r>
            <a:r>
              <a:rPr lang="en-US" dirty="0" err="1" smtClean="0"/>
              <a:t>Aether</a:t>
            </a:r>
            <a:r>
              <a:rPr lang="en-US" dirty="0" smtClean="0"/>
              <a:t>’</a:t>
            </a:r>
          </a:p>
          <a:p>
            <a:r>
              <a:rPr lang="en-US" dirty="0" smtClean="0"/>
              <a:t>Michelson-Morley Experiment</a:t>
            </a:r>
          </a:p>
          <a:p>
            <a:r>
              <a:rPr lang="en-US" dirty="0" smtClean="0"/>
              <a:t>Einstein’s Solution</a:t>
            </a:r>
          </a:p>
          <a:p>
            <a:r>
              <a:rPr lang="en-US" dirty="0"/>
              <a:t>Questions to start </a:t>
            </a:r>
            <a:r>
              <a:rPr lang="en-US" dirty="0" smtClean="0"/>
              <a:t>class discussion</a:t>
            </a:r>
            <a:endParaRPr lang="en-US" dirty="0"/>
          </a:p>
          <a:p>
            <a:r>
              <a:rPr lang="en-US" dirty="0" smtClean="0"/>
              <a:t>Selected videos, etc.</a:t>
            </a:r>
          </a:p>
          <a:p>
            <a:endParaRPr lang="en-US" dirty="0" smtClean="0"/>
          </a:p>
          <a:p>
            <a:endParaRPr lang="en-US" dirty="0"/>
          </a:p>
        </p:txBody>
      </p:sp>
    </p:spTree>
    <p:extLst>
      <p:ext uri="{BB962C8B-B14F-4D97-AF65-F5344CB8AC3E}">
        <p14:creationId xmlns:p14="http://schemas.microsoft.com/office/powerpoint/2010/main" val="2826608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6105"/>
            <a:ext cx="8229600" cy="1143000"/>
          </a:xfrm>
        </p:spPr>
        <p:txBody>
          <a:bodyPr/>
          <a:lstStyle/>
          <a:p>
            <a:r>
              <a:rPr lang="en-US" dirty="0"/>
              <a:t>Michelson-Morley Experiment  </a:t>
            </a:r>
          </a:p>
        </p:txBody>
      </p:sp>
      <p:sp>
        <p:nvSpPr>
          <p:cNvPr id="3" name="Content Placeholder 2"/>
          <p:cNvSpPr>
            <a:spLocks noGrp="1"/>
          </p:cNvSpPr>
          <p:nvPr>
            <p:ph idx="1"/>
          </p:nvPr>
        </p:nvSpPr>
        <p:spPr/>
        <p:txBody>
          <a:bodyPr>
            <a:normAutofit/>
          </a:bodyPr>
          <a:lstStyle/>
          <a:p>
            <a:r>
              <a:rPr lang="en-US" dirty="0"/>
              <a:t>The Michelson–Morley experiment </a:t>
            </a:r>
            <a:r>
              <a:rPr lang="en-US" dirty="0" smtClean="0"/>
              <a:t>(first performed in 1887) was </a:t>
            </a:r>
            <a:r>
              <a:rPr lang="en-US" dirty="0"/>
              <a:t>designed to test this conclusion for light that presumably propagating in the flow of ether, hypothetical medium filling the entire Universe. </a:t>
            </a:r>
            <a:endParaRPr lang="en-US" dirty="0" smtClean="0"/>
          </a:p>
        </p:txBody>
      </p:sp>
    </p:spTree>
    <p:extLst>
      <p:ext uri="{BB962C8B-B14F-4D97-AF65-F5344CB8AC3E}">
        <p14:creationId xmlns:p14="http://schemas.microsoft.com/office/powerpoint/2010/main" val="38365999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161314"/>
            <a:ext cx="9129019" cy="69668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 name="Rectangle 3"/>
          <p:cNvSpPr/>
          <p:nvPr/>
        </p:nvSpPr>
        <p:spPr>
          <a:xfrm>
            <a:off x="2204047" y="3486907"/>
            <a:ext cx="4735904" cy="923330"/>
          </a:xfrm>
          <a:prstGeom prst="rect">
            <a:avLst/>
          </a:prstGeom>
        </p:spPr>
        <p:txBody>
          <a:bodyPr wrap="square">
            <a:spAutoFit/>
          </a:bodyPr>
          <a:lstStyle/>
          <a:p>
            <a:r>
              <a:rPr lang="en-US" dirty="0" smtClean="0"/>
              <a:t>See the animation here </a:t>
            </a:r>
            <a:r>
              <a:rPr lang="en-US" dirty="0" smtClean="0">
                <a:hlinkClick r:id="rId2"/>
              </a:rPr>
              <a:t>http</a:t>
            </a:r>
            <a:r>
              <a:rPr lang="en-US" dirty="0">
                <a:hlinkClick r:id="rId2"/>
              </a:rPr>
              <a:t>://www.brainflux.org/Physics/Special_Relativity/Michelson_Morley</a:t>
            </a:r>
            <a:r>
              <a:rPr lang="en-US" dirty="0" smtClean="0">
                <a:hlinkClick r:id="rId2"/>
              </a:rPr>
              <a:t>/</a:t>
            </a:r>
            <a:r>
              <a:rPr lang="en-US" dirty="0" smtClean="0"/>
              <a:t> </a:t>
            </a:r>
            <a:endParaRPr lang="en-US" dirty="0"/>
          </a:p>
        </p:txBody>
      </p:sp>
      <p:sp>
        <p:nvSpPr>
          <p:cNvPr id="8" name="Rectangle 7"/>
          <p:cNvSpPr/>
          <p:nvPr/>
        </p:nvSpPr>
        <p:spPr>
          <a:xfrm>
            <a:off x="3203676" y="720167"/>
            <a:ext cx="2736647" cy="369332"/>
          </a:xfrm>
          <a:prstGeom prst="rect">
            <a:avLst/>
          </a:prstGeom>
        </p:spPr>
        <p:txBody>
          <a:bodyPr wrap="none">
            <a:spAutoFit/>
          </a:bodyPr>
          <a:lstStyle/>
          <a:p>
            <a:r>
              <a:rPr lang="en-US" dirty="0">
                <a:latin typeface="arial" panose="020B0604020202020204" pitchFamily="34" charset="0"/>
              </a:rPr>
              <a:t>Stationary Interferometer</a:t>
            </a:r>
            <a:endParaRPr lang="en-US" dirty="0"/>
          </a:p>
        </p:txBody>
      </p:sp>
    </p:spTree>
    <p:extLst>
      <p:ext uri="{BB962C8B-B14F-4D97-AF65-F5344CB8AC3E}">
        <p14:creationId xmlns:p14="http://schemas.microsoft.com/office/powerpoint/2010/main" val="318650337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6161314"/>
            <a:ext cx="9129019" cy="69668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2398142" y="6592402"/>
            <a:ext cx="4735904" cy="276999"/>
          </a:xfrm>
          <a:prstGeom prst="rect">
            <a:avLst/>
          </a:prstGeom>
        </p:spPr>
        <p:txBody>
          <a:bodyPr wrap="square">
            <a:spAutoFit/>
          </a:bodyPr>
          <a:lstStyle/>
          <a:p>
            <a:r>
              <a:rPr lang="en-US" sz="1200" dirty="0"/>
              <a:t>http://www.brainflux.org/Physics/Special_Relativity/Michelson_Morley/</a:t>
            </a:r>
          </a:p>
        </p:txBody>
      </p:sp>
      <p:sp>
        <p:nvSpPr>
          <p:cNvPr id="8" name="Rectangle 7"/>
          <p:cNvSpPr/>
          <p:nvPr/>
        </p:nvSpPr>
        <p:spPr>
          <a:xfrm>
            <a:off x="2326204" y="841994"/>
            <a:ext cx="4476610" cy="369332"/>
          </a:xfrm>
          <a:prstGeom prst="rect">
            <a:avLst/>
          </a:prstGeom>
        </p:spPr>
        <p:txBody>
          <a:bodyPr wrap="none">
            <a:spAutoFit/>
          </a:bodyPr>
          <a:lstStyle/>
          <a:p>
            <a:r>
              <a:rPr lang="en-US" dirty="0">
                <a:latin typeface="arial" panose="020B0604020202020204" pitchFamily="34" charset="0"/>
              </a:rPr>
              <a:t>Interferometer Moving Through the </a:t>
            </a:r>
            <a:r>
              <a:rPr lang="en-US" dirty="0" err="1">
                <a:latin typeface="arial" panose="020B0604020202020204" pitchFamily="34" charset="0"/>
              </a:rPr>
              <a:t>Aether</a:t>
            </a:r>
            <a:endParaRPr lang="en-US" dirty="0"/>
          </a:p>
        </p:txBody>
      </p:sp>
      <p:sp>
        <p:nvSpPr>
          <p:cNvPr id="10" name="TextBox 9"/>
          <p:cNvSpPr txBox="1"/>
          <p:nvPr/>
        </p:nvSpPr>
        <p:spPr>
          <a:xfrm>
            <a:off x="7858667" y="1328470"/>
            <a:ext cx="1370824" cy="923330"/>
          </a:xfrm>
          <a:prstGeom prst="rect">
            <a:avLst/>
          </a:prstGeom>
          <a:noFill/>
        </p:spPr>
        <p:txBody>
          <a:bodyPr wrap="none" rtlCol="0">
            <a:spAutoFit/>
          </a:bodyPr>
          <a:lstStyle/>
          <a:p>
            <a:r>
              <a:rPr lang="en-US" dirty="0" smtClean="0"/>
              <a:t>You see,</a:t>
            </a:r>
          </a:p>
          <a:p>
            <a:r>
              <a:rPr lang="en-US" dirty="0" smtClean="0"/>
              <a:t>that’s why</a:t>
            </a:r>
          </a:p>
          <a:p>
            <a:r>
              <a:rPr lang="en-US" dirty="0" smtClean="0"/>
              <a:t>I don’t move</a:t>
            </a:r>
            <a:endParaRPr lang="en-US" dirty="0"/>
          </a:p>
        </p:txBody>
      </p:sp>
      <p:sp>
        <p:nvSpPr>
          <p:cNvPr id="11" name="Rectangle 10"/>
          <p:cNvSpPr/>
          <p:nvPr/>
        </p:nvSpPr>
        <p:spPr>
          <a:xfrm>
            <a:off x="2261254" y="3025242"/>
            <a:ext cx="4735904" cy="923330"/>
          </a:xfrm>
          <a:prstGeom prst="rect">
            <a:avLst/>
          </a:prstGeom>
        </p:spPr>
        <p:txBody>
          <a:bodyPr wrap="square">
            <a:spAutoFit/>
          </a:bodyPr>
          <a:lstStyle/>
          <a:p>
            <a:r>
              <a:rPr lang="en-US" dirty="0" smtClean="0"/>
              <a:t>See the animation here </a:t>
            </a:r>
            <a:r>
              <a:rPr lang="en-US" dirty="0" smtClean="0">
                <a:hlinkClick r:id="rId2"/>
              </a:rPr>
              <a:t>http</a:t>
            </a:r>
            <a:r>
              <a:rPr lang="en-US" dirty="0">
                <a:hlinkClick r:id="rId2"/>
              </a:rPr>
              <a:t>://www.brainflux.org/Physics/Special_Relativity/Michelson_Morley</a:t>
            </a:r>
            <a:r>
              <a:rPr lang="en-US" dirty="0" smtClean="0">
                <a:hlinkClick r:id="rId2"/>
              </a:rPr>
              <a:t>/</a:t>
            </a:r>
            <a:r>
              <a:rPr lang="en-US" dirty="0" smtClean="0"/>
              <a:t> </a:t>
            </a:r>
            <a:endParaRPr lang="en-US" dirty="0"/>
          </a:p>
        </p:txBody>
      </p:sp>
      <p:sp>
        <p:nvSpPr>
          <p:cNvPr id="12" name="Rectangle 11"/>
          <p:cNvSpPr/>
          <p:nvPr/>
        </p:nvSpPr>
        <p:spPr>
          <a:xfrm>
            <a:off x="6522719" y="1328471"/>
            <a:ext cx="1158061" cy="11447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3862200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See wave interference here:</a:t>
            </a:r>
            <a:endParaRPr lang="en-US" dirty="0"/>
          </a:p>
        </p:txBody>
      </p:sp>
      <p:sp>
        <p:nvSpPr>
          <p:cNvPr id="5" name="Rectangle 4"/>
          <p:cNvSpPr/>
          <p:nvPr/>
        </p:nvSpPr>
        <p:spPr>
          <a:xfrm>
            <a:off x="0" y="6161314"/>
            <a:ext cx="9129019" cy="69668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718126" y="3307663"/>
            <a:ext cx="8539083" cy="369332"/>
          </a:xfrm>
          <a:prstGeom prst="rect">
            <a:avLst/>
          </a:prstGeom>
        </p:spPr>
        <p:txBody>
          <a:bodyPr wrap="square">
            <a:spAutoFit/>
          </a:bodyPr>
          <a:lstStyle/>
          <a:p>
            <a:r>
              <a:rPr lang="en-US" dirty="0">
                <a:hlinkClick r:id="rId2"/>
              </a:rPr>
              <a:t>http://</a:t>
            </a:r>
            <a:r>
              <a:rPr lang="en-US" dirty="0" smtClean="0">
                <a:hlinkClick r:id="rId2"/>
              </a:rPr>
              <a:t>sdsu-physics.org/physics180/physics180B/Topics/light/phys180Bch24.html</a:t>
            </a:r>
            <a:r>
              <a:rPr lang="en-US" dirty="0" smtClean="0"/>
              <a:t> </a:t>
            </a:r>
            <a:endParaRPr lang="en-US" dirty="0"/>
          </a:p>
        </p:txBody>
      </p:sp>
    </p:spTree>
    <p:extLst>
      <p:ext uri="{BB962C8B-B14F-4D97-AF65-F5344CB8AC3E}">
        <p14:creationId xmlns:p14="http://schemas.microsoft.com/office/powerpoint/2010/main" val="132434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Michelson-Morley Experiment </a:t>
            </a:r>
          </a:p>
        </p:txBody>
      </p:sp>
      <p:sp>
        <p:nvSpPr>
          <p:cNvPr id="3" name="Content Placeholder 2"/>
          <p:cNvSpPr>
            <a:spLocks noGrp="1"/>
          </p:cNvSpPr>
          <p:nvPr>
            <p:ph idx="1"/>
          </p:nvPr>
        </p:nvSpPr>
        <p:spPr/>
        <p:txBody>
          <a:bodyPr>
            <a:normAutofit/>
          </a:bodyPr>
          <a:lstStyle/>
          <a:p>
            <a:r>
              <a:rPr lang="en-US" dirty="0"/>
              <a:t>Ultimately, the experiment indicates that there is no time difference for the returning light pulses traveling in the perpendicular directions. </a:t>
            </a:r>
            <a:endParaRPr lang="en-US" dirty="0" smtClean="0"/>
          </a:p>
        </p:txBody>
      </p:sp>
    </p:spTree>
    <p:extLst>
      <p:ext uri="{BB962C8B-B14F-4D97-AF65-F5344CB8AC3E}">
        <p14:creationId xmlns:p14="http://schemas.microsoft.com/office/powerpoint/2010/main" val="40657368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5957"/>
            <a:ext cx="8229600" cy="1143000"/>
          </a:xfrm>
        </p:spPr>
        <p:txBody>
          <a:bodyPr/>
          <a:lstStyle/>
          <a:p>
            <a:r>
              <a:rPr lang="en-US" dirty="0"/>
              <a:t>Einstein’s Solution</a:t>
            </a:r>
          </a:p>
        </p:txBody>
      </p:sp>
      <p:sp>
        <p:nvSpPr>
          <p:cNvPr id="3" name="Content Placeholder 2"/>
          <p:cNvSpPr>
            <a:spLocks noGrp="1"/>
          </p:cNvSpPr>
          <p:nvPr>
            <p:ph idx="1"/>
          </p:nvPr>
        </p:nvSpPr>
        <p:spPr/>
        <p:txBody>
          <a:bodyPr>
            <a:normAutofit/>
          </a:bodyPr>
          <a:lstStyle/>
          <a:p>
            <a:r>
              <a:rPr lang="en-US" dirty="0"/>
              <a:t>Einstein suggested the following two axioms explaining the negative experimental result: </a:t>
            </a:r>
          </a:p>
          <a:p>
            <a:pPr marL="400050" lvl="1" indent="0">
              <a:buNone/>
            </a:pPr>
            <a:r>
              <a:rPr lang="en-US" dirty="0"/>
              <a:t>1) a uniform motion through ether is undetectable, </a:t>
            </a:r>
          </a:p>
          <a:p>
            <a:pPr marL="400050" lvl="1" indent="0">
              <a:buNone/>
            </a:pPr>
            <a:r>
              <a:rPr lang="en-US" dirty="0"/>
              <a:t>2) the </a:t>
            </a:r>
            <a:r>
              <a:rPr lang="en-US" dirty="0" smtClean="0"/>
              <a:t>light </a:t>
            </a:r>
            <a:r>
              <a:rPr lang="en-US" dirty="0"/>
              <a:t>speed does not depend on the speed of </a:t>
            </a:r>
            <a:r>
              <a:rPr lang="en-US" dirty="0" smtClean="0"/>
              <a:t>the light </a:t>
            </a:r>
            <a:r>
              <a:rPr lang="en-US" dirty="0"/>
              <a:t>source. </a:t>
            </a:r>
            <a:endParaRPr lang="en-US" dirty="0" smtClean="0"/>
          </a:p>
        </p:txBody>
      </p:sp>
      <p:sp>
        <p:nvSpPr>
          <p:cNvPr id="4" name="TextBox 3"/>
          <p:cNvSpPr txBox="1"/>
          <p:nvPr/>
        </p:nvSpPr>
        <p:spPr>
          <a:xfrm>
            <a:off x="2268747" y="4986068"/>
            <a:ext cx="1933606" cy="369332"/>
          </a:xfrm>
          <a:prstGeom prst="rect">
            <a:avLst/>
          </a:prstGeom>
          <a:noFill/>
        </p:spPr>
        <p:txBody>
          <a:bodyPr wrap="none" rtlCol="0">
            <a:spAutoFit/>
          </a:bodyPr>
          <a:lstStyle/>
          <a:p>
            <a:r>
              <a:rPr lang="en-US" i="1" dirty="0" err="1" smtClean="0"/>
              <a:t>Le’me</a:t>
            </a:r>
            <a:r>
              <a:rPr lang="en-US" i="1" dirty="0" smtClean="0"/>
              <a:t> take notes…</a:t>
            </a:r>
            <a:endParaRPr lang="en-US" i="1" dirty="0"/>
          </a:p>
        </p:txBody>
      </p:sp>
      <p:sp>
        <p:nvSpPr>
          <p:cNvPr id="7" name="Rectangle 6"/>
          <p:cNvSpPr/>
          <p:nvPr/>
        </p:nvSpPr>
        <p:spPr>
          <a:xfrm>
            <a:off x="901501" y="4308045"/>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19184801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9174"/>
            <a:ext cx="8229600" cy="1143000"/>
          </a:xfrm>
        </p:spPr>
        <p:txBody>
          <a:bodyPr/>
          <a:lstStyle/>
          <a:p>
            <a:r>
              <a:rPr lang="en-US" dirty="0"/>
              <a:t>The Two Postulates </a:t>
            </a:r>
          </a:p>
        </p:txBody>
      </p:sp>
      <p:sp>
        <p:nvSpPr>
          <p:cNvPr id="3" name="Content Placeholder 2"/>
          <p:cNvSpPr>
            <a:spLocks noGrp="1"/>
          </p:cNvSpPr>
          <p:nvPr>
            <p:ph idx="1"/>
          </p:nvPr>
        </p:nvSpPr>
        <p:spPr/>
        <p:txBody>
          <a:bodyPr>
            <a:normAutofit/>
          </a:bodyPr>
          <a:lstStyle/>
          <a:p>
            <a:r>
              <a:rPr lang="en-US" dirty="0"/>
              <a:t>On June 30, 1905 Einstein formulated the two postulates of special relativity:</a:t>
            </a:r>
          </a:p>
          <a:p>
            <a:pPr marL="785813" lvl="1" indent="-385763">
              <a:buFont typeface="+mj-lt"/>
              <a:buAutoNum type="arabicPeriod"/>
            </a:pPr>
            <a:r>
              <a:rPr lang="en-US" dirty="0"/>
              <a:t>The Principle of Relativity: The laws of physics are the same in all inertial frames of reference.</a:t>
            </a:r>
          </a:p>
          <a:p>
            <a:pPr marL="785813" lvl="1" indent="-385763">
              <a:buFont typeface="+mj-lt"/>
              <a:buAutoNum type="arabicPeriod"/>
            </a:pPr>
            <a:r>
              <a:rPr lang="en-US" dirty="0"/>
              <a:t>The Constancy of Speed of Light in Vacuum: The speed of light in vacuum has the same value c in all inertial frames of reference</a:t>
            </a:r>
            <a:r>
              <a:rPr lang="en-US" dirty="0" smtClean="0"/>
              <a:t>.</a:t>
            </a:r>
            <a:endParaRPr lang="en-US" dirty="0"/>
          </a:p>
        </p:txBody>
      </p:sp>
      <p:sp>
        <p:nvSpPr>
          <p:cNvPr id="5" name="Rectangle 4"/>
          <p:cNvSpPr/>
          <p:nvPr/>
        </p:nvSpPr>
        <p:spPr>
          <a:xfrm>
            <a:off x="0" y="6161314"/>
            <a:ext cx="9129019" cy="69668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007161" y="5638315"/>
            <a:ext cx="2822889" cy="646331"/>
          </a:xfrm>
          <a:prstGeom prst="rect">
            <a:avLst/>
          </a:prstGeom>
          <a:noFill/>
        </p:spPr>
        <p:txBody>
          <a:bodyPr wrap="none" rtlCol="0">
            <a:spAutoFit/>
          </a:bodyPr>
          <a:lstStyle/>
          <a:p>
            <a:r>
              <a:rPr lang="en-US" i="1" dirty="0" smtClean="0"/>
              <a:t>So I’m relatively sleeping</a:t>
            </a:r>
          </a:p>
          <a:p>
            <a:r>
              <a:rPr lang="en-US" i="1" dirty="0"/>
              <a:t>a</a:t>
            </a:r>
            <a:r>
              <a:rPr lang="en-US" i="1" dirty="0" smtClean="0"/>
              <a:t>nd relatively awake. Right?</a:t>
            </a:r>
            <a:endParaRPr lang="en-US" i="1" dirty="0"/>
          </a:p>
        </p:txBody>
      </p:sp>
      <p:sp>
        <p:nvSpPr>
          <p:cNvPr id="7" name="Rectangle 6"/>
          <p:cNvSpPr/>
          <p:nvPr/>
        </p:nvSpPr>
        <p:spPr>
          <a:xfrm>
            <a:off x="7209245" y="4784280"/>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37914099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Einstein’s </a:t>
            </a:r>
            <a:r>
              <a:rPr lang="en-US" dirty="0" smtClean="0"/>
              <a:t>Solution</a:t>
            </a:r>
            <a:endParaRPr lang="en-US" dirty="0"/>
          </a:p>
        </p:txBody>
      </p:sp>
      <p:sp>
        <p:nvSpPr>
          <p:cNvPr id="3" name="Content Placeholder 2"/>
          <p:cNvSpPr>
            <a:spLocks noGrp="1"/>
          </p:cNvSpPr>
          <p:nvPr>
            <p:ph idx="1"/>
          </p:nvPr>
        </p:nvSpPr>
        <p:spPr/>
        <p:txBody>
          <a:bodyPr/>
          <a:lstStyle/>
          <a:p>
            <a:r>
              <a:rPr lang="en-US" dirty="0" smtClean="0"/>
              <a:t>Note that the </a:t>
            </a:r>
            <a:r>
              <a:rPr lang="en-US" dirty="0"/>
              <a:t>speed of light in vacuum </a:t>
            </a:r>
            <a:endParaRPr lang="en-US" dirty="0" smtClean="0"/>
          </a:p>
          <a:p>
            <a:pPr marL="457200" lvl="1" indent="0">
              <a:buNone/>
            </a:pPr>
            <a:r>
              <a:rPr lang="en-US" i="1" dirty="0" smtClean="0"/>
              <a:t>	c</a:t>
            </a:r>
            <a:r>
              <a:rPr lang="en-US" dirty="0" smtClean="0"/>
              <a:t> = 186000 miles per second </a:t>
            </a:r>
          </a:p>
          <a:p>
            <a:r>
              <a:rPr lang="en-US" dirty="0" smtClean="0"/>
              <a:t>is </a:t>
            </a:r>
            <a:r>
              <a:rPr lang="en-US" dirty="0"/>
              <a:t>so enormous that we do not notice a delay between the transmission and reception of electromagnetic waves under normal circumstances.</a:t>
            </a:r>
          </a:p>
          <a:p>
            <a:endParaRPr lang="en-US" dirty="0"/>
          </a:p>
        </p:txBody>
      </p:sp>
      <p:sp>
        <p:nvSpPr>
          <p:cNvPr id="7" name="Rectangle 6"/>
          <p:cNvSpPr/>
          <p:nvPr/>
        </p:nvSpPr>
        <p:spPr>
          <a:xfrm>
            <a:off x="0" y="6161314"/>
            <a:ext cx="9129019" cy="69668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6513345" y="6141311"/>
            <a:ext cx="2658869" cy="646331"/>
          </a:xfrm>
          <a:prstGeom prst="rect">
            <a:avLst/>
          </a:prstGeom>
          <a:noFill/>
        </p:spPr>
        <p:txBody>
          <a:bodyPr wrap="none" rtlCol="0">
            <a:spAutoFit/>
          </a:bodyPr>
          <a:lstStyle/>
          <a:p>
            <a:r>
              <a:rPr lang="en-US" i="1" dirty="0" smtClean="0"/>
              <a:t>Can’t u make it slower …</a:t>
            </a:r>
          </a:p>
          <a:p>
            <a:r>
              <a:rPr lang="en-US" i="1" dirty="0" smtClean="0"/>
              <a:t>I am </a:t>
            </a:r>
            <a:r>
              <a:rPr lang="en-US" i="1" dirty="0" err="1" smtClean="0"/>
              <a:t>trrrying</a:t>
            </a:r>
            <a:r>
              <a:rPr lang="en-US" i="1" dirty="0" smtClean="0"/>
              <a:t> to catch up …</a:t>
            </a:r>
            <a:endParaRPr lang="en-US" i="1" dirty="0"/>
          </a:p>
        </p:txBody>
      </p:sp>
      <p:sp>
        <p:nvSpPr>
          <p:cNvPr id="8" name="Rectangle 7"/>
          <p:cNvSpPr/>
          <p:nvPr/>
        </p:nvSpPr>
        <p:spPr>
          <a:xfrm>
            <a:off x="7148285" y="4345576"/>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35702957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5886" y="462412"/>
            <a:ext cx="7090913" cy="1143000"/>
          </a:xfrm>
        </p:spPr>
        <p:txBody>
          <a:bodyPr>
            <a:normAutofit fontScale="90000"/>
          </a:bodyPr>
          <a:lstStyle/>
          <a:p>
            <a:r>
              <a:rPr lang="en-US" sz="3600" dirty="0"/>
              <a:t>Questions to start the discussion: </a:t>
            </a:r>
          </a:p>
        </p:txBody>
      </p:sp>
      <p:sp>
        <p:nvSpPr>
          <p:cNvPr id="6" name="Content Placeholder 5"/>
          <p:cNvSpPr>
            <a:spLocks noGrp="1"/>
          </p:cNvSpPr>
          <p:nvPr>
            <p:ph idx="1"/>
          </p:nvPr>
        </p:nvSpPr>
        <p:spPr>
          <a:xfrm>
            <a:off x="457200" y="1975449"/>
            <a:ext cx="8229600" cy="4224190"/>
          </a:xfrm>
        </p:spPr>
        <p:txBody>
          <a:bodyPr>
            <a:normAutofit fontScale="85000" lnSpcReduction="10000"/>
          </a:bodyPr>
          <a:lstStyle/>
          <a:p>
            <a:r>
              <a:rPr lang="en-US" dirty="0"/>
              <a:t>Start lesson from the question “How do you know you are moving or are at rest?” You can give several examples: </a:t>
            </a:r>
          </a:p>
          <a:p>
            <a:pPr lvl="1"/>
            <a:r>
              <a:rPr lang="en-US" dirty="0"/>
              <a:t>You are in a car moving at </a:t>
            </a:r>
            <a:r>
              <a:rPr lang="en-US" b="1" dirty="0"/>
              <a:t>constant</a:t>
            </a:r>
            <a:r>
              <a:rPr lang="en-US" dirty="0"/>
              <a:t> speed,</a:t>
            </a:r>
          </a:p>
          <a:p>
            <a:pPr lvl="1"/>
            <a:r>
              <a:rPr lang="en-US" dirty="0"/>
              <a:t>you are in a car </a:t>
            </a:r>
            <a:r>
              <a:rPr lang="en-US" b="1" dirty="0"/>
              <a:t>stopped</a:t>
            </a:r>
            <a:r>
              <a:rPr lang="en-US" dirty="0"/>
              <a:t> at the traffic signal, </a:t>
            </a:r>
          </a:p>
          <a:p>
            <a:pPr lvl="1"/>
            <a:r>
              <a:rPr lang="en-US" dirty="0"/>
              <a:t>you are sitting in the cabin of an airplane which is cruising, etc.</a:t>
            </a:r>
          </a:p>
          <a:p>
            <a:r>
              <a:rPr lang="en-US" dirty="0"/>
              <a:t>Convince students that there is no way to tell without looking out of the </a:t>
            </a:r>
            <a:r>
              <a:rPr lang="en-US" dirty="0" smtClean="0"/>
              <a:t>window, </a:t>
            </a:r>
            <a:r>
              <a:rPr lang="en-US" dirty="0"/>
              <a:t>or identifying a frame of reference. This is what the Principle of Relativity says.</a:t>
            </a:r>
          </a:p>
        </p:txBody>
      </p:sp>
      <p:sp>
        <p:nvSpPr>
          <p:cNvPr id="5" name="Rectangle 4"/>
          <p:cNvSpPr/>
          <p:nvPr/>
        </p:nvSpPr>
        <p:spPr>
          <a:xfrm>
            <a:off x="0" y="4976"/>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3219489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Questions to start the discussion: </a:t>
            </a:r>
          </a:p>
        </p:txBody>
      </p:sp>
      <p:sp>
        <p:nvSpPr>
          <p:cNvPr id="3" name="Content Placeholder 2"/>
          <p:cNvSpPr>
            <a:spLocks noGrp="1"/>
          </p:cNvSpPr>
          <p:nvPr>
            <p:ph idx="1"/>
          </p:nvPr>
        </p:nvSpPr>
        <p:spPr/>
        <p:txBody>
          <a:bodyPr>
            <a:normAutofit fontScale="85000" lnSpcReduction="20000"/>
          </a:bodyPr>
          <a:lstStyle/>
          <a:p>
            <a:pPr lvl="0"/>
            <a:r>
              <a:rPr lang="en-US" dirty="0"/>
              <a:t>As shown below, a car is first at rest with respect to a house and their coordinates systems are identical. </a:t>
            </a:r>
          </a:p>
          <a:p>
            <a:pPr lvl="0"/>
            <a:r>
              <a:rPr lang="en-US" dirty="0"/>
              <a:t>If the car now starts moving with constant speed (hence is an inertial frame) with respect to the house, which quantities must be the same in the two inertial frames of reference (house and car)? Which of the quantities may not be the same?</a:t>
            </a:r>
          </a:p>
          <a:p>
            <a:pPr lvl="1"/>
            <a:r>
              <a:rPr lang="en-US" dirty="0"/>
              <a:t>Speed of an object</a:t>
            </a:r>
          </a:p>
          <a:p>
            <a:pPr lvl="1"/>
            <a:r>
              <a:rPr lang="en-US" dirty="0"/>
              <a:t>Electric charge of an electron</a:t>
            </a:r>
          </a:p>
          <a:p>
            <a:pPr lvl="1"/>
            <a:r>
              <a:rPr lang="en-US" dirty="0"/>
              <a:t>Kinetic energy of a particle</a:t>
            </a:r>
          </a:p>
          <a:p>
            <a:pPr lvl="1"/>
            <a:r>
              <a:rPr lang="en-US" dirty="0"/>
              <a:t>Time interval between two events</a:t>
            </a:r>
          </a:p>
          <a:p>
            <a:pPr lvl="1"/>
            <a:r>
              <a:rPr lang="en-US" dirty="0"/>
              <a:t>Order of the elements in the Periodic Table</a:t>
            </a:r>
          </a:p>
        </p:txBody>
      </p:sp>
      <p:sp>
        <p:nvSpPr>
          <p:cNvPr id="5" name="Rectangle 4"/>
          <p:cNvSpPr/>
          <p:nvPr/>
        </p:nvSpPr>
        <p:spPr>
          <a:xfrm>
            <a:off x="7078616" y="3968838"/>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1468931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52172"/>
            <a:ext cx="8229600" cy="1143000"/>
          </a:xfrm>
        </p:spPr>
        <p:txBody>
          <a:bodyPr>
            <a:normAutofit fontScale="90000"/>
          </a:bodyPr>
          <a:lstStyle/>
          <a:p>
            <a:r>
              <a:rPr lang="en-US" dirty="0" smtClean="0"/>
              <a:t>Some names and definitions before we start</a:t>
            </a:r>
            <a:endParaRPr lang="en-US" dirty="0"/>
          </a:p>
        </p:txBody>
      </p:sp>
    </p:spTree>
    <p:extLst>
      <p:ext uri="{BB962C8B-B14F-4D97-AF65-F5344CB8AC3E}">
        <p14:creationId xmlns:p14="http://schemas.microsoft.com/office/powerpoint/2010/main" val="3632466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loud 3"/>
          <p:cNvSpPr/>
          <p:nvPr/>
        </p:nvSpPr>
        <p:spPr>
          <a:xfrm>
            <a:off x="5665908" y="4156125"/>
            <a:ext cx="943897" cy="55306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Isosceles Triangle 4"/>
          <p:cNvSpPr/>
          <p:nvPr/>
        </p:nvSpPr>
        <p:spPr>
          <a:xfrm>
            <a:off x="1705969" y="4591201"/>
            <a:ext cx="1843548" cy="1371600"/>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32-Point Star 5"/>
          <p:cNvSpPr/>
          <p:nvPr/>
        </p:nvSpPr>
        <p:spPr>
          <a:xfrm>
            <a:off x="4227940" y="4974660"/>
            <a:ext cx="870155" cy="929149"/>
          </a:xfrm>
          <a:prstGeom prst="star3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Isosceles Triangle 6"/>
          <p:cNvSpPr/>
          <p:nvPr/>
        </p:nvSpPr>
        <p:spPr>
          <a:xfrm>
            <a:off x="3018575" y="4598575"/>
            <a:ext cx="1843548" cy="1371600"/>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Isosceles Triangle 8"/>
          <p:cNvSpPr/>
          <p:nvPr/>
        </p:nvSpPr>
        <p:spPr>
          <a:xfrm>
            <a:off x="5813395" y="4605949"/>
            <a:ext cx="1843548" cy="1371600"/>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Isosceles Triangle 7"/>
          <p:cNvSpPr/>
          <p:nvPr/>
        </p:nvSpPr>
        <p:spPr>
          <a:xfrm>
            <a:off x="4537661" y="4598575"/>
            <a:ext cx="1843548" cy="1371600"/>
          </a:xfrm>
          <a:prstGeom prst="triangle">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Cloud 9"/>
          <p:cNvSpPr/>
          <p:nvPr/>
        </p:nvSpPr>
        <p:spPr>
          <a:xfrm>
            <a:off x="1576917" y="3850096"/>
            <a:ext cx="943897" cy="55306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Cloud 10"/>
          <p:cNvSpPr/>
          <p:nvPr/>
        </p:nvSpPr>
        <p:spPr>
          <a:xfrm>
            <a:off x="2915342" y="4052885"/>
            <a:ext cx="943897" cy="553064"/>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050" name="Picture 2" descr="Image result for jet"/>
          <p:cNvPicPr>
            <a:picLocks noChangeAspect="1" noChangeArrowheads="1"/>
          </p:cNvPicPr>
          <p:nvPr/>
        </p:nvPicPr>
        <p:blipFill>
          <a:blip r:embed="rId2" cstate="print">
            <a:biLevel thresh="75000"/>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4407223" y="3362014"/>
            <a:ext cx="1381742" cy="69087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More questions …</a:t>
            </a:r>
          </a:p>
        </p:txBody>
      </p:sp>
      <p:sp>
        <p:nvSpPr>
          <p:cNvPr id="3" name="Content Placeholder 2"/>
          <p:cNvSpPr>
            <a:spLocks noGrp="1"/>
          </p:cNvSpPr>
          <p:nvPr>
            <p:ph idx="1"/>
          </p:nvPr>
        </p:nvSpPr>
        <p:spPr/>
        <p:txBody>
          <a:bodyPr>
            <a:normAutofit/>
          </a:bodyPr>
          <a:lstStyle/>
          <a:p>
            <a:r>
              <a:rPr lang="en-US" sz="2800" dirty="0"/>
              <a:t>A jet plane travelling horizontally at 1200 km/h relative to the ground fires a rocket forwards at 1100 km/h relative to itself. What is the speed of the rocket relative to the ground?</a:t>
            </a:r>
          </a:p>
          <a:p>
            <a:endParaRPr lang="en-US" sz="2800" dirty="0"/>
          </a:p>
        </p:txBody>
      </p:sp>
      <p:sp>
        <p:nvSpPr>
          <p:cNvPr id="12" name="TextBox 11"/>
          <p:cNvSpPr txBox="1"/>
          <p:nvPr/>
        </p:nvSpPr>
        <p:spPr>
          <a:xfrm>
            <a:off x="6735169" y="3341516"/>
            <a:ext cx="2182008" cy="369332"/>
          </a:xfrm>
          <a:prstGeom prst="rect">
            <a:avLst/>
          </a:prstGeom>
          <a:noFill/>
        </p:spPr>
        <p:txBody>
          <a:bodyPr wrap="none" rtlCol="0">
            <a:spAutoFit/>
          </a:bodyPr>
          <a:lstStyle/>
          <a:p>
            <a:r>
              <a:rPr lang="en-US" dirty="0" smtClean="0">
                <a:solidFill>
                  <a:srgbClr val="FF0000"/>
                </a:solidFill>
              </a:rPr>
              <a:t>Add a slide with laser</a:t>
            </a:r>
            <a:endParaRPr lang="en-US" dirty="0">
              <a:solidFill>
                <a:srgbClr val="FF0000"/>
              </a:solidFill>
            </a:endParaRPr>
          </a:p>
        </p:txBody>
      </p:sp>
    </p:spTree>
    <p:extLst>
      <p:ext uri="{BB962C8B-B14F-4D97-AF65-F5344CB8AC3E}">
        <p14:creationId xmlns:p14="http://schemas.microsoft.com/office/powerpoint/2010/main" val="33659777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16294"/>
            <a:ext cx="8229600" cy="1143000"/>
          </a:xfrm>
        </p:spPr>
        <p:txBody>
          <a:bodyPr/>
          <a:lstStyle/>
          <a:p>
            <a:r>
              <a:rPr lang="en-US" dirty="0"/>
              <a:t>More questions …</a:t>
            </a:r>
          </a:p>
        </p:txBody>
      </p:sp>
      <p:sp>
        <p:nvSpPr>
          <p:cNvPr id="3" name="Content Placeholder 2"/>
          <p:cNvSpPr>
            <a:spLocks noGrp="1"/>
          </p:cNvSpPr>
          <p:nvPr>
            <p:ph idx="1"/>
          </p:nvPr>
        </p:nvSpPr>
        <p:spPr/>
        <p:txBody>
          <a:bodyPr>
            <a:normAutofit/>
          </a:bodyPr>
          <a:lstStyle/>
          <a:p>
            <a:r>
              <a:rPr lang="en-US" dirty="0"/>
              <a:t>A number of follow up questions can now be asked to prepare for the next class</a:t>
            </a:r>
          </a:p>
          <a:p>
            <a:pPr lvl="0"/>
            <a:r>
              <a:rPr lang="en-US" dirty="0"/>
              <a:t>What does the Galilean Relativity Principle state?</a:t>
            </a:r>
          </a:p>
          <a:p>
            <a:pPr lvl="0"/>
            <a:r>
              <a:rPr lang="en-US" dirty="0"/>
              <a:t>How can you formulate the Rule of Addition of Velocities</a:t>
            </a:r>
            <a:r>
              <a:rPr lang="en-US" dirty="0" smtClean="0"/>
              <a:t>? (You can’t – not so easily!). The </a:t>
            </a:r>
            <a:r>
              <a:rPr lang="en-US" dirty="0" err="1" smtClean="0"/>
              <a:t>Gallilean</a:t>
            </a:r>
            <a:r>
              <a:rPr lang="en-US" dirty="0" smtClean="0"/>
              <a:t> one in intuitive: </a:t>
            </a:r>
            <a:endParaRPr lang="en-US" dirty="0"/>
          </a:p>
        </p:txBody>
      </p:sp>
      <p:sp>
        <p:nvSpPr>
          <p:cNvPr id="6" name="Rectangle 5"/>
          <p:cNvSpPr/>
          <p:nvPr/>
        </p:nvSpPr>
        <p:spPr>
          <a:xfrm>
            <a:off x="0" y="0"/>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14349887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questions …</a:t>
            </a:r>
          </a:p>
        </p:txBody>
      </p:sp>
      <p:sp>
        <p:nvSpPr>
          <p:cNvPr id="3" name="Content Placeholder 2"/>
          <p:cNvSpPr>
            <a:spLocks noGrp="1"/>
          </p:cNvSpPr>
          <p:nvPr>
            <p:ph idx="1"/>
          </p:nvPr>
        </p:nvSpPr>
        <p:spPr/>
        <p:txBody>
          <a:bodyPr>
            <a:normAutofit/>
          </a:bodyPr>
          <a:lstStyle/>
          <a:p>
            <a:r>
              <a:rPr lang="en-US" sz="2800" dirty="0" smtClean="0"/>
              <a:t>Galilean Relativity: In </a:t>
            </a:r>
            <a:r>
              <a:rPr lang="en-US" sz="2800" dirty="0"/>
              <a:t>general for three objects </a:t>
            </a:r>
            <a:r>
              <a:rPr lang="en-US" sz="2800" dirty="0" smtClean="0"/>
              <a:t>A (stationary), </a:t>
            </a:r>
            <a:r>
              <a:rPr lang="en-US" sz="2800" dirty="0"/>
              <a:t>B </a:t>
            </a:r>
            <a:r>
              <a:rPr lang="en-US" sz="2800" dirty="0" smtClean="0"/>
              <a:t>(moving), </a:t>
            </a:r>
            <a:r>
              <a:rPr lang="en-US" sz="2800" dirty="0"/>
              <a:t>C </a:t>
            </a:r>
            <a:r>
              <a:rPr lang="en-US" sz="2800" dirty="0" smtClean="0"/>
              <a:t>(something falling on the moving object) </a:t>
            </a:r>
            <a:r>
              <a:rPr lang="en-US" sz="2800" dirty="0"/>
              <a:t>the velocity vector </a:t>
            </a:r>
            <a:r>
              <a:rPr lang="en-US" sz="2800" b="1" dirty="0" smtClean="0"/>
              <a:t>u</a:t>
            </a:r>
            <a:r>
              <a:rPr lang="en-US" sz="2800" dirty="0" smtClean="0"/>
              <a:t> </a:t>
            </a:r>
            <a:r>
              <a:rPr lang="en-US" sz="2800" dirty="0"/>
              <a:t>of C relative to A </a:t>
            </a:r>
            <a:r>
              <a:rPr lang="en-US" sz="2800" dirty="0" smtClean="0"/>
              <a:t>is </a:t>
            </a:r>
            <a:r>
              <a:rPr lang="en-US" sz="2800" dirty="0"/>
              <a:t>the sum of the </a:t>
            </a:r>
            <a:r>
              <a:rPr lang="en-US" sz="2800" dirty="0" smtClean="0"/>
              <a:t>velocity </a:t>
            </a:r>
            <a:r>
              <a:rPr lang="en-US" sz="2800" b="1" dirty="0" smtClean="0"/>
              <a:t>u’</a:t>
            </a:r>
            <a:r>
              <a:rPr lang="en-US" sz="2800" dirty="0" smtClean="0"/>
              <a:t> of </a:t>
            </a:r>
            <a:r>
              <a:rPr lang="en-US" sz="2800" dirty="0"/>
              <a:t>C relative to B </a:t>
            </a:r>
            <a:r>
              <a:rPr lang="en-US" sz="2800" dirty="0" smtClean="0"/>
              <a:t>plus </a:t>
            </a:r>
            <a:r>
              <a:rPr lang="en-US" sz="2800" dirty="0"/>
              <a:t>the velocity </a:t>
            </a:r>
            <a:r>
              <a:rPr lang="en-US" sz="2800" b="1" dirty="0"/>
              <a:t>v</a:t>
            </a:r>
            <a:r>
              <a:rPr lang="en-US" sz="2800" dirty="0"/>
              <a:t> of B relative to </a:t>
            </a:r>
            <a:r>
              <a:rPr lang="en-US" sz="2800" dirty="0" smtClean="0"/>
              <a:t>A:</a:t>
            </a:r>
          </a:p>
          <a:p>
            <a:pPr marL="0" indent="0">
              <a:buNone/>
            </a:pPr>
            <a:r>
              <a:rPr lang="en-US" sz="2800" dirty="0" smtClean="0"/>
              <a:t>				</a:t>
            </a:r>
            <a:r>
              <a:rPr lang="en-US" sz="2800" b="1" dirty="0" smtClean="0"/>
              <a:t>u=</a:t>
            </a:r>
            <a:r>
              <a:rPr lang="en-US" sz="2800" b="1" dirty="0" err="1" smtClean="0"/>
              <a:t>v+u</a:t>
            </a:r>
            <a:r>
              <a:rPr lang="en-US" sz="2800" b="1" dirty="0" smtClean="0"/>
              <a:t>’</a:t>
            </a:r>
          </a:p>
          <a:p>
            <a:r>
              <a:rPr lang="en-US" sz="2800" dirty="0" smtClean="0"/>
              <a:t>Special Relativity:</a:t>
            </a:r>
            <a:br>
              <a:rPr lang="en-US" sz="2800" dirty="0" smtClean="0"/>
            </a:br>
            <a:endParaRPr lang="en-US" sz="2800" dirty="0"/>
          </a:p>
        </p:txBody>
      </p:sp>
      <p:pic>
        <p:nvPicPr>
          <p:cNvPr id="12" name="Picture 11"/>
          <p:cNvPicPr>
            <a:picLocks noChangeAspect="1"/>
          </p:cNvPicPr>
          <p:nvPr/>
        </p:nvPicPr>
        <p:blipFill rotWithShape="1">
          <a:blip r:embed="rId2"/>
          <a:srcRect l="25277" t="53506" r="57445" b="35827"/>
          <a:stretch/>
        </p:blipFill>
        <p:spPr>
          <a:xfrm>
            <a:off x="2590800" y="5018355"/>
            <a:ext cx="3159760" cy="1097280"/>
          </a:xfrm>
          <a:prstGeom prst="rect">
            <a:avLst/>
          </a:prstGeom>
        </p:spPr>
      </p:pic>
    </p:spTree>
    <p:extLst>
      <p:ext uri="{BB962C8B-B14F-4D97-AF65-F5344CB8AC3E}">
        <p14:creationId xmlns:p14="http://schemas.microsoft.com/office/powerpoint/2010/main" val="6708497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12741"/>
            <a:ext cx="8229600" cy="1143000"/>
          </a:xfrm>
        </p:spPr>
        <p:txBody>
          <a:bodyPr>
            <a:normAutofit fontScale="90000"/>
          </a:bodyPr>
          <a:lstStyle/>
          <a:p>
            <a:r>
              <a:rPr lang="en-US" dirty="0" smtClean="0"/>
              <a:t>Fun Facts</a:t>
            </a:r>
            <a:br>
              <a:rPr lang="en-US" dirty="0" smtClean="0"/>
            </a:br>
            <a:r>
              <a:rPr lang="en-US" dirty="0" smtClean="0"/>
              <a:t>(Student Research Projects)</a:t>
            </a:r>
            <a:endParaRPr lang="en-US" dirty="0"/>
          </a:p>
        </p:txBody>
      </p:sp>
      <p:sp>
        <p:nvSpPr>
          <p:cNvPr id="5" name="Rectangle 4"/>
          <p:cNvSpPr/>
          <p:nvPr/>
        </p:nvSpPr>
        <p:spPr>
          <a:xfrm>
            <a:off x="3888377" y="701662"/>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38770213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823" y="645292"/>
            <a:ext cx="8229600" cy="1143000"/>
          </a:xfrm>
        </p:spPr>
        <p:txBody>
          <a:bodyPr/>
          <a:lstStyle/>
          <a:p>
            <a:pPr algn="l"/>
            <a:r>
              <a:rPr lang="en-US" dirty="0" smtClean="0"/>
              <a:t>GPS Navigation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Do you know that in </a:t>
            </a:r>
            <a:r>
              <a:rPr lang="en-US" dirty="0"/>
              <a:t>order for your </a:t>
            </a:r>
            <a:r>
              <a:rPr lang="en-US" dirty="0" smtClean="0"/>
              <a:t>car’s</a:t>
            </a:r>
            <a:r>
              <a:rPr lang="en-US" dirty="0"/>
              <a:t> GPS navigation to function as accurately as it does, satellites have to take relativistic effects into </a:t>
            </a:r>
            <a:r>
              <a:rPr lang="en-US" dirty="0" smtClean="0"/>
              <a:t>account</a:t>
            </a:r>
            <a:r>
              <a:rPr lang="en-US" dirty="0"/>
              <a:t>?</a:t>
            </a:r>
            <a:endParaRPr lang="en-US" dirty="0" smtClean="0"/>
          </a:p>
          <a:p>
            <a:r>
              <a:rPr lang="en-US" dirty="0" smtClean="0"/>
              <a:t>Project: Ask students to explore this and find why Einstein’s theories play a role here. In particular:</a:t>
            </a:r>
          </a:p>
          <a:p>
            <a:r>
              <a:rPr lang="en-US" dirty="0" smtClean="0"/>
              <a:t>How does the satellite locate your GPS? Is one satellite enough? </a:t>
            </a:r>
          </a:p>
          <a:p>
            <a:r>
              <a:rPr lang="en-US" dirty="0" smtClean="0"/>
              <a:t>If not, what is the minimum number of satellite to locate your longitude and latitude? </a:t>
            </a:r>
          </a:p>
          <a:p>
            <a:r>
              <a:rPr lang="en-US" dirty="0" smtClean="0"/>
              <a:t>Which department in USA controls this communication?</a:t>
            </a:r>
          </a:p>
          <a:p>
            <a:r>
              <a:rPr lang="en-US" dirty="0" smtClean="0"/>
              <a:t>Are these satellites military or civilian? </a:t>
            </a:r>
          </a:p>
          <a:p>
            <a:r>
              <a:rPr lang="en-US" dirty="0" smtClean="0"/>
              <a:t>… (Send an email to me at </a:t>
            </a:r>
            <a:r>
              <a:rPr lang="en-US" dirty="0" smtClean="0">
                <a:hlinkClick r:id="rId2"/>
              </a:rPr>
              <a:t>mali@jhu.edu</a:t>
            </a:r>
            <a:r>
              <a:rPr lang="en-US" dirty="0" smtClean="0"/>
              <a:t> to get the full project description)</a:t>
            </a:r>
          </a:p>
        </p:txBody>
      </p:sp>
    </p:spTree>
    <p:extLst>
      <p:ext uri="{BB962C8B-B14F-4D97-AF65-F5344CB8AC3E}">
        <p14:creationId xmlns:p14="http://schemas.microsoft.com/office/powerpoint/2010/main" val="2884312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old TV</a:t>
            </a:r>
            <a:endParaRPr lang="en-US" dirty="0"/>
          </a:p>
        </p:txBody>
      </p:sp>
      <p:sp>
        <p:nvSpPr>
          <p:cNvPr id="3" name="Content Placeholder 2"/>
          <p:cNvSpPr>
            <a:spLocks noGrp="1"/>
          </p:cNvSpPr>
          <p:nvPr>
            <p:ph idx="1"/>
          </p:nvPr>
        </p:nvSpPr>
        <p:spPr/>
        <p:txBody>
          <a:bodyPr>
            <a:normAutofit fontScale="85000" lnSpcReduction="20000"/>
          </a:bodyPr>
          <a:lstStyle/>
          <a:p>
            <a:r>
              <a:rPr lang="en-US" dirty="0"/>
              <a:t>Just a few years ago most televisions and monitors had cathode ray tube screens. A cathode ray tube works by firing electrons at a phosphor surface with a big magnet. </a:t>
            </a:r>
            <a:endParaRPr lang="en-US" dirty="0" smtClean="0"/>
          </a:p>
          <a:p>
            <a:r>
              <a:rPr lang="en-US" dirty="0" smtClean="0"/>
              <a:t>Each </a:t>
            </a:r>
            <a:r>
              <a:rPr lang="en-US" dirty="0"/>
              <a:t>electron makes a lighted pixel when it hits the back of the screen. The electrons fired out to make the picture move at up to 30 percent the speed of light. </a:t>
            </a:r>
            <a:endParaRPr lang="en-US" dirty="0" smtClean="0"/>
          </a:p>
          <a:p>
            <a:r>
              <a:rPr lang="en-US" dirty="0" smtClean="0"/>
              <a:t>Relativistic </a:t>
            </a:r>
            <a:r>
              <a:rPr lang="en-US" dirty="0"/>
              <a:t>effects are noticeable, and when manufacturers shaped the magnets, they had to take those effects into account</a:t>
            </a:r>
            <a:r>
              <a:rPr lang="en-US" dirty="0" smtClean="0"/>
              <a:t>.</a:t>
            </a:r>
          </a:p>
          <a:p>
            <a:r>
              <a:rPr lang="en-US" dirty="0"/>
              <a:t>… (Send an email to me at </a:t>
            </a:r>
            <a:r>
              <a:rPr lang="en-US" dirty="0">
                <a:hlinkClick r:id="rId2"/>
              </a:rPr>
              <a:t>mali@jhu.edu</a:t>
            </a:r>
            <a:r>
              <a:rPr lang="en-US" dirty="0"/>
              <a:t> to get the full project description)</a:t>
            </a:r>
          </a:p>
          <a:p>
            <a:endParaRPr lang="en-US" dirty="0" smtClean="0"/>
          </a:p>
          <a:p>
            <a:endParaRPr lang="en-US" dirty="0"/>
          </a:p>
        </p:txBody>
      </p:sp>
      <p:sp>
        <p:nvSpPr>
          <p:cNvPr id="5" name="Rectangle 4"/>
          <p:cNvSpPr/>
          <p:nvPr/>
        </p:nvSpPr>
        <p:spPr>
          <a:xfrm>
            <a:off x="1232263" y="5893353"/>
            <a:ext cx="6984274" cy="369332"/>
          </a:xfrm>
          <a:prstGeom prst="rect">
            <a:avLst/>
          </a:prstGeom>
        </p:spPr>
        <p:txBody>
          <a:bodyPr wrap="square">
            <a:spAutoFit/>
          </a:bodyPr>
          <a:lstStyle/>
          <a:p>
            <a:r>
              <a:rPr lang="en-US" dirty="0"/>
              <a:t>http://www.livescience.com/58245-theory-of-relativity-in-real-life.html</a:t>
            </a:r>
          </a:p>
        </p:txBody>
      </p:sp>
    </p:spTree>
    <p:extLst>
      <p:ext uri="{BB962C8B-B14F-4D97-AF65-F5344CB8AC3E}">
        <p14:creationId xmlns:p14="http://schemas.microsoft.com/office/powerpoint/2010/main" val="7242449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9502"/>
            <a:ext cx="8229600" cy="1143000"/>
          </a:xfrm>
        </p:spPr>
        <p:txBody>
          <a:bodyPr>
            <a:normAutofit/>
          </a:bodyPr>
          <a:lstStyle/>
          <a:p>
            <a:pPr algn="l"/>
            <a:r>
              <a:rPr lang="en-US" dirty="0" smtClean="0">
                <a:latin typeface="Arial" panose="020B0604020202020204" pitchFamily="34" charset="0"/>
              </a:rPr>
              <a:t>Golds </a:t>
            </a:r>
            <a:r>
              <a:rPr lang="en-US" dirty="0" smtClean="0">
                <a:latin typeface="Arial" panose="020B0604020202020204" pitchFamily="34" charset="0"/>
              </a:rPr>
              <a:t>has a yellow color</a:t>
            </a:r>
            <a:endParaRPr lang="en-US" dirty="0"/>
          </a:p>
        </p:txBody>
      </p:sp>
      <p:sp>
        <p:nvSpPr>
          <p:cNvPr id="3" name="Content Placeholder 2"/>
          <p:cNvSpPr>
            <a:spLocks noGrp="1"/>
          </p:cNvSpPr>
          <p:nvPr>
            <p:ph idx="1"/>
          </p:nvPr>
        </p:nvSpPr>
        <p:spPr/>
        <p:txBody>
          <a:bodyPr>
            <a:normAutofit/>
          </a:bodyPr>
          <a:lstStyle/>
          <a:p>
            <a:r>
              <a:rPr lang="en-US" dirty="0" smtClean="0"/>
              <a:t>Why so? What is the role of Einstein here?</a:t>
            </a:r>
          </a:p>
          <a:p>
            <a:r>
              <a:rPr lang="en-US" dirty="0" smtClean="0"/>
              <a:t>The project combines Chemistry, Physics and Art!</a:t>
            </a:r>
          </a:p>
          <a:p>
            <a:r>
              <a:rPr lang="en-US" dirty="0" smtClean="0"/>
              <a:t>… </a:t>
            </a:r>
            <a:r>
              <a:rPr lang="en-US" dirty="0"/>
              <a:t>(Send an email to me at </a:t>
            </a:r>
            <a:r>
              <a:rPr lang="en-US" dirty="0">
                <a:hlinkClick r:id="rId2"/>
              </a:rPr>
              <a:t>mali@jhu.edu</a:t>
            </a:r>
            <a:r>
              <a:rPr lang="en-US" dirty="0"/>
              <a:t> to get the full project description)</a:t>
            </a:r>
          </a:p>
          <a:p>
            <a:endParaRPr lang="en-US" dirty="0">
              <a:solidFill>
                <a:srgbClr val="FF0000"/>
              </a:solidFill>
            </a:endParaRPr>
          </a:p>
        </p:txBody>
      </p:sp>
      <p:sp>
        <p:nvSpPr>
          <p:cNvPr id="4" name="Rectangle 3"/>
          <p:cNvSpPr/>
          <p:nvPr/>
        </p:nvSpPr>
        <p:spPr>
          <a:xfrm>
            <a:off x="1232263" y="5812473"/>
            <a:ext cx="6984274" cy="369332"/>
          </a:xfrm>
          <a:prstGeom prst="rect">
            <a:avLst/>
          </a:prstGeom>
        </p:spPr>
        <p:txBody>
          <a:bodyPr wrap="square">
            <a:spAutoFit/>
          </a:bodyPr>
          <a:lstStyle/>
          <a:p>
            <a:r>
              <a:rPr lang="en-US" dirty="0"/>
              <a:t>http://www.livescience.com/58245-theory-of-relativity-in-real-life.html</a:t>
            </a:r>
          </a:p>
        </p:txBody>
      </p:sp>
    </p:spTree>
    <p:extLst>
      <p:ext uri="{BB962C8B-B14F-4D97-AF65-F5344CB8AC3E}">
        <p14:creationId xmlns:p14="http://schemas.microsoft.com/office/powerpoint/2010/main" val="26420879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6044" y="936770"/>
            <a:ext cx="6711351" cy="923330"/>
          </a:xfrm>
          <a:prstGeom prst="rect">
            <a:avLst/>
          </a:prstGeom>
        </p:spPr>
        <p:txBody>
          <a:bodyPr wrap="square">
            <a:spAutoFit/>
          </a:bodyPr>
          <a:lstStyle/>
          <a:p>
            <a:r>
              <a:rPr lang="en-US" b="1" dirty="0" smtClean="0"/>
              <a:t>You can download all the material from </a:t>
            </a:r>
          </a:p>
          <a:p>
            <a:r>
              <a:rPr lang="en-US" b="1" dirty="0" smtClean="0">
                <a:hlinkClick r:id="rId2"/>
              </a:rPr>
              <a:t>http</a:t>
            </a:r>
            <a:r>
              <a:rPr lang="en-US" b="1" dirty="0">
                <a:hlinkClick r:id="rId2"/>
              </a:rPr>
              <a:t>://pages.jh.edu/~</a:t>
            </a:r>
            <a:r>
              <a:rPr lang="en-US" b="1" dirty="0" smtClean="0">
                <a:hlinkClick r:id="rId2"/>
              </a:rPr>
              <a:t>maliyou1/LessonPlans.htm</a:t>
            </a:r>
            <a:endParaRPr lang="en-US" b="1" dirty="0" smtClean="0"/>
          </a:p>
          <a:p>
            <a:r>
              <a:rPr lang="en-US" b="1" dirty="0" smtClean="0"/>
              <a:t>Or by scanning the QR Code below:</a:t>
            </a:r>
            <a:endParaRPr lang="en-US" b="1" dirty="0"/>
          </a:p>
        </p:txBody>
      </p:sp>
      <p:sp>
        <p:nvSpPr>
          <p:cNvPr id="4" name="Rectangle 3"/>
          <p:cNvSpPr/>
          <p:nvPr/>
        </p:nvSpPr>
        <p:spPr>
          <a:xfrm>
            <a:off x="1" y="5968874"/>
            <a:ext cx="9144000" cy="88912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rotWithShape="1">
          <a:blip r:embed="rId3"/>
          <a:srcRect l="50056" t="7242" r="713" b="4050"/>
          <a:stretch/>
        </p:blipFill>
        <p:spPr>
          <a:xfrm>
            <a:off x="112144" y="2027208"/>
            <a:ext cx="8919713" cy="4520241"/>
          </a:xfrm>
          <a:prstGeom prst="rect">
            <a:avLst/>
          </a:prstGeom>
        </p:spPr>
      </p:pic>
    </p:spTree>
    <p:extLst>
      <p:ext uri="{BB962C8B-B14F-4D97-AF65-F5344CB8AC3E}">
        <p14:creationId xmlns:p14="http://schemas.microsoft.com/office/powerpoint/2010/main" val="20534575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93040"/>
            <a:ext cx="8229600" cy="1143000"/>
          </a:xfrm>
        </p:spPr>
        <p:txBody>
          <a:bodyPr/>
          <a:lstStyle/>
          <a:p>
            <a:pPr algn="l"/>
            <a:r>
              <a:rPr lang="en-US" dirty="0" smtClean="0"/>
              <a:t>References </a:t>
            </a:r>
            <a:endParaRPr lang="en-US" dirty="0"/>
          </a:p>
        </p:txBody>
      </p:sp>
      <p:sp>
        <p:nvSpPr>
          <p:cNvPr id="3" name="Content Placeholder 2"/>
          <p:cNvSpPr>
            <a:spLocks noGrp="1"/>
          </p:cNvSpPr>
          <p:nvPr>
            <p:ph idx="1"/>
          </p:nvPr>
        </p:nvSpPr>
        <p:spPr/>
        <p:txBody>
          <a:bodyPr>
            <a:normAutofit fontScale="70000" lnSpcReduction="20000"/>
          </a:bodyPr>
          <a:lstStyle/>
          <a:p>
            <a:r>
              <a:rPr lang="en-US" dirty="0"/>
              <a:t>Albert Einstein's Theory of Relativity, </a:t>
            </a:r>
            <a:r>
              <a:rPr lang="en-US" dirty="0">
                <a:hlinkClick r:id="rId2"/>
              </a:rPr>
              <a:t>https://www.youtube.com/watch?annotation_id=annotation_1846550411&amp;feature=iv&amp;src_vid=qhVgIW4_-AQ&amp;v=ev9zrt__lec</a:t>
            </a:r>
            <a:r>
              <a:rPr lang="en-US" dirty="0"/>
              <a:t> </a:t>
            </a:r>
          </a:p>
          <a:p>
            <a:r>
              <a:rPr lang="en-US" dirty="0"/>
              <a:t>Einstein's Relativistic Train in a Tunnel Paradox: Special Relativity, </a:t>
            </a:r>
            <a:r>
              <a:rPr lang="en-US" dirty="0">
                <a:hlinkClick r:id="rId3"/>
              </a:rPr>
              <a:t>https://www.youtube.com/watch?v=Xrqj88zQZJg</a:t>
            </a:r>
            <a:r>
              <a:rPr lang="en-US" dirty="0"/>
              <a:t> </a:t>
            </a:r>
          </a:p>
          <a:p>
            <a:r>
              <a:rPr lang="en-US" dirty="0"/>
              <a:t>Twin Paradox in General Relativity, </a:t>
            </a:r>
            <a:r>
              <a:rPr lang="en-US" dirty="0">
                <a:hlinkClick r:id="rId4"/>
              </a:rPr>
              <a:t>https://www.youtube.com/watch?annotation_id=annotation_3823805945&amp;feature=iv&amp;src_vid=Xrqj88zQZJg&amp;v=bjHLboK2M1g</a:t>
            </a:r>
            <a:r>
              <a:rPr lang="en-US" dirty="0"/>
              <a:t> </a:t>
            </a:r>
          </a:p>
          <a:p>
            <a:r>
              <a:rPr lang="en-US" dirty="0"/>
              <a:t>At the speed of light, what would you see?, </a:t>
            </a:r>
            <a:r>
              <a:rPr lang="en-US" dirty="0">
                <a:hlinkClick r:id="rId5"/>
              </a:rPr>
              <a:t>https://www.youtube.com/watch?annotation_id=annotation_850087149&amp;feature=iv&amp;src_vid=bjHLboK2M1g&amp;v=BoUc4-q4Ibc</a:t>
            </a:r>
            <a:r>
              <a:rPr lang="en-US" dirty="0"/>
              <a:t> </a:t>
            </a:r>
          </a:p>
          <a:p>
            <a:r>
              <a:rPr lang="en-US" dirty="0"/>
              <a:t>Trying to go faster than the speed of light, </a:t>
            </a:r>
            <a:r>
              <a:rPr lang="en-US" dirty="0">
                <a:hlinkClick r:id="rId6"/>
              </a:rPr>
              <a:t>https://www.youtube.com/watch?annotation_id=annotation_3593779865&amp;feature=iv&amp;src_vid=BoUc4-q4Ibc&amp;v=qhVgIW4_-AQ</a:t>
            </a:r>
            <a:r>
              <a:rPr lang="en-US" dirty="0"/>
              <a:t> </a:t>
            </a:r>
          </a:p>
        </p:txBody>
      </p:sp>
      <p:sp>
        <p:nvSpPr>
          <p:cNvPr id="6" name="Rectangle 5"/>
          <p:cNvSpPr/>
          <p:nvPr/>
        </p:nvSpPr>
        <p:spPr>
          <a:xfrm>
            <a:off x="361405" y="6042416"/>
            <a:ext cx="6013269" cy="369332"/>
          </a:xfrm>
          <a:prstGeom prst="rect">
            <a:avLst/>
          </a:prstGeom>
        </p:spPr>
        <p:txBody>
          <a:bodyPr wrap="square">
            <a:spAutoFit/>
          </a:bodyPr>
          <a:lstStyle/>
          <a:p>
            <a:r>
              <a:rPr lang="en-US"/>
              <a:t>http://www.animatedimages.org/cat-garfield-1214.htm</a:t>
            </a:r>
          </a:p>
        </p:txBody>
      </p:sp>
      <p:sp>
        <p:nvSpPr>
          <p:cNvPr id="7" name="Rectangle 6"/>
          <p:cNvSpPr/>
          <p:nvPr/>
        </p:nvSpPr>
        <p:spPr>
          <a:xfrm>
            <a:off x="6904445" y="144313"/>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195859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10755"/>
            <a:ext cx="8425543" cy="1143000"/>
          </a:xfrm>
        </p:spPr>
        <p:txBody>
          <a:bodyPr>
            <a:noAutofit/>
          </a:bodyPr>
          <a:lstStyle/>
          <a:p>
            <a:r>
              <a:rPr lang="en-US" sz="3600" dirty="0" smtClean="0"/>
              <a:t>Four people you need to know: </a:t>
            </a:r>
            <a:br>
              <a:rPr lang="en-US" sz="3600" dirty="0" smtClean="0"/>
            </a:br>
            <a:r>
              <a:rPr lang="en-US" sz="3600" dirty="0" smtClean="0"/>
              <a:t>Galileo, Michelson, Morley &amp; Einstein </a:t>
            </a:r>
            <a:endParaRPr lang="en-US" sz="3600" dirty="0"/>
          </a:p>
        </p:txBody>
      </p:sp>
      <p:pic>
        <p:nvPicPr>
          <p:cNvPr id="7" name="Picture 6"/>
          <p:cNvPicPr>
            <a:picLocks noChangeAspect="1"/>
          </p:cNvPicPr>
          <p:nvPr/>
        </p:nvPicPr>
        <p:blipFill>
          <a:blip r:embed="rId2"/>
          <a:stretch>
            <a:fillRect/>
          </a:stretch>
        </p:blipFill>
        <p:spPr>
          <a:xfrm>
            <a:off x="457200" y="2117896"/>
            <a:ext cx="2326771" cy="1989178"/>
          </a:xfrm>
          <a:prstGeom prst="rect">
            <a:avLst/>
          </a:prstGeom>
          <a:ln>
            <a:noFill/>
          </a:ln>
          <a:effectLst>
            <a:outerShdw blurRad="292100" dist="139700" dir="2700000" algn="tl" rotWithShape="0">
              <a:srgbClr val="333333">
                <a:alpha val="65000"/>
              </a:srgbClr>
            </a:outerShdw>
          </a:effectLst>
        </p:spPr>
      </p:pic>
      <p:pic>
        <p:nvPicPr>
          <p:cNvPr id="8" name="Picture 7"/>
          <p:cNvPicPr>
            <a:picLocks noChangeAspect="1"/>
          </p:cNvPicPr>
          <p:nvPr/>
        </p:nvPicPr>
        <p:blipFill rotWithShape="1">
          <a:blip r:embed="rId3"/>
          <a:srcRect t="6528" b="15079"/>
          <a:stretch/>
        </p:blipFill>
        <p:spPr>
          <a:xfrm>
            <a:off x="6840837" y="2106151"/>
            <a:ext cx="1866278" cy="2000923"/>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0" y="6161314"/>
            <a:ext cx="9129019" cy="696686"/>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2695894" y="5341926"/>
            <a:ext cx="2871235" cy="400110"/>
          </a:xfrm>
          <a:prstGeom prst="rect">
            <a:avLst/>
          </a:prstGeom>
          <a:noFill/>
        </p:spPr>
        <p:txBody>
          <a:bodyPr wrap="none" rtlCol="0">
            <a:spAutoFit/>
          </a:bodyPr>
          <a:lstStyle/>
          <a:p>
            <a:r>
              <a:rPr lang="en-US" sz="2000" dirty="0" smtClean="0"/>
              <a:t>… and of course, Garfield!</a:t>
            </a:r>
            <a:endParaRPr lang="en-US" sz="2000" dirty="0"/>
          </a:p>
        </p:txBody>
      </p:sp>
      <p:pic>
        <p:nvPicPr>
          <p:cNvPr id="12" name="Picture 2" descr="Image result for michelson morley"/>
          <p:cNvPicPr>
            <a:picLocks noChangeAspect="1" noChangeArrowheads="1"/>
          </p:cNvPicPr>
          <p:nvPr/>
        </p:nvPicPr>
        <p:blipFill rotWithShape="1">
          <a:blip r:embed="rId4">
            <a:extLst>
              <a:ext uri="{28A0092B-C50C-407E-A947-70E740481C1C}">
                <a14:useLocalDpi xmlns:a14="http://schemas.microsoft.com/office/drawing/2010/main" val="0"/>
              </a:ext>
            </a:extLst>
          </a:blip>
          <a:srcRect r="50228"/>
          <a:stretch/>
        </p:blipFill>
        <p:spPr bwMode="auto">
          <a:xfrm>
            <a:off x="2991730" y="2129820"/>
            <a:ext cx="1572779" cy="19772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3" name="Picture 2" descr="Image result for michelson morley"/>
          <p:cNvPicPr>
            <a:picLocks noChangeAspect="1" noChangeArrowheads="1"/>
          </p:cNvPicPr>
          <p:nvPr/>
        </p:nvPicPr>
        <p:blipFill rotWithShape="1">
          <a:blip r:embed="rId4">
            <a:extLst>
              <a:ext uri="{28A0092B-C50C-407E-A947-70E740481C1C}">
                <a14:useLocalDpi xmlns:a14="http://schemas.microsoft.com/office/drawing/2010/main" val="0"/>
              </a:ext>
            </a:extLst>
          </a:blip>
          <a:srcRect l="50521"/>
          <a:stretch/>
        </p:blipFill>
        <p:spPr bwMode="auto">
          <a:xfrm>
            <a:off x="4920899" y="2143212"/>
            <a:ext cx="1563547" cy="197725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974334" y="4679292"/>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 Image </a:t>
            </a:r>
          </a:p>
          <a:p>
            <a:pPr algn="ctr"/>
            <a:r>
              <a:rPr lang="en-US" dirty="0" smtClean="0"/>
              <a:t>Removed</a:t>
            </a:r>
            <a:endParaRPr lang="en-US" dirty="0"/>
          </a:p>
        </p:txBody>
      </p:sp>
    </p:spTree>
    <p:extLst>
      <p:ext uri="{BB962C8B-B14F-4D97-AF65-F5344CB8AC3E}">
        <p14:creationId xmlns:p14="http://schemas.microsoft.com/office/powerpoint/2010/main" val="1812084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458"/>
            <a:ext cx="8229600" cy="1143000"/>
          </a:xfrm>
        </p:spPr>
        <p:txBody>
          <a:bodyPr/>
          <a:lstStyle/>
          <a:p>
            <a:r>
              <a:rPr lang="en-US" dirty="0"/>
              <a:t>Frames of Reference </a:t>
            </a:r>
          </a:p>
        </p:txBody>
      </p:sp>
      <p:sp>
        <p:nvSpPr>
          <p:cNvPr id="3" name="Content Placeholder 2"/>
          <p:cNvSpPr>
            <a:spLocks noGrp="1"/>
          </p:cNvSpPr>
          <p:nvPr>
            <p:ph idx="1"/>
          </p:nvPr>
        </p:nvSpPr>
        <p:spPr>
          <a:xfrm>
            <a:off x="628650" y="2226469"/>
            <a:ext cx="7886700" cy="3860822"/>
          </a:xfrm>
        </p:spPr>
        <p:txBody>
          <a:bodyPr>
            <a:normAutofit/>
          </a:bodyPr>
          <a:lstStyle/>
          <a:p>
            <a:r>
              <a:rPr lang="en-US" dirty="0"/>
              <a:t>A Frames of Reference is a system of geometric axes in relation to which measurements can be made. For example, in two dimensions:</a:t>
            </a:r>
          </a:p>
          <a:p>
            <a:endParaRPr lang="en-US" dirty="0"/>
          </a:p>
          <a:p>
            <a:endParaRPr lang="en-US" dirty="0"/>
          </a:p>
          <a:p>
            <a:endParaRPr lang="en-US" dirty="0" smtClean="0"/>
          </a:p>
          <a:p>
            <a:endParaRPr lang="en-US" dirty="0"/>
          </a:p>
          <a:p>
            <a:endParaRPr lang="en-US" dirty="0"/>
          </a:p>
          <a:p>
            <a:endParaRPr lang="en-US" b="1" u="sng" dirty="0"/>
          </a:p>
        </p:txBody>
      </p:sp>
      <p:pic>
        <p:nvPicPr>
          <p:cNvPr id="4" name="Picture 3"/>
          <p:cNvPicPr>
            <a:picLocks noChangeAspect="1"/>
          </p:cNvPicPr>
          <p:nvPr/>
        </p:nvPicPr>
        <p:blipFill>
          <a:blip r:embed="rId2"/>
          <a:stretch>
            <a:fillRect/>
          </a:stretch>
        </p:blipFill>
        <p:spPr>
          <a:xfrm>
            <a:off x="4572000" y="3833170"/>
            <a:ext cx="2926439" cy="2050906"/>
          </a:xfrm>
          <a:prstGeom prst="rect">
            <a:avLst/>
          </a:prstGeom>
        </p:spPr>
      </p:pic>
    </p:spTree>
    <p:extLst>
      <p:ext uri="{BB962C8B-B14F-4D97-AF65-F5344CB8AC3E}">
        <p14:creationId xmlns:p14="http://schemas.microsoft.com/office/powerpoint/2010/main" val="19513413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458"/>
            <a:ext cx="8229600" cy="1143000"/>
          </a:xfrm>
        </p:spPr>
        <p:txBody>
          <a:bodyPr/>
          <a:lstStyle/>
          <a:p>
            <a:r>
              <a:rPr lang="en-US" dirty="0" smtClean="0"/>
              <a:t>Inertial Frames</a:t>
            </a:r>
            <a:endParaRPr lang="en-US" dirty="0"/>
          </a:p>
        </p:txBody>
      </p:sp>
      <p:sp>
        <p:nvSpPr>
          <p:cNvPr id="3" name="Content Placeholder 2"/>
          <p:cNvSpPr>
            <a:spLocks noGrp="1"/>
          </p:cNvSpPr>
          <p:nvPr>
            <p:ph idx="1"/>
          </p:nvPr>
        </p:nvSpPr>
        <p:spPr>
          <a:xfrm>
            <a:off x="628650" y="2226469"/>
            <a:ext cx="7886700" cy="3860822"/>
          </a:xfrm>
        </p:spPr>
        <p:txBody>
          <a:bodyPr>
            <a:normAutofit/>
          </a:bodyPr>
          <a:lstStyle/>
          <a:p>
            <a:r>
              <a:rPr lang="en-US" dirty="0"/>
              <a:t>Inertial frames are systems moving at constant speed. Which means if you measure acceleration ‘inside’ that system, it will be zero. A car moving with constant speed on a straight road is a good approximation. </a:t>
            </a:r>
          </a:p>
          <a:p>
            <a:endParaRPr lang="en-US" dirty="0"/>
          </a:p>
          <a:p>
            <a:endParaRPr lang="en-US" dirty="0" smtClean="0"/>
          </a:p>
          <a:p>
            <a:endParaRPr lang="en-US" dirty="0"/>
          </a:p>
          <a:p>
            <a:endParaRPr lang="en-US" dirty="0"/>
          </a:p>
          <a:p>
            <a:endParaRPr lang="en-US" b="1" u="sng" dirty="0"/>
          </a:p>
        </p:txBody>
      </p:sp>
    </p:spTree>
    <p:extLst>
      <p:ext uri="{BB962C8B-B14F-4D97-AF65-F5344CB8AC3E}">
        <p14:creationId xmlns:p14="http://schemas.microsoft.com/office/powerpoint/2010/main" val="36730716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0" y="0"/>
            <a:ext cx="4381586" cy="3141195"/>
          </a:xfrm>
          <a:prstGeom prst="rect">
            <a:avLst/>
          </a:prstGeom>
        </p:spPr>
      </p:pic>
      <p:cxnSp>
        <p:nvCxnSpPr>
          <p:cNvPr id="7" name="Straight Arrow Connector 6"/>
          <p:cNvCxnSpPr/>
          <p:nvPr/>
        </p:nvCxnSpPr>
        <p:spPr>
          <a:xfrm flipV="1">
            <a:off x="1534168" y="2502797"/>
            <a:ext cx="1879028" cy="8546"/>
          </a:xfrm>
          <a:prstGeom prst="straightConnector1">
            <a:avLst/>
          </a:prstGeom>
          <a:ln w="603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1554542" y="789912"/>
            <a:ext cx="18210" cy="1707985"/>
          </a:xfrm>
          <a:prstGeom prst="straightConnector1">
            <a:avLst/>
          </a:prstGeom>
          <a:ln w="603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 name="TextBox 1"/>
          <p:cNvSpPr txBox="1"/>
          <p:nvPr/>
        </p:nvSpPr>
        <p:spPr>
          <a:xfrm>
            <a:off x="1238115" y="713508"/>
            <a:ext cx="335348" cy="461665"/>
          </a:xfrm>
          <a:prstGeom prst="rect">
            <a:avLst/>
          </a:prstGeom>
          <a:noFill/>
        </p:spPr>
        <p:txBody>
          <a:bodyPr wrap="none" rtlCol="0">
            <a:spAutoFit/>
          </a:bodyPr>
          <a:lstStyle/>
          <a:p>
            <a:r>
              <a:rPr lang="en-US" sz="2400" dirty="0"/>
              <a:t>Y</a:t>
            </a:r>
            <a:endParaRPr lang="en-US" sz="1350" dirty="0"/>
          </a:p>
        </p:txBody>
      </p:sp>
      <p:sp>
        <p:nvSpPr>
          <p:cNvPr id="3" name="TextBox 2"/>
          <p:cNvSpPr txBox="1"/>
          <p:nvPr/>
        </p:nvSpPr>
        <p:spPr>
          <a:xfrm>
            <a:off x="3173092" y="2607105"/>
            <a:ext cx="344966" cy="461665"/>
          </a:xfrm>
          <a:prstGeom prst="rect">
            <a:avLst/>
          </a:prstGeom>
          <a:noFill/>
        </p:spPr>
        <p:txBody>
          <a:bodyPr wrap="none" rtlCol="0">
            <a:spAutoFit/>
          </a:bodyPr>
          <a:lstStyle/>
          <a:p>
            <a:r>
              <a:rPr lang="en-US" sz="2400" dirty="0"/>
              <a:t>X</a:t>
            </a:r>
            <a:endParaRPr lang="en-US" sz="1350" dirty="0"/>
          </a:p>
        </p:txBody>
      </p:sp>
      <p:sp>
        <p:nvSpPr>
          <p:cNvPr id="4" name="TextBox 3"/>
          <p:cNvSpPr txBox="1"/>
          <p:nvPr/>
        </p:nvSpPr>
        <p:spPr>
          <a:xfrm>
            <a:off x="1030288" y="2166432"/>
            <a:ext cx="388248" cy="461665"/>
          </a:xfrm>
          <a:prstGeom prst="rect">
            <a:avLst/>
          </a:prstGeom>
          <a:noFill/>
        </p:spPr>
        <p:txBody>
          <a:bodyPr wrap="none" rtlCol="0">
            <a:spAutoFit/>
          </a:bodyPr>
          <a:lstStyle/>
          <a:p>
            <a:r>
              <a:rPr lang="en-US" sz="2400" dirty="0"/>
              <a:t>O</a:t>
            </a:r>
            <a:endParaRPr lang="en-US" sz="1350" dirty="0"/>
          </a:p>
        </p:txBody>
      </p:sp>
      <p:cxnSp>
        <p:nvCxnSpPr>
          <p:cNvPr id="20" name="Straight Arrow Connector 19"/>
          <p:cNvCxnSpPr/>
          <p:nvPr/>
        </p:nvCxnSpPr>
        <p:spPr>
          <a:xfrm>
            <a:off x="4365488" y="3407809"/>
            <a:ext cx="787889" cy="546911"/>
          </a:xfrm>
          <a:prstGeom prst="straightConnector1">
            <a:avLst/>
          </a:prstGeom>
          <a:ln w="603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941952" y="3547531"/>
            <a:ext cx="2873479" cy="300082"/>
          </a:xfrm>
          <a:prstGeom prst="rect">
            <a:avLst/>
          </a:prstGeom>
          <a:noFill/>
        </p:spPr>
        <p:txBody>
          <a:bodyPr wrap="none" rtlCol="0">
            <a:spAutoFit/>
          </a:bodyPr>
          <a:lstStyle/>
          <a:p>
            <a:r>
              <a:rPr lang="en-US" sz="1350" dirty="0"/>
              <a:t>A reference frame </a:t>
            </a:r>
            <a:r>
              <a:rPr lang="en-US" sz="1350" dirty="0" smtClean="0"/>
              <a:t>fixed </a:t>
            </a:r>
            <a:r>
              <a:rPr lang="en-US" sz="1350" dirty="0"/>
              <a:t>in the </a:t>
            </a:r>
            <a:r>
              <a:rPr lang="en-US" sz="1350" dirty="0" smtClean="0"/>
              <a:t>garage</a:t>
            </a:r>
            <a:endParaRPr lang="en-US" sz="1350" dirty="0"/>
          </a:p>
        </p:txBody>
      </p:sp>
      <p:sp>
        <p:nvSpPr>
          <p:cNvPr id="24" name="TextBox 23"/>
          <p:cNvSpPr txBox="1"/>
          <p:nvPr/>
        </p:nvSpPr>
        <p:spPr>
          <a:xfrm>
            <a:off x="5267482" y="1709582"/>
            <a:ext cx="3426002" cy="507831"/>
          </a:xfrm>
          <a:prstGeom prst="rect">
            <a:avLst/>
          </a:prstGeom>
          <a:noFill/>
        </p:spPr>
        <p:txBody>
          <a:bodyPr wrap="none" rtlCol="0">
            <a:spAutoFit/>
          </a:bodyPr>
          <a:lstStyle/>
          <a:p>
            <a:r>
              <a:rPr lang="en-US" sz="1350" dirty="0"/>
              <a:t>A reference frame </a:t>
            </a:r>
            <a:r>
              <a:rPr lang="en-US" sz="1350" dirty="0" smtClean="0"/>
              <a:t>fixed </a:t>
            </a:r>
            <a:r>
              <a:rPr lang="en-US" sz="1350" dirty="0"/>
              <a:t>in a car but moving </a:t>
            </a:r>
          </a:p>
          <a:p>
            <a:r>
              <a:rPr lang="en-US" sz="1350" dirty="0"/>
              <a:t>at constant speed </a:t>
            </a:r>
            <a:r>
              <a:rPr lang="en-US" sz="1350" i="1" dirty="0"/>
              <a:t>v</a:t>
            </a:r>
            <a:r>
              <a:rPr lang="en-US" sz="1350" dirty="0"/>
              <a:t> with respect to the </a:t>
            </a:r>
            <a:r>
              <a:rPr lang="en-US" sz="1350" dirty="0" smtClean="0"/>
              <a:t>garage</a:t>
            </a:r>
            <a:endParaRPr lang="en-US" sz="1350" dirty="0"/>
          </a:p>
        </p:txBody>
      </p:sp>
      <p:sp>
        <p:nvSpPr>
          <p:cNvPr id="5" name="TextBox 4"/>
          <p:cNvSpPr txBox="1"/>
          <p:nvPr/>
        </p:nvSpPr>
        <p:spPr>
          <a:xfrm>
            <a:off x="5487538" y="5673913"/>
            <a:ext cx="3373872" cy="307777"/>
          </a:xfrm>
          <a:prstGeom prst="rect">
            <a:avLst/>
          </a:prstGeom>
          <a:noFill/>
        </p:spPr>
        <p:txBody>
          <a:bodyPr wrap="none" rtlCol="0">
            <a:spAutoFit/>
          </a:bodyPr>
          <a:lstStyle/>
          <a:p>
            <a:r>
              <a:rPr lang="en-US" sz="1400" dirty="0"/>
              <a:t>After a few seconds, car has moved forward</a:t>
            </a:r>
          </a:p>
        </p:txBody>
      </p:sp>
      <p:cxnSp>
        <p:nvCxnSpPr>
          <p:cNvPr id="25" name="Straight Arrow Connector 24"/>
          <p:cNvCxnSpPr/>
          <p:nvPr/>
        </p:nvCxnSpPr>
        <p:spPr>
          <a:xfrm flipH="1">
            <a:off x="477795" y="2503673"/>
            <a:ext cx="1085852" cy="1099168"/>
          </a:xfrm>
          <a:prstGeom prst="straightConnector1">
            <a:avLst/>
          </a:prstGeom>
          <a:ln w="603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229151" y="3567094"/>
            <a:ext cx="3596947" cy="830997"/>
          </a:xfrm>
          <a:prstGeom prst="rect">
            <a:avLst/>
          </a:prstGeom>
          <a:noFill/>
        </p:spPr>
        <p:txBody>
          <a:bodyPr wrap="none" rtlCol="0">
            <a:spAutoFit/>
          </a:bodyPr>
          <a:lstStyle/>
          <a:p>
            <a:r>
              <a:rPr lang="en-US" sz="2400" dirty="0" smtClean="0"/>
              <a:t>Z</a:t>
            </a:r>
          </a:p>
          <a:p>
            <a:r>
              <a:rPr lang="en-US" sz="2400" dirty="0" smtClean="0"/>
              <a:t>(Z is going out of the plane)</a:t>
            </a:r>
            <a:endParaRPr lang="en-US" sz="1350" dirty="0"/>
          </a:p>
        </p:txBody>
      </p:sp>
      <p:cxnSp>
        <p:nvCxnSpPr>
          <p:cNvPr id="30" name="Straight Arrow Connector 29"/>
          <p:cNvCxnSpPr/>
          <p:nvPr/>
        </p:nvCxnSpPr>
        <p:spPr>
          <a:xfrm flipV="1">
            <a:off x="6423295" y="4474807"/>
            <a:ext cx="1879028" cy="8546"/>
          </a:xfrm>
          <a:prstGeom prst="straightConnector1">
            <a:avLst/>
          </a:prstGeom>
          <a:ln w="6032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V="1">
            <a:off x="6443669" y="2761922"/>
            <a:ext cx="18210" cy="1707985"/>
          </a:xfrm>
          <a:prstGeom prst="straightConnector1">
            <a:avLst/>
          </a:prstGeom>
          <a:ln w="603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6077814" y="2685518"/>
            <a:ext cx="416204" cy="461665"/>
          </a:xfrm>
          <a:prstGeom prst="rect">
            <a:avLst/>
          </a:prstGeom>
          <a:noFill/>
        </p:spPr>
        <p:txBody>
          <a:bodyPr wrap="none" rtlCol="0">
            <a:spAutoFit/>
          </a:bodyPr>
          <a:lstStyle/>
          <a:p>
            <a:r>
              <a:rPr lang="en-US" sz="2400" dirty="0" smtClean="0"/>
              <a:t>Y’</a:t>
            </a:r>
            <a:endParaRPr lang="en-US" sz="1350" dirty="0"/>
          </a:p>
        </p:txBody>
      </p:sp>
      <p:sp>
        <p:nvSpPr>
          <p:cNvPr id="33" name="TextBox 32"/>
          <p:cNvSpPr txBox="1"/>
          <p:nvPr/>
        </p:nvSpPr>
        <p:spPr>
          <a:xfrm>
            <a:off x="8062219" y="4579115"/>
            <a:ext cx="419795" cy="461665"/>
          </a:xfrm>
          <a:prstGeom prst="rect">
            <a:avLst/>
          </a:prstGeom>
          <a:noFill/>
        </p:spPr>
        <p:txBody>
          <a:bodyPr wrap="none" rtlCol="0">
            <a:spAutoFit/>
          </a:bodyPr>
          <a:lstStyle/>
          <a:p>
            <a:r>
              <a:rPr lang="en-US" sz="2400" dirty="0" smtClean="0"/>
              <a:t>X’</a:t>
            </a:r>
            <a:endParaRPr lang="en-US" sz="1350" dirty="0"/>
          </a:p>
        </p:txBody>
      </p:sp>
      <p:sp>
        <p:nvSpPr>
          <p:cNvPr id="34" name="TextBox 33"/>
          <p:cNvSpPr txBox="1"/>
          <p:nvPr/>
        </p:nvSpPr>
        <p:spPr>
          <a:xfrm>
            <a:off x="5919415" y="4138442"/>
            <a:ext cx="388248" cy="461665"/>
          </a:xfrm>
          <a:prstGeom prst="rect">
            <a:avLst/>
          </a:prstGeom>
          <a:noFill/>
        </p:spPr>
        <p:txBody>
          <a:bodyPr wrap="none" rtlCol="0">
            <a:spAutoFit/>
          </a:bodyPr>
          <a:lstStyle/>
          <a:p>
            <a:r>
              <a:rPr lang="en-US" sz="2400" dirty="0"/>
              <a:t>O</a:t>
            </a:r>
            <a:endParaRPr lang="en-US" sz="1350" dirty="0"/>
          </a:p>
        </p:txBody>
      </p:sp>
      <p:cxnSp>
        <p:nvCxnSpPr>
          <p:cNvPr id="35" name="Straight Arrow Connector 34"/>
          <p:cNvCxnSpPr/>
          <p:nvPr/>
        </p:nvCxnSpPr>
        <p:spPr>
          <a:xfrm flipH="1">
            <a:off x="5366922" y="4475683"/>
            <a:ext cx="1085852" cy="1099168"/>
          </a:xfrm>
          <a:prstGeom prst="straightConnector1">
            <a:avLst/>
          </a:prstGeom>
          <a:ln w="6032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074733" y="5504268"/>
            <a:ext cx="412805" cy="461665"/>
          </a:xfrm>
          <a:prstGeom prst="rect">
            <a:avLst/>
          </a:prstGeom>
          <a:noFill/>
        </p:spPr>
        <p:txBody>
          <a:bodyPr wrap="none" rtlCol="0">
            <a:spAutoFit/>
          </a:bodyPr>
          <a:lstStyle/>
          <a:p>
            <a:r>
              <a:rPr lang="en-US" sz="2400" dirty="0" smtClean="0"/>
              <a:t>Z’</a:t>
            </a:r>
            <a:endParaRPr lang="en-US" sz="1350" dirty="0"/>
          </a:p>
        </p:txBody>
      </p:sp>
    </p:spTree>
    <p:extLst>
      <p:ext uri="{BB962C8B-B14F-4D97-AF65-F5344CB8AC3E}">
        <p14:creationId xmlns:p14="http://schemas.microsoft.com/office/powerpoint/2010/main" val="1142593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Course at CTY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At </a:t>
            </a:r>
            <a:r>
              <a:rPr lang="en-US" dirty="0"/>
              <a:t>Johns Hopkins CTY we have learned that some of the ideas of the theory can be brought to any physics classroom where students are well-motivated and willing to do some thinking of their own. </a:t>
            </a:r>
            <a:endParaRPr lang="en-US" dirty="0" smtClean="0"/>
          </a:p>
          <a:p>
            <a:r>
              <a:rPr lang="en-US" dirty="0" smtClean="0"/>
              <a:t>Course Prerequisite</a:t>
            </a:r>
            <a:r>
              <a:rPr lang="en-US" dirty="0"/>
              <a:t>: </a:t>
            </a:r>
            <a:endParaRPr lang="en-US" dirty="0" smtClean="0"/>
          </a:p>
          <a:p>
            <a:pPr lvl="1"/>
            <a:r>
              <a:rPr lang="en-US" dirty="0" smtClean="0"/>
              <a:t>Algebra II, </a:t>
            </a:r>
          </a:p>
          <a:p>
            <a:pPr lvl="1"/>
            <a:r>
              <a:rPr lang="en-US" dirty="0" smtClean="0"/>
              <a:t>trigonometry </a:t>
            </a:r>
            <a:r>
              <a:rPr lang="en-US" dirty="0"/>
              <a:t>and </a:t>
            </a:r>
            <a:endParaRPr lang="en-US" dirty="0" smtClean="0"/>
          </a:p>
          <a:p>
            <a:pPr lvl="1"/>
            <a:r>
              <a:rPr lang="en-US" dirty="0" smtClean="0"/>
              <a:t>either </a:t>
            </a:r>
            <a:r>
              <a:rPr lang="en-US" dirty="0"/>
              <a:t>CTY’s Fast-Paced High School Physics or at least a “B” in conceptual physics or high school physics.</a:t>
            </a:r>
          </a:p>
        </p:txBody>
      </p:sp>
    </p:spTree>
    <p:extLst>
      <p:ext uri="{BB962C8B-B14F-4D97-AF65-F5344CB8AC3E}">
        <p14:creationId xmlns:p14="http://schemas.microsoft.com/office/powerpoint/2010/main" val="3237903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2412"/>
            <a:ext cx="7050963" cy="1143000"/>
          </a:xfrm>
        </p:spPr>
        <p:txBody>
          <a:bodyPr>
            <a:normAutofit/>
          </a:bodyPr>
          <a:lstStyle/>
          <a:p>
            <a:r>
              <a:rPr lang="en-US" sz="3600" dirty="0"/>
              <a:t>Review of Galilean Relativity </a:t>
            </a:r>
          </a:p>
        </p:txBody>
      </p:sp>
      <p:sp>
        <p:nvSpPr>
          <p:cNvPr id="3" name="Content Placeholder 2"/>
          <p:cNvSpPr>
            <a:spLocks noGrp="1"/>
          </p:cNvSpPr>
          <p:nvPr>
            <p:ph idx="1"/>
          </p:nvPr>
        </p:nvSpPr>
        <p:spPr/>
        <p:txBody>
          <a:bodyPr>
            <a:normAutofit/>
          </a:bodyPr>
          <a:lstStyle/>
          <a:p>
            <a:r>
              <a:rPr lang="en-US" dirty="0"/>
              <a:t>One of the ways is to start with the key concept of the classical mechanics, </a:t>
            </a:r>
            <a:r>
              <a:rPr lang="en-US" b="1" dirty="0"/>
              <a:t>Galilean Relativity Principle</a:t>
            </a:r>
            <a:r>
              <a:rPr lang="en-US" dirty="0"/>
              <a:t>. </a:t>
            </a:r>
          </a:p>
          <a:p>
            <a:r>
              <a:rPr lang="en-US" dirty="0"/>
              <a:t>It states that laws of mechanics are the same in all frames of reference moving with </a:t>
            </a:r>
            <a:r>
              <a:rPr lang="en-US" b="1" dirty="0"/>
              <a:t>constant velocities </a:t>
            </a:r>
            <a:r>
              <a:rPr lang="en-US" dirty="0" smtClean="0"/>
              <a:t>relative </a:t>
            </a:r>
            <a:r>
              <a:rPr lang="en-US" dirty="0"/>
              <a:t>to each other.</a:t>
            </a:r>
          </a:p>
        </p:txBody>
      </p:sp>
      <p:sp>
        <p:nvSpPr>
          <p:cNvPr id="5" name="TextBox 4"/>
          <p:cNvSpPr txBox="1"/>
          <p:nvPr/>
        </p:nvSpPr>
        <p:spPr>
          <a:xfrm>
            <a:off x="3769360" y="5608320"/>
            <a:ext cx="5147756" cy="369332"/>
          </a:xfrm>
          <a:prstGeom prst="rect">
            <a:avLst/>
          </a:prstGeom>
          <a:noFill/>
        </p:spPr>
        <p:txBody>
          <a:bodyPr wrap="none" rtlCol="0">
            <a:spAutoFit/>
          </a:bodyPr>
          <a:lstStyle/>
          <a:p>
            <a:r>
              <a:rPr lang="en-US" dirty="0" smtClean="0"/>
              <a:t>… you never told me what </a:t>
            </a:r>
            <a:r>
              <a:rPr lang="en-US" b="1" dirty="0" smtClean="0"/>
              <a:t>constant velocity</a:t>
            </a:r>
            <a:r>
              <a:rPr lang="en-US" dirty="0" smtClean="0"/>
              <a:t> means?</a:t>
            </a:r>
            <a:endParaRPr lang="en-US" dirty="0"/>
          </a:p>
        </p:txBody>
      </p:sp>
      <p:sp>
        <p:nvSpPr>
          <p:cNvPr id="7" name="Rectangle 6"/>
          <p:cNvSpPr/>
          <p:nvPr/>
        </p:nvSpPr>
        <p:spPr>
          <a:xfrm>
            <a:off x="2402114" y="4844754"/>
            <a:ext cx="1367246" cy="1725377"/>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Garfield</a:t>
            </a:r>
          </a:p>
          <a:p>
            <a:pPr algn="ctr"/>
            <a:r>
              <a:rPr lang="en-US" dirty="0" smtClean="0"/>
              <a:t>Image </a:t>
            </a:r>
          </a:p>
          <a:p>
            <a:pPr algn="ctr"/>
            <a:r>
              <a:rPr lang="en-US" dirty="0" smtClean="0"/>
              <a:t>Removed</a:t>
            </a:r>
            <a:endParaRPr lang="en-US" dirty="0"/>
          </a:p>
        </p:txBody>
      </p:sp>
    </p:spTree>
    <p:extLst>
      <p:ext uri="{BB962C8B-B14F-4D97-AF65-F5344CB8AC3E}">
        <p14:creationId xmlns:p14="http://schemas.microsoft.com/office/powerpoint/2010/main" val="33726696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TY_NAGC2016" id="{F1129CB4-04A5-7444-AF20-31F5E1531FC1}" vid="{6573F03B-CC2E-A641-BDFC-47600A2BD3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CTY_NSTA_2017</Template>
  <TotalTime>1188</TotalTime>
  <Words>1813</Words>
  <Application>Microsoft Office PowerPoint</Application>
  <PresentationFormat>On-screen Show (4:3)</PresentationFormat>
  <Paragraphs>215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vt:lpstr>
      <vt:lpstr>Avenir Black</vt:lpstr>
      <vt:lpstr>Calibri</vt:lpstr>
      <vt:lpstr>Times New Roman</vt:lpstr>
      <vt:lpstr>Office Theme</vt:lpstr>
      <vt:lpstr>Developing the Postulates of Special Relativity in Group Discussions</vt:lpstr>
      <vt:lpstr>What we are going to discuss</vt:lpstr>
      <vt:lpstr>Some names and definitions before we start</vt:lpstr>
      <vt:lpstr>Four people you need to know:  Galileo, Michelson, Morley &amp; Einstein </vt:lpstr>
      <vt:lpstr>Frames of Reference </vt:lpstr>
      <vt:lpstr>Inertial Frames</vt:lpstr>
      <vt:lpstr>PowerPoint Presentation</vt:lpstr>
      <vt:lpstr>The Course at CTY</vt:lpstr>
      <vt:lpstr>Review of Galilean Relativity </vt:lpstr>
      <vt:lpstr>Review of Galilean Relativity </vt:lpstr>
      <vt:lpstr>Review of Galilean Relativity </vt:lpstr>
      <vt:lpstr>Review of Galilean Relativity </vt:lpstr>
      <vt:lpstr>PowerPoint Presentation</vt:lpstr>
      <vt:lpstr>PowerPoint Presentation</vt:lpstr>
      <vt:lpstr>PowerPoint Presentation</vt:lpstr>
      <vt:lpstr>PowerPoint Presentation</vt:lpstr>
      <vt:lpstr>PowerPoint Presentation</vt:lpstr>
      <vt:lpstr>Question</vt:lpstr>
      <vt:lpstr>And now comes Aether</vt:lpstr>
      <vt:lpstr>Michelson-Morley Experiment  </vt:lpstr>
      <vt:lpstr>PowerPoint Presentation</vt:lpstr>
      <vt:lpstr>PowerPoint Presentation</vt:lpstr>
      <vt:lpstr>PowerPoint Presentation</vt:lpstr>
      <vt:lpstr>Michelson-Morley Experiment </vt:lpstr>
      <vt:lpstr>Einstein’s Solution</vt:lpstr>
      <vt:lpstr>The Two Postulates </vt:lpstr>
      <vt:lpstr>Einstein’s Solution</vt:lpstr>
      <vt:lpstr>Questions to start the discussion: </vt:lpstr>
      <vt:lpstr>Questions to start the discussion: </vt:lpstr>
      <vt:lpstr>More questions …</vt:lpstr>
      <vt:lpstr>More questions …</vt:lpstr>
      <vt:lpstr>More questions …</vt:lpstr>
      <vt:lpstr>Fun Facts (Student Research Projects)</vt:lpstr>
      <vt:lpstr>GPS Navigation</vt:lpstr>
      <vt:lpstr>Your old TV</vt:lpstr>
      <vt:lpstr>Golds has a yellow color</vt:lpstr>
      <vt:lpstr>PowerPoint Presentation</vt:lpstr>
      <vt:lpstr>References </vt:lpstr>
    </vt:vector>
  </TitlesOfParts>
  <Company>Johns Hopkins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the Postulates of Special Relativity in Group Discussions</dc:title>
  <dc:creator>Ali Ali Yousuf</dc:creator>
  <cp:lastModifiedBy>Muhammad A. Yousuf</cp:lastModifiedBy>
  <cp:revision>152</cp:revision>
  <dcterms:created xsi:type="dcterms:W3CDTF">2017-03-21T18:06:04Z</dcterms:created>
  <dcterms:modified xsi:type="dcterms:W3CDTF">2021-05-04T01:12:59Z</dcterms:modified>
</cp:coreProperties>
</file>