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34" r:id="rId3"/>
    <p:sldId id="335" r:id="rId4"/>
    <p:sldId id="282" r:id="rId5"/>
    <p:sldId id="310" r:id="rId6"/>
    <p:sldId id="260" r:id="rId7"/>
    <p:sldId id="296" r:id="rId8"/>
    <p:sldId id="299" r:id="rId9"/>
    <p:sldId id="321" r:id="rId10"/>
    <p:sldId id="318" r:id="rId11"/>
    <p:sldId id="316" r:id="rId12"/>
    <p:sldId id="327" r:id="rId13"/>
    <p:sldId id="319" r:id="rId14"/>
    <p:sldId id="328" r:id="rId15"/>
    <p:sldId id="329" r:id="rId16"/>
    <p:sldId id="320" r:id="rId17"/>
    <p:sldId id="277" r:id="rId18"/>
    <p:sldId id="324" r:id="rId19"/>
    <p:sldId id="325" r:id="rId20"/>
    <p:sldId id="326" r:id="rId21"/>
    <p:sldId id="323" r:id="rId22"/>
    <p:sldId id="311" r:id="rId23"/>
    <p:sldId id="312" r:id="rId24"/>
    <p:sldId id="332" r:id="rId25"/>
    <p:sldId id="333" r:id="rId26"/>
    <p:sldId id="307" r:id="rId27"/>
    <p:sldId id="314" r:id="rId28"/>
    <p:sldId id="313" r:id="rId29"/>
    <p:sldId id="315" r:id="rId30"/>
    <p:sldId id="272" r:id="rId31"/>
    <p:sldId id="289" r:id="rId32"/>
    <p:sldId id="293" r:id="rId33"/>
    <p:sldId id="330" r:id="rId34"/>
    <p:sldId id="265" r:id="rId35"/>
    <p:sldId id="33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6353" autoAdjust="0"/>
  </p:normalViewPr>
  <p:slideViewPr>
    <p:cSldViewPr>
      <p:cViewPr varScale="1">
        <p:scale>
          <a:sx n="76" d="100"/>
          <a:sy n="76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D6F18-D442-4180-883F-D8B27FC9488B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33730-B915-48D7-9BBE-97E8BA1D54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9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33730-B915-48D7-9BBE-97E8BA1D541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2BA9-49BF-4B0C-BFDE-6C2D40FE6148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C2E6-69AF-455B-8614-14A8B1166BFA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E53F-C597-45C4-B227-17AC810C2BE9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DCD0-4A7E-4804-B1CA-F631B0C0F74F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E367-A946-45A1-9986-7FEC27DE2F8A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B7F3-CBB7-426E-A0F8-F0752B0EC135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D6EE-C11C-4132-B03B-0659D4E4F6D6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60BE-D290-4938-BD1A-165D2E1876C8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61C2-0022-4FA8-B570-F10623A245D5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D37B-384D-4CF8-8B0B-6A77E222E503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F76-D07F-4AFA-98CF-0CE217661E0C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7AAE-7059-4C78-AEFE-A0A800A425B9}" type="datetime1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li@jhu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cdn.intechopen.com/pdfs-wm/39281.pdf" TargetMode="External"/><Relationship Id="rId3" Type="http://schemas.openxmlformats.org/officeDocument/2006/relationships/hyperlink" Target="http://www.researchgate.net/publication/224155865_Trends_and_considerations_in_robot-assisted_autism_therapy" TargetMode="External"/><Relationship Id="rId7" Type="http://schemas.openxmlformats.org/officeDocument/2006/relationships/hyperlink" Target="http://www.jstor.org/discover/10.2307/1129021?uid=3739704&amp;uid=2&amp;uid=4&amp;uid=3739256&amp;sid=21105204799683" TargetMode="External"/><Relationship Id="rId2" Type="http://schemas.openxmlformats.org/officeDocument/2006/relationships/hyperlink" Target="http://www.academia.edu/4881884/Artificial_Emotions_to_Assist_Social_Coordination_in_HR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techopen.com/journals/international_journal_of_advanced_robotic_systems/which-robot-features-can-stimulate-better-responses-from-children-with-autism-in-robot-assisted-ther" TargetMode="External"/><Relationship Id="rId5" Type="http://schemas.openxmlformats.org/officeDocument/2006/relationships/hyperlink" Target="http://ieeexplore.ieee.org/xpl/login.jsp?tp=&amp;arnumber=6628420&amp;url=http://ieeexplore.ieee.org/xpls/icp.jsp?arnumber=6628420" TargetMode="External"/><Relationship Id="rId4" Type="http://schemas.openxmlformats.org/officeDocument/2006/relationships/hyperlink" Target="http://www.medscape.com/medline/abstract/7995843" TargetMode="External"/><Relationship Id="rId9" Type="http://schemas.openxmlformats.org/officeDocument/2006/relationships/hyperlink" Target="http://www.pnas.org/content/111/15/E1454.full.pdf+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 smtClean="0"/>
              <a:t>Using LEGO Robots </a:t>
            </a:r>
            <a:br>
              <a:rPr lang="en-US" dirty="0" smtClean="0"/>
            </a:br>
            <a:r>
              <a:rPr lang="en-US" dirty="0" smtClean="0"/>
              <a:t>to Create Smileys</a:t>
            </a:r>
            <a:endParaRPr lang="en-US" dirty="0"/>
          </a:p>
        </p:txBody>
      </p:sp>
      <p:pic>
        <p:nvPicPr>
          <p:cNvPr id="4" name="Picture 2" descr="C:\Users\maliyou1\Dropbox\CTY Manager\cty LOGOS\logo\small\JPG\cty.logo.small.vertical.blu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1" y="0"/>
            <a:ext cx="4038600" cy="264179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371600" y="4590871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M. Ali Yousuf</a:t>
            </a:r>
          </a:p>
          <a:p>
            <a:pPr algn="ctr"/>
            <a:r>
              <a:rPr lang="en-US" dirty="0" smtClean="0">
                <a:hlinkClick r:id="rId3"/>
              </a:rPr>
              <a:t>mali@jhu.edu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61st Annual NAGC Convention, November 15, 2014</a:t>
            </a:r>
          </a:p>
          <a:p>
            <a:pPr algn="ctr"/>
            <a:r>
              <a:rPr lang="en-US" dirty="0" smtClean="0"/>
              <a:t>Baltimore, Maryland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0"/>
            <a:ext cx="2133600" cy="1413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Human Facial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How </a:t>
            </a:r>
            <a:r>
              <a:rPr lang="en-US" dirty="0"/>
              <a:t>many facial expression can you name?</a:t>
            </a:r>
          </a:p>
          <a:p>
            <a:pPr marL="914400" lvl="1" indent="-514350"/>
            <a:r>
              <a:rPr lang="en-US" dirty="0"/>
              <a:t>Happy</a:t>
            </a:r>
          </a:p>
          <a:p>
            <a:pPr marL="914400" lvl="1" indent="-514350"/>
            <a:r>
              <a:rPr lang="en-US" dirty="0"/>
              <a:t>Sad</a:t>
            </a:r>
          </a:p>
          <a:p>
            <a:pPr marL="914400" lvl="1" indent="-514350"/>
            <a:r>
              <a:rPr lang="en-US" dirty="0"/>
              <a:t>Angry</a:t>
            </a:r>
          </a:p>
          <a:p>
            <a:pPr marL="914400" lvl="1" indent="-514350"/>
            <a:r>
              <a:rPr lang="en-US" dirty="0"/>
              <a:t>Surprised </a:t>
            </a:r>
          </a:p>
          <a:p>
            <a:pPr marL="914400" lvl="1" indent="-514350"/>
            <a:r>
              <a:rPr lang="en-US" dirty="0"/>
              <a:t>What else?</a:t>
            </a:r>
          </a:p>
          <a:p>
            <a:pPr marL="514350" indent="-514350"/>
            <a:r>
              <a:rPr lang="en-US" dirty="0" smtClean="0"/>
              <a:t>Facial </a:t>
            </a:r>
            <a:r>
              <a:rPr lang="en-US" dirty="0"/>
              <a:t>expressions typically classified as universal are joy, surprise, anger, sadness, disgust and fear [7</a:t>
            </a:r>
            <a:r>
              <a:rPr lang="en-US" dirty="0" smtClean="0"/>
              <a:t>].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Human Facial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normal kids see facial expressions?  </a:t>
            </a:r>
          </a:p>
          <a:p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significant differences in </a:t>
            </a:r>
            <a:r>
              <a:rPr lang="en-US" dirty="0" smtClean="0"/>
              <a:t>a pre-school child’s ability </a:t>
            </a:r>
            <a:r>
              <a:rPr lang="en-US" dirty="0"/>
              <a:t>to recognize and match the </a:t>
            </a:r>
            <a:r>
              <a:rPr lang="en-US" dirty="0" smtClean="0"/>
              <a:t>four different expressions: happy, sad, surprised, and angry (74% overall accuracy)</a:t>
            </a:r>
          </a:p>
          <a:p>
            <a:r>
              <a:rPr lang="en-US" dirty="0" smtClean="0"/>
              <a:t>Young children match happy </a:t>
            </a:r>
            <a:r>
              <a:rPr lang="en-US" dirty="0"/>
              <a:t>expressions </a:t>
            </a:r>
            <a:r>
              <a:rPr lang="en-US" dirty="0" smtClean="0"/>
              <a:t>with </a:t>
            </a:r>
            <a:r>
              <a:rPr lang="en-US" dirty="0"/>
              <a:t>the same frequency as </a:t>
            </a:r>
            <a:r>
              <a:rPr lang="en-US" dirty="0" smtClean="0"/>
              <a:t>sad.</a:t>
            </a:r>
          </a:p>
          <a:p>
            <a:r>
              <a:rPr lang="en-US" dirty="0" smtClean="0"/>
              <a:t>Sad </a:t>
            </a:r>
            <a:r>
              <a:rPr lang="en-US" dirty="0"/>
              <a:t>faces </a:t>
            </a:r>
            <a:r>
              <a:rPr lang="en-US" dirty="0" smtClean="0"/>
              <a:t>are matched </a:t>
            </a:r>
            <a:r>
              <a:rPr lang="en-US" dirty="0"/>
              <a:t>more </a:t>
            </a:r>
            <a:r>
              <a:rPr lang="en-US" dirty="0" smtClean="0"/>
              <a:t>frequently than </a:t>
            </a:r>
            <a:r>
              <a:rPr lang="en-US" dirty="0"/>
              <a:t>surprised, </a:t>
            </a:r>
            <a:r>
              <a:rPr lang="en-US" dirty="0" smtClean="0"/>
              <a:t>or </a:t>
            </a:r>
            <a:r>
              <a:rPr lang="en-US" dirty="0"/>
              <a:t>angry </a:t>
            </a:r>
            <a:r>
              <a:rPr lang="en-US" dirty="0" smtClean="0"/>
              <a:t>expressions [10].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Human Facial Expressions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about autistic kids? (Human and robotic face)</a:t>
            </a:r>
          </a:p>
          <a:p>
            <a:r>
              <a:rPr lang="en-US" dirty="0" smtClean="0"/>
              <a:t>Results of another study show </a:t>
            </a:r>
            <a:r>
              <a:rPr lang="en-US" dirty="0"/>
              <a:t>that the </a:t>
            </a:r>
            <a:r>
              <a:rPr lang="en-US" dirty="0" smtClean="0"/>
              <a:t>robot’s “face</a:t>
            </a:r>
            <a:r>
              <a:rPr lang="en-US" dirty="0"/>
              <a:t>” and “moving limb” usually draw the </a:t>
            </a:r>
            <a:r>
              <a:rPr lang="en-US" dirty="0" smtClean="0"/>
              <a:t>autistic </a:t>
            </a:r>
            <a:r>
              <a:rPr lang="en-US" dirty="0"/>
              <a:t>children’s attention and improve their facial expression skills, but do not contribute to the development of other social communication skills [8</a:t>
            </a:r>
            <a:r>
              <a:rPr lang="en-US" dirty="0" smtClean="0"/>
              <a:t>].</a:t>
            </a:r>
          </a:p>
          <a:p>
            <a:r>
              <a:rPr lang="en-US" dirty="0"/>
              <a:t>Test results show </a:t>
            </a:r>
            <a:r>
              <a:rPr lang="en-US" dirty="0" smtClean="0"/>
              <a:t>that children </a:t>
            </a:r>
            <a:r>
              <a:rPr lang="en-US" dirty="0"/>
              <a:t>interacted with the verbal‐featured robot </a:t>
            </a:r>
            <a:r>
              <a:rPr lang="en-US" dirty="0" smtClean="0"/>
              <a:t>more intensively </a:t>
            </a:r>
            <a:r>
              <a:rPr lang="en-US" dirty="0"/>
              <a:t>than with the experimenter. </a:t>
            </a:r>
            <a:r>
              <a:rPr lang="en-US" dirty="0" smtClean="0"/>
              <a:t>Hence robots </a:t>
            </a:r>
            <a:r>
              <a:rPr lang="en-US" dirty="0"/>
              <a:t>with faces and moving limbs can engage </a:t>
            </a:r>
            <a:r>
              <a:rPr lang="en-US" dirty="0" smtClean="0"/>
              <a:t>autistic children </a:t>
            </a:r>
            <a:r>
              <a:rPr lang="en-US" dirty="0"/>
              <a:t>in a better way.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Human Facial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much so for facial expressions and our ability to recognize them.</a:t>
            </a:r>
          </a:p>
          <a:p>
            <a:r>
              <a:rPr lang="en-US" dirty="0" smtClean="0"/>
              <a:t>Now let’s see how to replicate them with a low cost LEGO Mindstorms</a:t>
            </a:r>
          </a:p>
          <a:p>
            <a:r>
              <a:rPr lang="en-US" dirty="0"/>
              <a:t>The question </a:t>
            </a:r>
            <a:r>
              <a:rPr lang="en-US" dirty="0" smtClean="0"/>
              <a:t>is </a:t>
            </a:r>
            <a:r>
              <a:rPr lang="en-US" dirty="0"/>
              <a:t>how many of these </a:t>
            </a:r>
            <a:r>
              <a:rPr lang="en-US" dirty="0" smtClean="0"/>
              <a:t>expressions can be represented </a:t>
            </a:r>
            <a:r>
              <a:rPr lang="en-US" dirty="0"/>
              <a:t>in LEGO with minimum complication in design and </a:t>
            </a:r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Human Facial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4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9900" dirty="0" smtClean="0">
                <a:sym typeface="Wingdings" pitchFamily="2" charset="2"/>
              </a:rPr>
              <a:t>   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3124200"/>
            <a:ext cx="13716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3200400"/>
            <a:ext cx="1371600" cy="76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5257" y="1383268"/>
            <a:ext cx="3902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Start with Mona </a:t>
            </a:r>
            <a:r>
              <a:rPr lang="en-US" sz="2800" dirty="0"/>
              <a:t>Lisa </a:t>
            </a:r>
            <a:r>
              <a:rPr lang="en-US" sz="2800" dirty="0" smtClean="0"/>
              <a:t>Eyes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6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Human Facial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4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19900" dirty="0" smtClean="0">
                <a:sym typeface="Wingdings" pitchFamily="2" charset="2"/>
              </a:rPr>
              <a:t>   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55257" y="1383268"/>
            <a:ext cx="3902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Start with Mona </a:t>
            </a:r>
            <a:r>
              <a:rPr lang="en-US" sz="2800" dirty="0"/>
              <a:t>Lisa </a:t>
            </a:r>
            <a:r>
              <a:rPr lang="en-US" sz="2800" dirty="0" smtClean="0"/>
              <a:t>Eyes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477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Human Facial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That’s a good start but we need more basic facial expressions.</a:t>
            </a:r>
          </a:p>
          <a:p>
            <a:r>
              <a:rPr lang="en-US" dirty="0" smtClean="0"/>
              <a:t>Let’s try more types of eyes and lip configurations.</a:t>
            </a:r>
          </a:p>
          <a:p>
            <a:r>
              <a:rPr lang="en-US" dirty="0" smtClean="0"/>
              <a:t>Two types of eyes and three lip configurations give us 3 x 3 or nine possible faces: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981200" y="5334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362200" y="1143000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9400" y="1143000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2438400" y="1371600"/>
            <a:ext cx="685800" cy="762000"/>
          </a:xfrm>
          <a:prstGeom prst="arc">
            <a:avLst>
              <a:gd name="adj1" fmla="val 1883090"/>
              <a:gd name="adj2" fmla="val 89493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57400" y="44958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981200" y="25146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" name="Oval 32"/>
          <p:cNvSpPr/>
          <p:nvPr/>
        </p:nvSpPr>
        <p:spPr>
          <a:xfrm rot="19828660">
            <a:off x="2379962" y="3054288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948472">
            <a:off x="2837162" y="3054288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810000" y="5334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191000" y="1143000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48200" y="1143000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5334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43600" y="1143000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00800" y="1143000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86200" y="44958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810000" y="25146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 rot="19828660">
            <a:off x="4208762" y="3054288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1948472">
            <a:off x="4665962" y="3054288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38800" y="44958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62600" y="2514600"/>
            <a:ext cx="1524000" cy="1981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rot="19828660">
            <a:off x="5961362" y="3054288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948472">
            <a:off x="6418562" y="3054288"/>
            <a:ext cx="3048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4267200" y="1981200"/>
            <a:ext cx="685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flipV="1">
            <a:off x="6019800" y="1828800"/>
            <a:ext cx="685800" cy="838200"/>
          </a:xfrm>
          <a:prstGeom prst="arc">
            <a:avLst>
              <a:gd name="adj1" fmla="val 1883090"/>
              <a:gd name="adj2" fmla="val 89493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>
            <a:off x="2438400" y="3429000"/>
            <a:ext cx="685800" cy="762000"/>
          </a:xfrm>
          <a:prstGeom prst="arc">
            <a:avLst>
              <a:gd name="adj1" fmla="val 1883090"/>
              <a:gd name="adj2" fmla="val 89493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4267200" y="4038600"/>
            <a:ext cx="685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 flipV="1">
            <a:off x="6019800" y="3886200"/>
            <a:ext cx="685800" cy="838200"/>
          </a:xfrm>
          <a:prstGeom prst="arc">
            <a:avLst>
              <a:gd name="adj1" fmla="val 1883090"/>
              <a:gd name="adj2" fmla="val 89493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>
            <a:off x="2514600" y="5410200"/>
            <a:ext cx="685800" cy="762000"/>
          </a:xfrm>
          <a:prstGeom prst="arc">
            <a:avLst>
              <a:gd name="adj1" fmla="val 1883090"/>
              <a:gd name="adj2" fmla="val 89493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343400" y="6096000"/>
            <a:ext cx="685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/>
          <p:cNvSpPr/>
          <p:nvPr/>
        </p:nvSpPr>
        <p:spPr>
          <a:xfrm flipV="1">
            <a:off x="6096000" y="5943600"/>
            <a:ext cx="685800" cy="838200"/>
          </a:xfrm>
          <a:prstGeom prst="arc">
            <a:avLst>
              <a:gd name="adj1" fmla="val 1883090"/>
              <a:gd name="adj2" fmla="val 894937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19828660">
            <a:off x="5998561" y="4943514"/>
            <a:ext cx="304800" cy="30338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1948472">
            <a:off x="6502051" y="4933953"/>
            <a:ext cx="304800" cy="31559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19828660">
            <a:off x="4312415" y="4943514"/>
            <a:ext cx="304800" cy="30338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1948472">
            <a:off x="4815905" y="4933953"/>
            <a:ext cx="304800" cy="31559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19828660">
            <a:off x="2417161" y="4943514"/>
            <a:ext cx="304800" cy="30338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rot="1948472">
            <a:off x="2920651" y="4933953"/>
            <a:ext cx="304800" cy="315594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1600" y="152400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Lips </a:t>
            </a:r>
            <a:r>
              <a:rPr lang="en-US" b="1" dirty="0" smtClean="0">
                <a:sym typeface="Wingdings" pitchFamily="2" charset="2"/>
              </a:rPr>
              <a:t>      </a:t>
            </a:r>
            <a:r>
              <a:rPr lang="en-US" dirty="0" smtClean="0"/>
              <a:t>Happy 		neutral 		sad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115929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Mona Lisa</a:t>
            </a:r>
          </a:p>
          <a:p>
            <a:r>
              <a:rPr lang="en-US" b="1" dirty="0" smtClean="0"/>
              <a:t>Eyes?</a:t>
            </a:r>
          </a:p>
          <a:p>
            <a:endParaRPr lang="en-US" dirty="0" smtClean="0"/>
          </a:p>
          <a:p>
            <a:r>
              <a:rPr lang="en-US" dirty="0" smtClean="0"/>
              <a:t>Happy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Surprised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60133" y="1295400"/>
            <a:ext cx="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3. Mindstorms++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Step 1: Children were given the basic pieces to try to connect them to represent lips in different configurations</a:t>
            </a:r>
          </a:p>
          <a:p>
            <a:r>
              <a:rPr lang="en-US" dirty="0" smtClean="0"/>
              <a:t>Step 2: Process repeated for different types of eyes</a:t>
            </a:r>
          </a:p>
          <a:p>
            <a:r>
              <a:rPr lang="en-US" dirty="0" smtClean="0"/>
              <a:t>Step 3: Finally they combined the above two to represent different face expressions like a smiling or sad 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3. Mindstorms++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Step 4: The designs </a:t>
            </a:r>
            <a:r>
              <a:rPr lang="en-US" dirty="0" smtClean="0"/>
              <a:t>were then revised by an adult to make them suitable for motor </a:t>
            </a:r>
            <a:r>
              <a:rPr lang="en-US" dirty="0"/>
              <a:t>control</a:t>
            </a:r>
          </a:p>
          <a:p>
            <a:r>
              <a:rPr lang="en-US" dirty="0"/>
              <a:t>Step 5: Students were given basic instructions on </a:t>
            </a:r>
            <a:r>
              <a:rPr lang="en-US" dirty="0" smtClean="0"/>
              <a:t>LEGO programming</a:t>
            </a:r>
            <a:endParaRPr lang="en-US" dirty="0"/>
          </a:p>
          <a:p>
            <a:r>
              <a:rPr lang="en-US" dirty="0"/>
              <a:t>Step 6: Students created final designs with facial expressions which can change </a:t>
            </a:r>
            <a:r>
              <a:rPr lang="en-US" dirty="0" smtClean="0"/>
              <a:t>(by pressing a button, for example)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Meant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K-6-8 Teachers as class room activity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3. Mindstorms++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545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the basic material needed for facial expressions</a:t>
            </a:r>
            <a:endParaRPr lang="en-US" dirty="0"/>
          </a:p>
        </p:txBody>
      </p:sp>
      <p:pic>
        <p:nvPicPr>
          <p:cNvPr id="2052" name="Picture 4" descr="C:\Users\CTY User\Desktop\IMG_053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CTY User\Desktop\IMG_053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7400" y="35052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19601" y="2819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 of motors and some sensors make it more interesting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5" y="4343400"/>
            <a:ext cx="3830636" cy="215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3. Mindstorms++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C:\Users\maliyusuf\Dropbox\CTY Research\NAGC 2014\Images by Roop\20141114_17345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04800" y="2148840"/>
            <a:ext cx="4114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liyusuf\Dropbox\CTY Research\NAGC 2014\Images by Roop\20141114_17352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813300" y="2212340"/>
            <a:ext cx="4241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7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maliyusuf\Dropbox\CTY Research\NAGC 2014\NAGC\2014-11-11 17.39.46-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5562600" cy="483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3. Mindstorms++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Step 7: Simple face ‘contours’ were added to increase effectiveness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3200400"/>
            <a:ext cx="1676400" cy="24003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0" y="3733800"/>
            <a:ext cx="304800" cy="304800"/>
          </a:xfrm>
          <a:prstGeom prst="ellipse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3733800"/>
            <a:ext cx="304800" cy="304800"/>
          </a:xfrm>
          <a:prstGeom prst="ellipse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3086100"/>
            <a:ext cx="2245314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124200"/>
            <a:ext cx="194391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5011" y="3048000"/>
            <a:ext cx="1905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3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liyusuf\Dropbox\CTY Research\NAGC 2014\NAGC\2014-11-11 17.34.07-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5940" y="1283660"/>
            <a:ext cx="3393852" cy="25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liyusuf\Dropbox\CTY Research\NAGC 2014\NAGC\2014-11-11 17.39.46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4020" y="1294225"/>
            <a:ext cx="3306980" cy="253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liyusuf\Dropbox\CTY Research\NAGC 2014\NAGC\2014-11-11 17.39.46-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180" y="4007811"/>
            <a:ext cx="3393852" cy="25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liyusuf\Dropbox\CTY Research\NAGC 2014\NAGC\2014-11-11 18.06.10-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8780" y="4019550"/>
            <a:ext cx="328232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08887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C:\Users\maliyusuf\Dropbox\CTY Research\NAGC 2014\NAGC\2014-11-11 17.34.07-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93" t="1754" r="593" b="12115"/>
          <a:stretch/>
        </p:blipFill>
        <p:spPr bwMode="auto">
          <a:xfrm>
            <a:off x="500742" y="685800"/>
            <a:ext cx="262345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liyusuf\Dropbox\CTY Research\NAGC 2014\NAGC\2014-11-11 17.34.07-2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22780" y="597159"/>
            <a:ext cx="24446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liyusuf\Dropbox\CTY Research\NAGC 2014\NAGC\2014-11-11 17.34.07-3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8400" y="609600"/>
            <a:ext cx="238863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467600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5" name="Picture 3" descr="C:\Users\maliyusuf\Dropbox\CTY Research\NAGC 2014\NAGC\2014-11-11 18.31.17-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8600" y="533400"/>
            <a:ext cx="259391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aliyusuf\Dropbox\CTY Research\NAGC 2014\NAGC\2014-11-11 18.31.17-3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9082" y="533400"/>
            <a:ext cx="271831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aliyusuf\Dropbox\CTY Research\NAGC 2014\NAGC\2014-11-11 18.31.17-4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533400"/>
            <a:ext cx="276186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aliyusuf\Dropbox\CTY Research\NAGC 2014\NAGC\2014-11-11 18.35.05-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aliyusuf\Dropbox\CTY Research\NAGC 2014\NAGC\2014-11-11 18.35.05-3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657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7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 descr="C:\Users\maliyusuf\Dropbox\CTY Research\NAGC 2014\NAGC\2014-11-12 17.45.51-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8600" y="1380161"/>
            <a:ext cx="287061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liyusuf\Dropbox\CTY Research\NAGC 2014\NAGC\2014-11-12 17.45.51-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51095" y="1405145"/>
            <a:ext cx="298304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liyusuf\Dropbox\CTY Research\NAGC 2014\NAGC\2014-11-12 17.46.58-3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5600" y="1371600"/>
            <a:ext cx="318540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0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 descr="C:\Users\maliyusuf\Dropbox\CTY Research\NAGC 2014\NAGC\2014-11-12 17.46.58-4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76600" y="154014"/>
            <a:ext cx="2863122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aliyusuf\Dropbox\CTY Research\NAGC 2014\NAGC\2014-11-12 17.46.58-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05400" y="3336924"/>
            <a:ext cx="2673248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aliyusuf\Dropbox\CTY Research\NAGC 2014\NAGC\2014-11-12 17.46.58-8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94941" y="3336925"/>
            <a:ext cx="271322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95400" y="274320"/>
            <a:ext cx="6111240" cy="571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48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MINDSTORMS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AUTISM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181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Lego robot, expressing artificial emotions with the addition of two basic neck movements (forward and backwards) [1]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74638"/>
            <a:ext cx="6781800" cy="1143000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smtClean="0"/>
              <a:t>Mindstorms++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4436" y="1600200"/>
            <a:ext cx="3899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Adding neck position </a:t>
            </a:r>
            <a:r>
              <a:rPr lang="en-US" dirty="0"/>
              <a:t>for </a:t>
            </a:r>
            <a:r>
              <a:rPr lang="en-US" dirty="0" smtClean="0"/>
              <a:t>reinforcement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2209800"/>
            <a:ext cx="7315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 removed due to copyrights. Please see reference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Conclusions and More Ideas (1/3)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shown that even simple construction material can be used to represent facial expressions. </a:t>
            </a:r>
          </a:p>
          <a:p>
            <a:r>
              <a:rPr lang="en-US" dirty="0" smtClean="0"/>
              <a:t>At least some of the universal expressions can be interpreted by students.</a:t>
            </a:r>
          </a:p>
          <a:p>
            <a:r>
              <a:rPr lang="en-US" dirty="0"/>
              <a:t>Only very basic designs were tried due to the age group of children. Elder students can design much more complicated faces and can program more intelligent behaviors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Conclusions and More </a:t>
            </a:r>
            <a:r>
              <a:rPr lang="en-US" dirty="0" smtClean="0"/>
              <a:t>Ideas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addition of movements using robotic motors adds more dimensions and makes it even easier to understand expressions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immediately obvious directions for further work: More movements and more sensing. </a:t>
            </a:r>
          </a:p>
          <a:p>
            <a:pPr lvl="1"/>
            <a:r>
              <a:rPr lang="en-US" dirty="0" smtClean="0"/>
              <a:t>Just one sided movements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eck movements</a:t>
            </a:r>
          </a:p>
          <a:p>
            <a:pPr lvl="1"/>
            <a:r>
              <a:rPr lang="en-US" dirty="0" smtClean="0"/>
              <a:t>More types of eyes and more complicated lips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Conclusions and More </a:t>
            </a:r>
            <a:r>
              <a:rPr lang="en-US" dirty="0" smtClean="0"/>
              <a:t>Ideas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sensing: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possible for these robots to ‘react’ to certain actions or noises. These reactions may mimic actual human reaction </a:t>
            </a:r>
            <a:r>
              <a:rPr lang="en-US" dirty="0" smtClean="0"/>
              <a:t>(Like KISMET Robot)</a:t>
            </a:r>
            <a:endParaRPr lang="en-US" dirty="0"/>
          </a:p>
          <a:p>
            <a:pPr lvl="1"/>
            <a:r>
              <a:rPr lang="en-US" dirty="0"/>
              <a:t>Ex: Wave hand in front of Ultrasonic Sensor to make it smile </a:t>
            </a:r>
            <a:endParaRPr lang="en-US" dirty="0" smtClean="0"/>
          </a:p>
          <a:p>
            <a:pPr lvl="1"/>
            <a:r>
              <a:rPr lang="en-US" dirty="0" smtClean="0"/>
              <a:t>Color detection and changing expressions</a:t>
            </a:r>
          </a:p>
          <a:p>
            <a:r>
              <a:rPr lang="en-US" dirty="0" smtClean="0"/>
              <a:t>Further </a:t>
            </a:r>
            <a:r>
              <a:rPr lang="en-US" dirty="0"/>
              <a:t>experimentation is required to see how </a:t>
            </a:r>
            <a:r>
              <a:rPr lang="en-US" dirty="0" smtClean="0"/>
              <a:t>student’s age</a:t>
            </a:r>
            <a:r>
              <a:rPr lang="en-US" dirty="0"/>
              <a:t>, gender, education level, </a:t>
            </a:r>
            <a:r>
              <a:rPr lang="en-US" dirty="0" err="1"/>
              <a:t>etc</a:t>
            </a:r>
            <a:r>
              <a:rPr lang="en-US" dirty="0"/>
              <a:t> affect perception of facial expressions [6].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[1] </a:t>
            </a:r>
            <a:r>
              <a:rPr lang="en-US" dirty="0" err="1" smtClean="0"/>
              <a:t>Jekaterina</a:t>
            </a:r>
            <a:r>
              <a:rPr lang="en-US" dirty="0" smtClean="0"/>
              <a:t> </a:t>
            </a:r>
            <a:r>
              <a:rPr lang="en-US" dirty="0" err="1" smtClean="0"/>
              <a:t>Novikova</a:t>
            </a:r>
            <a:r>
              <a:rPr lang="en-US" dirty="0" smtClean="0"/>
              <a:t>, Leon Watts, </a:t>
            </a:r>
            <a:r>
              <a:rPr lang="en-US" dirty="0" smtClean="0">
                <a:hlinkClick r:id="rId2"/>
              </a:rPr>
              <a:t>Artificial Emotions to Assist Social Coordination in HRI</a:t>
            </a:r>
            <a:r>
              <a:rPr lang="en-US" dirty="0" smtClean="0"/>
              <a:t>, Workshop on Embodied Communication of Goals and Intentions at the International Conference on Social Robotics (ICSR) 2013, </a:t>
            </a:r>
          </a:p>
          <a:p>
            <a:pPr>
              <a:buNone/>
            </a:pPr>
            <a:r>
              <a:rPr lang="en-US" dirty="0" smtClean="0"/>
              <a:t>[2] Daniel J. Ricks and Mark B. Colton, </a:t>
            </a:r>
            <a:r>
              <a:rPr lang="en-US" dirty="0" smtClean="0">
                <a:hlinkClick r:id="rId3"/>
              </a:rPr>
              <a:t>Trends and Considerations in Robot-Assisted Autism Therapy</a:t>
            </a:r>
            <a:r>
              <a:rPr lang="en-US" dirty="0" smtClean="0"/>
              <a:t>, 2010 IEEE International Conference on Robotics and Automation, Anchorage Convention District, May 3-8, 2010, Anchorage, Alaska, USA</a:t>
            </a:r>
          </a:p>
          <a:p>
            <a:pPr>
              <a:buNone/>
            </a:pPr>
            <a:r>
              <a:rPr lang="en-US" dirty="0" smtClean="0"/>
              <a:t>[3] Davies, S., Bishop, D., </a:t>
            </a:r>
            <a:r>
              <a:rPr lang="en-US" dirty="0" err="1" smtClean="0"/>
              <a:t>Manstead</a:t>
            </a:r>
            <a:r>
              <a:rPr lang="en-US" dirty="0" smtClean="0"/>
              <a:t>, A. S. R. and </a:t>
            </a:r>
            <a:r>
              <a:rPr lang="en-US" dirty="0" err="1" smtClean="0"/>
              <a:t>Tantam</a:t>
            </a:r>
            <a:r>
              <a:rPr lang="en-US" dirty="0" smtClean="0"/>
              <a:t>, D. (1994), </a:t>
            </a:r>
            <a:r>
              <a:rPr lang="en-US" dirty="0" smtClean="0">
                <a:hlinkClick r:id="rId4"/>
              </a:rPr>
              <a:t>Face Perception in Children with Autism and Asperger's Syndrome</a:t>
            </a:r>
            <a:r>
              <a:rPr lang="en-US" dirty="0" smtClean="0"/>
              <a:t>. Journal of Child Psychology and Psychiatry, 35: 1033–1057. </a:t>
            </a:r>
            <a:r>
              <a:rPr lang="en-US" dirty="0" err="1" smtClean="0"/>
              <a:t>doi</a:t>
            </a:r>
            <a:r>
              <a:rPr lang="en-US" dirty="0" smtClean="0"/>
              <a:t>: 10.1111/j.1469-7610.1994.tb01808.</a:t>
            </a:r>
          </a:p>
          <a:p>
            <a:pPr>
              <a:buNone/>
            </a:pPr>
            <a:r>
              <a:rPr lang="en-US" dirty="0" smtClean="0"/>
              <a:t>[4] </a:t>
            </a:r>
            <a:r>
              <a:rPr lang="en-US" dirty="0" err="1" smtClean="0"/>
              <a:t>Albo</a:t>
            </a:r>
            <a:r>
              <a:rPr lang="en-US" dirty="0" smtClean="0"/>
              <a:t>-Canals, et.al., </a:t>
            </a:r>
            <a:r>
              <a:rPr lang="en-US" dirty="0" smtClean="0">
                <a:hlinkClick r:id="rId5"/>
              </a:rPr>
              <a:t>Comparing two LEGO Robotics-Based Interventions for Social Skills Training with Children with ASD</a:t>
            </a:r>
            <a:r>
              <a:rPr lang="en-US" dirty="0" smtClean="0"/>
              <a:t>, 2013 IEEE RO-MAN: The 22nd IEEE International Symposium on Robot and Human Interactive Communication, </a:t>
            </a:r>
            <a:r>
              <a:rPr lang="en-US" dirty="0" err="1" smtClean="0"/>
              <a:t>Gyeongju</a:t>
            </a:r>
            <a:r>
              <a:rPr lang="en-US" dirty="0" smtClean="0"/>
              <a:t>, Korea, August 26-29, 2013</a:t>
            </a:r>
          </a:p>
          <a:p>
            <a:pPr>
              <a:buNone/>
            </a:pPr>
            <a:r>
              <a:rPr lang="en-US" dirty="0" smtClean="0"/>
              <a:t>[5] </a:t>
            </a:r>
            <a:r>
              <a:rPr lang="en-US" dirty="0" err="1" smtClean="0"/>
              <a:t>Jaeryoung</a:t>
            </a:r>
            <a:r>
              <a:rPr lang="en-US" dirty="0" smtClean="0"/>
              <a:t> Lee, Hiroki </a:t>
            </a:r>
            <a:r>
              <a:rPr lang="en-US" dirty="0" err="1" smtClean="0"/>
              <a:t>Takehashi</a:t>
            </a:r>
            <a:r>
              <a:rPr lang="en-US" dirty="0" smtClean="0"/>
              <a:t>, </a:t>
            </a:r>
            <a:r>
              <a:rPr lang="en-US" dirty="0" err="1" smtClean="0"/>
              <a:t>Chikara</a:t>
            </a:r>
            <a:r>
              <a:rPr lang="en-US" dirty="0" smtClean="0"/>
              <a:t> Nagai1, </a:t>
            </a:r>
            <a:r>
              <a:rPr lang="en-US" dirty="0" err="1" smtClean="0"/>
              <a:t>Goro</a:t>
            </a:r>
            <a:r>
              <a:rPr lang="en-US" dirty="0" smtClean="0"/>
              <a:t> </a:t>
            </a:r>
            <a:r>
              <a:rPr lang="en-US" dirty="0" err="1" smtClean="0"/>
              <a:t>Obinata</a:t>
            </a:r>
            <a:r>
              <a:rPr lang="en-US" dirty="0" smtClean="0"/>
              <a:t> and </a:t>
            </a:r>
            <a:r>
              <a:rPr lang="en-US" dirty="0" err="1" smtClean="0"/>
              <a:t>Dimitar</a:t>
            </a:r>
            <a:r>
              <a:rPr lang="en-US" dirty="0" smtClean="0"/>
              <a:t> </a:t>
            </a:r>
            <a:r>
              <a:rPr lang="en-US" dirty="0" err="1" smtClean="0"/>
              <a:t>Stefanov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Which Robot Features Can Stimulate Better Responses from Children with Autism in Robot-Assisted Therapy? </a:t>
            </a:r>
            <a:r>
              <a:rPr lang="en-US" dirty="0" err="1" smtClean="0"/>
              <a:t>Int</a:t>
            </a:r>
            <a:r>
              <a:rPr lang="en-US" dirty="0" smtClean="0"/>
              <a:t> J Adv Robotic </a:t>
            </a:r>
            <a:r>
              <a:rPr lang="en-US" dirty="0" err="1" smtClean="0"/>
              <a:t>Sy</a:t>
            </a:r>
            <a:r>
              <a:rPr lang="en-US" dirty="0" smtClean="0"/>
              <a:t>, 2012, Vol. 9, 72:2012</a:t>
            </a:r>
          </a:p>
          <a:p>
            <a:pPr>
              <a:buNone/>
            </a:pPr>
            <a:r>
              <a:rPr lang="en-US" dirty="0" smtClean="0"/>
              <a:t>[6] </a:t>
            </a:r>
            <a:r>
              <a:rPr lang="en-US" dirty="0" err="1" smtClean="0"/>
              <a:t>Tedra</a:t>
            </a:r>
            <a:r>
              <a:rPr lang="en-US" dirty="0" smtClean="0"/>
              <a:t> A. Walden and Tiffany M. Field, </a:t>
            </a:r>
            <a:r>
              <a:rPr lang="en-US" dirty="0" smtClean="0">
                <a:hlinkClick r:id="rId7"/>
              </a:rPr>
              <a:t>Discrimination of Facial Expressions by Preschool Children</a:t>
            </a:r>
            <a:r>
              <a:rPr lang="en-US" dirty="0" smtClean="0"/>
              <a:t>, Child Development, Vol. 53, No. 5 (Oct., 1982), pp. 1312-1319 </a:t>
            </a:r>
          </a:p>
          <a:p>
            <a:pPr>
              <a:buNone/>
            </a:pPr>
            <a:r>
              <a:rPr lang="en-US" dirty="0" smtClean="0"/>
              <a:t>[7] P. Ekman and W.V. Friesen, Pictures of Facial Affect. Consulting Psychologists Press, Palo Alto, CA, 1976.</a:t>
            </a:r>
          </a:p>
          <a:p>
            <a:pPr>
              <a:buNone/>
            </a:pPr>
            <a:r>
              <a:rPr lang="en-US" dirty="0" smtClean="0"/>
              <a:t>[8] J Lee, et.al., </a:t>
            </a:r>
            <a:r>
              <a:rPr lang="en-US" dirty="0" smtClean="0">
                <a:hlinkClick r:id="rId8"/>
              </a:rPr>
              <a:t>Which Robot Features Can Stimulate Better Responses from Children with Autism in Robot-Assisted Therapy</a:t>
            </a:r>
            <a:r>
              <a:rPr lang="en-US" dirty="0" smtClean="0"/>
              <a:t>? </a:t>
            </a:r>
            <a:r>
              <a:rPr lang="en-US" dirty="0" err="1" smtClean="0"/>
              <a:t>Int</a:t>
            </a:r>
            <a:r>
              <a:rPr lang="en-US" dirty="0" smtClean="0"/>
              <a:t> J Adv Robotic </a:t>
            </a:r>
            <a:r>
              <a:rPr lang="en-US" dirty="0" err="1" smtClean="0"/>
              <a:t>Sy</a:t>
            </a:r>
            <a:r>
              <a:rPr lang="en-US" dirty="0" smtClean="0"/>
              <a:t>, 2012, Vol. 9, 72:2012</a:t>
            </a:r>
          </a:p>
          <a:p>
            <a:pPr>
              <a:buNone/>
            </a:pPr>
            <a:r>
              <a:rPr lang="en-US" dirty="0"/>
              <a:t>[9] S. Du, Y. Tao, A.M. Martinez, </a:t>
            </a:r>
            <a:r>
              <a:rPr lang="en-US" dirty="0">
                <a:hlinkClick r:id="rId9"/>
              </a:rPr>
              <a:t>Compound Facial Expressions of Emotion</a:t>
            </a:r>
            <a:r>
              <a:rPr lang="en-US" dirty="0"/>
              <a:t>, Proceedings of the National Academy of Sciences 111 (15) </a:t>
            </a:r>
            <a:r>
              <a:rPr lang="en-US" dirty="0" smtClean="0"/>
              <a:t>E1454-E 1462</a:t>
            </a:r>
            <a:r>
              <a:rPr lang="en-US" dirty="0"/>
              <a:t>, </a:t>
            </a:r>
            <a:r>
              <a:rPr lang="en-US" dirty="0" smtClean="0"/>
              <a:t>2014</a:t>
            </a:r>
          </a:p>
          <a:p>
            <a:pPr>
              <a:buNone/>
            </a:pPr>
            <a:r>
              <a:rPr lang="en-US" dirty="0"/>
              <a:t>[10] T A Walden and T M </a:t>
            </a:r>
            <a:r>
              <a:rPr lang="en-US" dirty="0" err="1"/>
              <a:t>FieldSource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Discrimination of Facial Expressions by Preschool </a:t>
            </a:r>
            <a:r>
              <a:rPr lang="en-US" dirty="0" smtClean="0">
                <a:hlinkClick r:id="rId7"/>
              </a:rPr>
              <a:t>Children Child </a:t>
            </a:r>
            <a:r>
              <a:rPr lang="en-US" dirty="0">
                <a:hlinkClick r:id="rId7"/>
              </a:rPr>
              <a:t>Development</a:t>
            </a:r>
            <a:r>
              <a:rPr lang="en-US" dirty="0"/>
              <a:t>, Vol. 53, No. 5 (Oct., 1982), pp. 1312-1319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2362200"/>
            <a:ext cx="579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Dr. Muhammad </a:t>
            </a:r>
            <a:r>
              <a:rPr lang="en-US" b="1" dirty="0"/>
              <a:t>Ali </a:t>
            </a:r>
            <a:r>
              <a:rPr lang="en-US" b="1" dirty="0" err="1" smtClean="0"/>
              <a:t>Yousuf</a:t>
            </a:r>
            <a:endParaRPr lang="en-US" b="1" dirty="0" smtClean="0"/>
          </a:p>
          <a:p>
            <a:pPr algn="ctr"/>
            <a:r>
              <a:rPr lang="en-US" dirty="0"/>
              <a:t>Assistant Program Manager</a:t>
            </a:r>
          </a:p>
          <a:p>
            <a:pPr algn="ctr"/>
            <a:r>
              <a:rPr lang="en-US" dirty="0"/>
              <a:t>Summer Academic Programs</a:t>
            </a:r>
          </a:p>
          <a:p>
            <a:pPr algn="ctr"/>
            <a:r>
              <a:rPr lang="en-US" dirty="0"/>
              <a:t>Center for Talented Youth</a:t>
            </a:r>
          </a:p>
          <a:p>
            <a:pPr algn="ctr"/>
            <a:r>
              <a:rPr lang="en-US" dirty="0"/>
              <a:t>Johns Hopkins University</a:t>
            </a:r>
          </a:p>
          <a:p>
            <a:pPr algn="ctr"/>
            <a:r>
              <a:rPr lang="en-US" dirty="0" err="1"/>
              <a:t>McAuley</a:t>
            </a:r>
            <a:r>
              <a:rPr lang="en-US" dirty="0"/>
              <a:t> </a:t>
            </a:r>
            <a:r>
              <a:rPr lang="en-US" dirty="0" smtClean="0"/>
              <a:t>Hall,  5801 </a:t>
            </a:r>
            <a:r>
              <a:rPr lang="en-US" dirty="0"/>
              <a:t>Smith Avenue, Suite 400</a:t>
            </a:r>
          </a:p>
          <a:p>
            <a:pPr algn="ctr"/>
            <a:r>
              <a:rPr lang="en-US" dirty="0"/>
              <a:t>Baltimore, MD 21209</a:t>
            </a:r>
          </a:p>
          <a:p>
            <a:pPr algn="ctr"/>
            <a:r>
              <a:rPr lang="en-US" dirty="0"/>
              <a:t>Phone (Off): 410-735-6523</a:t>
            </a:r>
          </a:p>
          <a:p>
            <a:pPr algn="ctr"/>
            <a:r>
              <a:rPr lang="en-US" dirty="0" smtClean="0"/>
              <a:t>Fax</a:t>
            </a:r>
            <a:r>
              <a:rPr lang="en-US" dirty="0"/>
              <a:t>: 410-735-6187</a:t>
            </a:r>
          </a:p>
          <a:p>
            <a:pPr algn="ctr"/>
            <a:r>
              <a:rPr lang="en-US" dirty="0" smtClean="0"/>
              <a:t>mali@jhu.edu </a:t>
            </a:r>
            <a:endParaRPr lang="en-US" dirty="0"/>
          </a:p>
          <a:p>
            <a:pPr algn="ctr"/>
            <a:r>
              <a:rPr lang="en-US" dirty="0"/>
              <a:t>http://www.linkedin.com/in/maliyusuf</a:t>
            </a:r>
          </a:p>
          <a:p>
            <a:pPr algn="ctr"/>
            <a:r>
              <a:rPr lang="en-US" dirty="0"/>
              <a:t>http://cty.jhu.edu </a:t>
            </a:r>
          </a:p>
        </p:txBody>
      </p:sp>
    </p:spTree>
    <p:extLst>
      <p:ext uri="{BB962C8B-B14F-4D97-AF65-F5344CB8AC3E}">
        <p14:creationId xmlns:p14="http://schemas.microsoft.com/office/powerpoint/2010/main" val="9992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449763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Motivation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Perception of Facial expressions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Mindstorms ++ 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Conclusions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1788116"/>
            <a:ext cx="2438400" cy="11074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Robots for Autistic Kids in Mexico, 2008 [Self]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52800" y="1788115"/>
            <a:ext cx="2438400" cy="11049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 in Autism Therapy, </a:t>
            </a:r>
            <a:r>
              <a:rPr lang="en-US" dirty="0" smtClean="0"/>
              <a:t>2013 </a:t>
            </a:r>
            <a:r>
              <a:rPr lang="en-US" dirty="0"/>
              <a:t>[2,3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24600" y="1788115"/>
            <a:ext cx="2438400" cy="11049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Emotions to Assist Social Coordination in HRI, 2012 [1</a:t>
            </a:r>
            <a:r>
              <a:rPr lang="en-US" dirty="0" smtClean="0"/>
              <a:t>]</a:t>
            </a:r>
            <a:endParaRPr lang="en-US" baseline="30000" dirty="0"/>
          </a:p>
        </p:txBody>
      </p:sp>
      <p:sp>
        <p:nvSpPr>
          <p:cNvPr id="13" name="Rounded Rectangle 12"/>
          <p:cNvSpPr/>
          <p:nvPr/>
        </p:nvSpPr>
        <p:spPr>
          <a:xfrm>
            <a:off x="3619500" y="3733800"/>
            <a:ext cx="1905000" cy="11049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course on Robotics and Psychology at CTY</a:t>
            </a:r>
            <a:r>
              <a:rPr lang="en-US" dirty="0" smtClean="0"/>
              <a:t>? 2013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62150" y="5445716"/>
            <a:ext cx="5219700" cy="72648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LEGO </a:t>
            </a:r>
            <a:r>
              <a:rPr lang="en-US" sz="2000" b="1" dirty="0"/>
              <a:t>to express </a:t>
            </a:r>
            <a:r>
              <a:rPr lang="en-US" sz="2000" b="1" dirty="0" smtClean="0"/>
              <a:t>emotions?</a:t>
            </a:r>
          </a:p>
        </p:txBody>
      </p: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>
            <a:off x="4572000" y="2893016"/>
            <a:ext cx="0" cy="8407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6" idx="0"/>
          </p:cNvCxnSpPr>
          <p:nvPr/>
        </p:nvCxnSpPr>
        <p:spPr>
          <a:xfrm>
            <a:off x="4572000" y="4838700"/>
            <a:ext cx="0" cy="607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1600200" y="2895600"/>
            <a:ext cx="297180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29150" y="2893016"/>
            <a:ext cx="3067050" cy="8407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7587"/>
            <a:ext cx="1828800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3974" y="3505200"/>
            <a:ext cx="1449026" cy="144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17077" y="5001459"/>
            <a:ext cx="15983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smtClean="0"/>
              <a:t>www.lego.com/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13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2. Human </a:t>
            </a:r>
            <a:r>
              <a:rPr lang="en-US" dirty="0"/>
              <a:t>F</a:t>
            </a:r>
            <a:r>
              <a:rPr lang="en-US" dirty="0" smtClean="0"/>
              <a:t>acial </a:t>
            </a:r>
            <a:r>
              <a:rPr lang="en-US" dirty="0"/>
              <a:t>E</a:t>
            </a:r>
            <a:r>
              <a:rPr lang="en-US" dirty="0" smtClean="0"/>
              <a:t>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3000" dirty="0" smtClean="0"/>
              <a:t>We now discuss some of the human facial expressions that can be represented as ‘smileys’. </a:t>
            </a:r>
          </a:p>
          <a:p>
            <a:pPr lvl="0"/>
            <a:r>
              <a:rPr lang="en-US" sz="3000" dirty="0" smtClean="0"/>
              <a:t>But</a:t>
            </a:r>
          </a:p>
          <a:p>
            <a:pPr lvl="1"/>
            <a:r>
              <a:rPr lang="en-US" sz="2600" dirty="0" smtClean="0"/>
              <a:t>How many facial expressions are there? </a:t>
            </a:r>
          </a:p>
          <a:p>
            <a:pPr lvl="1"/>
            <a:r>
              <a:rPr lang="en-US" sz="2600" dirty="0" smtClean="0"/>
              <a:t>How many are universal? </a:t>
            </a:r>
          </a:p>
          <a:p>
            <a:pPr lvl="1"/>
            <a:r>
              <a:rPr lang="en-US" sz="2600" dirty="0" smtClean="0"/>
              <a:t>How many are recognizable by kids? </a:t>
            </a:r>
          </a:p>
          <a:p>
            <a:pPr lvl="1"/>
            <a:r>
              <a:rPr lang="en-US" sz="2600" dirty="0" smtClean="0"/>
              <a:t>Starting from what age? </a:t>
            </a:r>
          </a:p>
          <a:p>
            <a:pPr lvl="1"/>
            <a:r>
              <a:rPr lang="en-US" sz="2600" dirty="0" smtClean="0"/>
              <a:t>Do learning disabilities change this pattern?</a:t>
            </a:r>
          </a:p>
          <a:p>
            <a:pPr lvl="1"/>
            <a:r>
              <a:rPr lang="en-US" sz="26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Human Facial Expressions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722437"/>
            <a:ext cx="38862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Fearful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Surprised 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Disgusted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Hatred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Awed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Sadly angry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Sadly surprised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Sadly disgusted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Sadly fearful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Happily surprised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Happily disgusted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Fearfully angry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Fearfully surprised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Fearfully disgusted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Angrily surprised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Angrily disgusted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Disgustedly surprised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90800" y="1143000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21 Human Facial </a:t>
            </a:r>
            <a:r>
              <a:rPr lang="en-US" dirty="0" smtClean="0"/>
              <a:t>Expressions [9]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acial expressions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1105" y="4023160"/>
            <a:ext cx="2971800" cy="1296061"/>
          </a:xfrm>
          <a:prstGeom prst="rect">
            <a:avLst/>
          </a:prstGeom>
          <a:noFill/>
        </p:spPr>
      </p:pic>
      <p:pic>
        <p:nvPicPr>
          <p:cNvPr id="5124" name="Picture 4" descr="Facial expressions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60420" y="4023160"/>
            <a:ext cx="2959580" cy="1296061"/>
          </a:xfrm>
          <a:prstGeom prst="rect">
            <a:avLst/>
          </a:prstGeom>
          <a:noFill/>
        </p:spPr>
      </p:pic>
      <p:pic>
        <p:nvPicPr>
          <p:cNvPr id="5126" name="Picture 6" descr="It's been widely considered humans have six distinct facial expressions, but new research claims this figure is 21, including 'surprised' pictured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14611"/>
            <a:ext cx="2914650" cy="1828800"/>
          </a:xfrm>
          <a:prstGeom prst="rect">
            <a:avLst/>
          </a:prstGeom>
          <a:noFill/>
        </p:spPr>
      </p:pic>
      <p:pic>
        <p:nvPicPr>
          <p:cNvPr id="5128" name="Picture 8" descr="It's been widely considered humans have six distinct facial expressions, but new research claims this figure is 21, including 'surprised' pictured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2755" y="5398941"/>
            <a:ext cx="2050449" cy="1306659"/>
          </a:xfrm>
          <a:prstGeom prst="rect">
            <a:avLst/>
          </a:prstGeom>
          <a:noFill/>
        </p:spPr>
      </p:pic>
      <p:pic>
        <p:nvPicPr>
          <p:cNvPr id="5130" name="Picture 10" descr="It's been widely considered humans have six distinct facial expressions, but new research claims this figure is 21, including 'surprised' pictured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9890" y="175571"/>
            <a:ext cx="1267838" cy="1752599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6" descr="It's been widely considered humans have six distinct facial expressions, but new research claims this figure is 21, including 'surprised' pictured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71288" y="5398941"/>
            <a:ext cx="1024912" cy="1306260"/>
          </a:xfrm>
          <a:prstGeom prst="rect">
            <a:avLst/>
          </a:prstGeom>
          <a:noFill/>
        </p:spPr>
      </p:pic>
      <p:pic>
        <p:nvPicPr>
          <p:cNvPr id="12" name="Picture 6" descr="It's been widely considered humans have six distinct facial expressions, but new research claims this figure is 21, including 'surprised' pictured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2857" y="156153"/>
            <a:ext cx="1457325" cy="1857374"/>
          </a:xfrm>
          <a:prstGeom prst="rect">
            <a:avLst/>
          </a:prstGeom>
          <a:noFill/>
        </p:spPr>
      </p:pic>
      <p:pic>
        <p:nvPicPr>
          <p:cNvPr id="13" name="Picture 4" descr="Facial expressions"/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19406" y="1951613"/>
            <a:ext cx="1470265" cy="1934587"/>
          </a:xfrm>
          <a:prstGeom prst="rect">
            <a:avLst/>
          </a:prstGeom>
          <a:noFill/>
        </p:spPr>
      </p:pic>
      <p:pic>
        <p:nvPicPr>
          <p:cNvPr id="14" name="Picture 8" descr="It's been widely considered humans have six distinct facial expressions, but new research claims this figure is 21, including 'surprised' pictured"/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200" y="114612"/>
            <a:ext cx="2914650" cy="1889760"/>
          </a:xfrm>
          <a:prstGeom prst="rect">
            <a:avLst/>
          </a:prstGeom>
          <a:noFill/>
        </p:spPr>
      </p:pic>
      <p:pic>
        <p:nvPicPr>
          <p:cNvPr id="15" name="Picture 4" descr="Facial expressions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89672" y="1928170"/>
            <a:ext cx="1520352" cy="1958029"/>
          </a:xfrm>
          <a:prstGeom prst="rect">
            <a:avLst/>
          </a:prstGeom>
          <a:noFill/>
        </p:spPr>
      </p:pic>
      <p:pic>
        <p:nvPicPr>
          <p:cNvPr id="16" name="Picture 4" descr="Facial expressions"/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97443" y="2004371"/>
            <a:ext cx="1430169" cy="1881828"/>
          </a:xfrm>
          <a:prstGeom prst="rect">
            <a:avLst/>
          </a:prstGeom>
          <a:noFill/>
        </p:spPr>
      </p:pic>
      <p:pic>
        <p:nvPicPr>
          <p:cNvPr id="17" name="Picture 2" descr="Facial expressions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00356" y="5439619"/>
            <a:ext cx="2971800" cy="1265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ugh 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"/>
            <a:ext cx="4419600" cy="610944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1144</Words>
  <Application>Microsoft Office PowerPoint</Application>
  <PresentationFormat>On-screen Show (4:3)</PresentationFormat>
  <Paragraphs>198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Using LEGO Robots  to Create Smileys</vt:lpstr>
      <vt:lpstr>Presentation Meant for </vt:lpstr>
      <vt:lpstr>Some Definitions</vt:lpstr>
      <vt:lpstr>Contents</vt:lpstr>
      <vt:lpstr>Motivation</vt:lpstr>
      <vt:lpstr>2. Human Facial Expressions</vt:lpstr>
      <vt:lpstr>2. Human Facial Expressions </vt:lpstr>
      <vt:lpstr>PowerPoint Presentation</vt:lpstr>
      <vt:lpstr>PowerPoint Presentation</vt:lpstr>
      <vt:lpstr>2. Human Facial Expressions</vt:lpstr>
      <vt:lpstr>2. Human Facial Expressions</vt:lpstr>
      <vt:lpstr>2. Human Facial Expressions</vt:lpstr>
      <vt:lpstr>2. Human Facial Expressions</vt:lpstr>
      <vt:lpstr>2. Human Facial Expressions</vt:lpstr>
      <vt:lpstr>2. Human Facial Expressions</vt:lpstr>
      <vt:lpstr>2. Human Facial Expressions</vt:lpstr>
      <vt:lpstr>PowerPoint Presentation</vt:lpstr>
      <vt:lpstr>3. Mindstorms++</vt:lpstr>
      <vt:lpstr>3. Mindstorms++</vt:lpstr>
      <vt:lpstr>3. Mindstorms++</vt:lpstr>
      <vt:lpstr>3. Mindstorms++</vt:lpstr>
      <vt:lpstr>PowerPoint Presentation</vt:lpstr>
      <vt:lpstr>3. Mindstorms++</vt:lpstr>
      <vt:lpstr>Behind the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Mindstorms++</vt:lpstr>
      <vt:lpstr>4. Conclusions and More Ideas (1/3)</vt:lpstr>
      <vt:lpstr>4. Conclusions and More Ideas (2/3)</vt:lpstr>
      <vt:lpstr>4. Conclusions and More Ideas (3/3)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LEGO Robots to Create Smileys</dc:title>
  <dc:creator>Ali Ali Yousuf</dc:creator>
  <cp:lastModifiedBy>Ali Ali Yousuf</cp:lastModifiedBy>
  <cp:revision>347</cp:revision>
  <dcterms:created xsi:type="dcterms:W3CDTF">2006-08-16T00:00:00Z</dcterms:created>
  <dcterms:modified xsi:type="dcterms:W3CDTF">2016-12-19T19:36:17Z</dcterms:modified>
</cp:coreProperties>
</file>