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47b1107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47b1107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f39bfdabb8612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f39bfdabb8612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f39bfdabb8612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f39bfdabb8612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f39bfdabb8612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f39bfdabb8612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8f39bfdabb8612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8f39bfdabb8612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f39bfdabb8612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8f39bfdabb8612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8f39bfdabb8612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8f39bfdabb8612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8f39bfdabb8612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8f39bfdabb8612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L&lt;1 varies with β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f39bfdabb8612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8f39bfdabb8612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is invariant to β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f39bfdabb8612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f39bfdabb8612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L1 is invariant to β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8f39bfdabb8612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8f39bfdabb8612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L1 is invariant to β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47b110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47b110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347b1107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347b1107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47b1107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47b1107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47b1107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47b1107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47b1107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47b1107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47b1107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47b1107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47b110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47b110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47b1107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47b1107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47b1107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47b1107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47b110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47b110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908525" y="1141625"/>
            <a:ext cx="2952000" cy="295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27354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5620675" y="838500"/>
            <a:ext cx="3280000" cy="3607725"/>
            <a:chOff x="3029875" y="838500"/>
            <a:chExt cx="3280000" cy="3607725"/>
          </a:xfrm>
        </p:grpSpPr>
        <p:sp>
          <p:nvSpPr>
            <p:cNvPr id="57" name="Google Shape;57;p13"/>
            <p:cNvSpPr/>
            <p:nvPr/>
          </p:nvSpPr>
          <p:spPr>
            <a:xfrm>
              <a:off x="4765175" y="838500"/>
              <a:ext cx="1544700" cy="34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029875" y="2629950"/>
              <a:ext cx="1697400" cy="151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031000" y="3916425"/>
              <a:ext cx="1697400" cy="52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Test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196750" y="787375"/>
            <a:ext cx="116400" cy="1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>
            <a:stCxn id="55" idx="6"/>
            <a:endCxn id="63" idx="2"/>
          </p:cNvCxnSpPr>
          <p:nvPr/>
        </p:nvCxnSpPr>
        <p:spPr>
          <a:xfrm>
            <a:off x="5943754" y="2571750"/>
            <a:ext cx="2840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8784378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574138" y="23698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8824638" y="23698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943738" y="499975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6254950" y="903775"/>
            <a:ext cx="0" cy="16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/>
        </p:nvSpPr>
        <p:spPr>
          <a:xfrm>
            <a:off x="6001738" y="25717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 rot="10800000">
            <a:off x="7355966" y="1094175"/>
            <a:ext cx="13200" cy="2760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 txBox="1"/>
          <p:nvPr/>
        </p:nvSpPr>
        <p:spPr>
          <a:xfrm>
            <a:off x="541950" y="756700"/>
            <a:ext cx="40566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ERG of PQ on 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shapes are symmetric about the perpendicular bisector, so let’s parameterize the problem: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&lt;PR,PQ&gt;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 &lt; 0 or t &gt;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intersection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2"/>
          <p:cNvGrpSpPr/>
          <p:nvPr/>
        </p:nvGrpSpPr>
        <p:grpSpPr>
          <a:xfrm>
            <a:off x="5113325" y="1277543"/>
            <a:ext cx="2588579" cy="2588579"/>
            <a:chOff x="4732325" y="34830"/>
            <a:chExt cx="2588579" cy="2588579"/>
          </a:xfrm>
        </p:grpSpPr>
        <p:sp>
          <p:nvSpPr>
            <p:cNvPr id="265" name="Google Shape;265;p22"/>
            <p:cNvSpPr/>
            <p:nvPr/>
          </p:nvSpPr>
          <p:spPr>
            <a:xfrm>
              <a:off x="5777625" y="857250"/>
              <a:ext cx="714900" cy="7149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10750" y="1120550"/>
              <a:ext cx="714900" cy="7149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2"/>
            <p:cNvGrpSpPr/>
            <p:nvPr/>
          </p:nvGrpSpPr>
          <p:grpSpPr>
            <a:xfrm rot="2700000">
              <a:off x="5111370" y="413963"/>
              <a:ext cx="1830490" cy="1830313"/>
              <a:chOff x="4973490" y="2296459"/>
              <a:chExt cx="3367200" cy="3366000"/>
            </a:xfrm>
          </p:grpSpPr>
          <p:grpSp>
            <p:nvGrpSpPr>
              <p:cNvPr id="268" name="Google Shape;268;p22"/>
              <p:cNvGrpSpPr/>
              <p:nvPr/>
            </p:nvGrpSpPr>
            <p:grpSpPr>
              <a:xfrm>
                <a:off x="6051488" y="3993900"/>
                <a:ext cx="1202675" cy="124200"/>
                <a:chOff x="7521213" y="2420625"/>
                <a:chExt cx="1202675" cy="124200"/>
              </a:xfrm>
            </p:grpSpPr>
            <p:sp>
              <p:nvSpPr>
                <p:cNvPr id="269" name="Google Shape;269;p22"/>
                <p:cNvSpPr/>
                <p:nvPr/>
              </p:nvSpPr>
              <p:spPr>
                <a:xfrm>
                  <a:off x="7521213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2"/>
                <p:cNvSpPr/>
                <p:nvPr/>
              </p:nvSpPr>
              <p:spPr>
                <a:xfrm>
                  <a:off x="8599688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71" name="Google Shape;271;p22"/>
              <p:cNvCxnSpPr>
                <a:stCxn id="269" idx="6"/>
                <a:endCxn id="270" idx="2"/>
              </p:cNvCxnSpPr>
              <p:nvPr/>
            </p:nvCxnSpPr>
            <p:spPr>
              <a:xfrm rot="-2698919">
                <a:off x="6315591" y="3718604"/>
                <a:ext cx="674792" cy="6747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2"/>
              <p:cNvCxnSpPr/>
              <p:nvPr/>
            </p:nvCxnSpPr>
            <p:spPr>
              <a:xfrm flipH="1" rot="8100613">
                <a:off x="5466817" y="2789186"/>
                <a:ext cx="2380546" cy="238054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3" name="Google Shape;273;p22"/>
              <p:cNvSpPr/>
              <p:nvPr/>
            </p:nvSpPr>
            <p:spPr>
              <a:xfrm>
                <a:off x="6600665" y="3639719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6590838" y="4324526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" name="Google Shape;275;p22"/>
          <p:cNvGrpSpPr/>
          <p:nvPr/>
        </p:nvGrpSpPr>
        <p:grpSpPr>
          <a:xfrm>
            <a:off x="2115724" y="1690728"/>
            <a:ext cx="947320" cy="1762043"/>
            <a:chOff x="7518260" y="1318125"/>
            <a:chExt cx="1210788" cy="2252100"/>
          </a:xfrm>
        </p:grpSpPr>
        <p:sp>
          <p:nvSpPr>
            <p:cNvPr id="276" name="Google Shape;276;p22"/>
            <p:cNvSpPr/>
            <p:nvPr/>
          </p:nvSpPr>
          <p:spPr>
            <a:xfrm>
              <a:off x="7520347" y="1516401"/>
              <a:ext cx="1208700" cy="12087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8260" y="2155626"/>
              <a:ext cx="1208700" cy="12087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2"/>
            <p:cNvGrpSpPr/>
            <p:nvPr/>
          </p:nvGrpSpPr>
          <p:grpSpPr>
            <a:xfrm>
              <a:off x="7521213" y="2420625"/>
              <a:ext cx="1202675" cy="124200"/>
              <a:chOff x="7521213" y="2420625"/>
              <a:chExt cx="1202675" cy="124200"/>
            </a:xfrm>
          </p:grpSpPr>
          <p:sp>
            <p:nvSpPr>
              <p:cNvPr id="279" name="Google Shape;279;p22"/>
              <p:cNvSpPr/>
              <p:nvPr/>
            </p:nvSpPr>
            <p:spPr>
              <a:xfrm>
                <a:off x="7521213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2"/>
              <p:cNvSpPr/>
              <p:nvPr/>
            </p:nvSpPr>
            <p:spPr>
              <a:xfrm>
                <a:off x="8599688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1" name="Google Shape;281;p22"/>
            <p:cNvCxnSpPr>
              <a:stCxn id="279" idx="6"/>
              <a:endCxn id="280" idx="2"/>
            </p:cNvCxnSpPr>
            <p:nvPr/>
          </p:nvCxnSpPr>
          <p:spPr>
            <a:xfrm>
              <a:off x="7645413" y="2482725"/>
              <a:ext cx="9543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2"/>
            <p:cNvCxnSpPr/>
            <p:nvPr/>
          </p:nvCxnSpPr>
          <p:spPr>
            <a:xfrm rot="10800000">
              <a:off x="8112950" y="1318125"/>
              <a:ext cx="19200" cy="22521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070390" y="2066444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068303" y="2705669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2"/>
          <p:cNvSpPr/>
          <p:nvPr/>
        </p:nvSpPr>
        <p:spPr>
          <a:xfrm>
            <a:off x="4390650" y="2409750"/>
            <a:ext cx="3627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/>
          <p:nvPr/>
        </p:nvSpPr>
        <p:spPr>
          <a:xfrm>
            <a:off x="4242802" y="2300871"/>
            <a:ext cx="653700" cy="6651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292" name="Google Shape;292;p23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4" name="Google Shape;294;p23"/>
          <p:cNvCxnSpPr>
            <a:stCxn id="292" idx="6"/>
            <a:endCxn id="293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>
            <a:stCxn id="290" idx="2"/>
            <a:endCxn id="290" idx="0"/>
          </p:cNvCxnSpPr>
          <p:nvPr/>
        </p:nvCxnSpPr>
        <p:spPr>
          <a:xfrm rot="10800000">
            <a:off x="4569652" y="2300871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6" name="Google Shape;296;p23"/>
          <p:cNvSpPr/>
          <p:nvPr/>
        </p:nvSpPr>
        <p:spPr>
          <a:xfrm>
            <a:off x="4540131" y="2583588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/>
          <p:nvPr/>
        </p:nvSpPr>
        <p:spPr>
          <a:xfrm>
            <a:off x="3069147" y="1781088"/>
            <a:ext cx="3005700" cy="30576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3069147" y="395413"/>
            <a:ext cx="3005700" cy="30576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4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304" name="Google Shape;304;p24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24"/>
          <p:cNvCxnSpPr>
            <a:stCxn id="304" idx="6"/>
            <a:endCxn id="305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>
            <a:stCxn id="301" idx="2"/>
            <a:endCxn id="302" idx="0"/>
          </p:cNvCxnSpPr>
          <p:nvPr/>
        </p:nvCxnSpPr>
        <p:spPr>
          <a:xfrm rot="10800000">
            <a:off x="4571997" y="395388"/>
            <a:ext cx="0" cy="4443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8" name="Google Shape;308;p24"/>
          <p:cNvSpPr/>
          <p:nvPr/>
        </p:nvSpPr>
        <p:spPr>
          <a:xfrm>
            <a:off x="4542481" y="1894676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4542508" y="3280351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2020402" y="1434408"/>
            <a:ext cx="5103300" cy="51915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2020402" y="-1447392"/>
            <a:ext cx="5103300" cy="51915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5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317" name="Google Shape;317;p25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9" name="Google Shape;319;p25"/>
          <p:cNvCxnSpPr>
            <a:stCxn id="317" idx="6"/>
            <a:endCxn id="318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5"/>
          <p:cNvCxnSpPr>
            <a:stCxn id="314" idx="2"/>
            <a:endCxn id="315" idx="0"/>
          </p:cNvCxnSpPr>
          <p:nvPr/>
        </p:nvCxnSpPr>
        <p:spPr>
          <a:xfrm rot="10800000">
            <a:off x="4572052" y="-1447392"/>
            <a:ext cx="0" cy="80733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/>
          <p:nvPr/>
        </p:nvSpPr>
        <p:spPr>
          <a:xfrm>
            <a:off x="4542481" y="1118801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542508" y="4000601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>
            <a:off x="4242802" y="2300871"/>
            <a:ext cx="653700" cy="6651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6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329" name="Google Shape;329;p26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1" name="Google Shape;331;p26"/>
          <p:cNvCxnSpPr>
            <a:stCxn id="329" idx="6"/>
            <a:endCxn id="330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>
            <a:stCxn id="327" idx="2"/>
            <a:endCxn id="327" idx="0"/>
          </p:cNvCxnSpPr>
          <p:nvPr/>
        </p:nvCxnSpPr>
        <p:spPr>
          <a:xfrm rot="10800000">
            <a:off x="4569652" y="2300871"/>
            <a:ext cx="0" cy="6651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3" name="Google Shape;333;p26"/>
          <p:cNvSpPr/>
          <p:nvPr/>
        </p:nvSpPr>
        <p:spPr>
          <a:xfrm>
            <a:off x="4540131" y="2583588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/>
          <p:nvPr/>
        </p:nvSpPr>
        <p:spPr>
          <a:xfrm>
            <a:off x="4277100" y="2085725"/>
            <a:ext cx="1037100" cy="10548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821400" y="2085700"/>
            <a:ext cx="1037100" cy="10548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7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341" name="Google Shape;341;p27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3" name="Google Shape;343;p27"/>
          <p:cNvCxnSpPr>
            <a:stCxn id="341" idx="6"/>
            <a:endCxn id="342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7"/>
          <p:cNvSpPr/>
          <p:nvPr/>
        </p:nvSpPr>
        <p:spPr>
          <a:xfrm>
            <a:off x="4310406" y="2583563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4766106" y="2583588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/>
          <p:nvPr/>
        </p:nvSpPr>
        <p:spPr>
          <a:xfrm>
            <a:off x="4310412" y="1978503"/>
            <a:ext cx="1248000" cy="12693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577200" y="1978450"/>
            <a:ext cx="1248000" cy="12693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8"/>
          <p:cNvGrpSpPr/>
          <p:nvPr/>
        </p:nvGrpSpPr>
        <p:grpSpPr>
          <a:xfrm>
            <a:off x="4242785" y="2579344"/>
            <a:ext cx="653774" cy="67528"/>
            <a:chOff x="7521213" y="2420625"/>
            <a:chExt cx="1202675" cy="124200"/>
          </a:xfrm>
        </p:grpSpPr>
        <p:sp>
          <p:nvSpPr>
            <p:cNvPr id="353" name="Google Shape;353;p28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5" name="Google Shape;355;p28"/>
          <p:cNvCxnSpPr>
            <a:stCxn id="353" idx="6"/>
            <a:endCxn id="354" idx="2"/>
          </p:cNvCxnSpPr>
          <p:nvPr/>
        </p:nvCxnSpPr>
        <p:spPr>
          <a:xfrm>
            <a:off x="4310300" y="2613108"/>
            <a:ext cx="518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8"/>
          <p:cNvSpPr/>
          <p:nvPr/>
        </p:nvSpPr>
        <p:spPr>
          <a:xfrm>
            <a:off x="4171656" y="2583538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4908581" y="2579338"/>
            <a:ext cx="59100" cy="59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/>
          <p:nvPr/>
        </p:nvSpPr>
        <p:spPr>
          <a:xfrm>
            <a:off x="4203750" y="2258800"/>
            <a:ext cx="735000" cy="7350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9"/>
          <p:cNvGrpSpPr/>
          <p:nvPr/>
        </p:nvGrpSpPr>
        <p:grpSpPr>
          <a:xfrm>
            <a:off x="4161921" y="2546823"/>
            <a:ext cx="818781" cy="84555"/>
            <a:chOff x="7521213" y="2420625"/>
            <a:chExt cx="1202675" cy="124200"/>
          </a:xfrm>
        </p:grpSpPr>
        <p:sp>
          <p:nvSpPr>
            <p:cNvPr id="364" name="Google Shape;364;p29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6" name="Google Shape;366;p29"/>
          <p:cNvCxnSpPr>
            <a:stCxn id="364" idx="6"/>
            <a:endCxn id="365" idx="2"/>
          </p:cNvCxnSpPr>
          <p:nvPr/>
        </p:nvCxnSpPr>
        <p:spPr>
          <a:xfrm>
            <a:off x="4246477" y="2589101"/>
            <a:ext cx="6498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9"/>
          <p:cNvCxnSpPr>
            <a:stCxn id="362" idx="2"/>
            <a:endCxn id="362" idx="0"/>
          </p:cNvCxnSpPr>
          <p:nvPr/>
        </p:nvCxnSpPr>
        <p:spPr>
          <a:xfrm rot="10800000">
            <a:off x="4571250" y="2258800"/>
            <a:ext cx="0" cy="735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8" name="Google Shape;368;p29"/>
          <p:cNvSpPr/>
          <p:nvPr/>
        </p:nvSpPr>
        <p:spPr>
          <a:xfrm>
            <a:off x="4534352" y="2552196"/>
            <a:ext cx="73800" cy="7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/>
          <p:nvPr/>
        </p:nvSpPr>
        <p:spPr>
          <a:xfrm>
            <a:off x="4061744" y="2227104"/>
            <a:ext cx="1033500" cy="10335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4054494" y="1929054"/>
            <a:ext cx="1033500" cy="10335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4161921" y="2546823"/>
            <a:ext cx="818781" cy="84555"/>
            <a:chOff x="7521213" y="2420625"/>
            <a:chExt cx="1202675" cy="124200"/>
          </a:xfrm>
        </p:grpSpPr>
        <p:sp>
          <p:nvSpPr>
            <p:cNvPr id="376" name="Google Shape;376;p30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8" name="Google Shape;378;p30"/>
          <p:cNvCxnSpPr>
            <a:stCxn id="376" idx="6"/>
            <a:endCxn id="377" idx="2"/>
          </p:cNvCxnSpPr>
          <p:nvPr/>
        </p:nvCxnSpPr>
        <p:spPr>
          <a:xfrm>
            <a:off x="4246477" y="2589101"/>
            <a:ext cx="6498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0"/>
          <p:cNvCxnSpPr>
            <a:stCxn id="373" idx="2"/>
            <a:endCxn id="374" idx="0"/>
          </p:cNvCxnSpPr>
          <p:nvPr/>
        </p:nvCxnSpPr>
        <p:spPr>
          <a:xfrm rot="10800000">
            <a:off x="4571294" y="1929204"/>
            <a:ext cx="7200" cy="13314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0" name="Google Shape;380;p30"/>
          <p:cNvSpPr/>
          <p:nvPr/>
        </p:nvSpPr>
        <p:spPr>
          <a:xfrm>
            <a:off x="4534352" y="2408896"/>
            <a:ext cx="73800" cy="7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4534355" y="2706960"/>
            <a:ext cx="73800" cy="7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/>
          <p:nvPr/>
        </p:nvSpPr>
        <p:spPr>
          <a:xfrm>
            <a:off x="2185143" y="2229481"/>
            <a:ext cx="4775100" cy="47751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2183693" y="-1816544"/>
            <a:ext cx="4775100" cy="47751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4161921" y="2546823"/>
            <a:ext cx="818781" cy="84555"/>
            <a:chOff x="7521213" y="2420625"/>
            <a:chExt cx="1202675" cy="124200"/>
          </a:xfrm>
        </p:grpSpPr>
        <p:sp>
          <p:nvSpPr>
            <p:cNvPr id="389" name="Google Shape;389;p31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" name="Google Shape;391;p31"/>
          <p:cNvCxnSpPr>
            <a:stCxn id="389" idx="6"/>
            <a:endCxn id="390" idx="2"/>
          </p:cNvCxnSpPr>
          <p:nvPr/>
        </p:nvCxnSpPr>
        <p:spPr>
          <a:xfrm>
            <a:off x="4246477" y="2589101"/>
            <a:ext cx="6498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1"/>
          <p:cNvCxnSpPr>
            <a:stCxn id="386" idx="2"/>
            <a:endCxn id="387" idx="0"/>
          </p:cNvCxnSpPr>
          <p:nvPr/>
        </p:nvCxnSpPr>
        <p:spPr>
          <a:xfrm rot="10800000">
            <a:off x="4571193" y="-1816619"/>
            <a:ext cx="1500" cy="88212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3" name="Google Shape;393;p31"/>
          <p:cNvSpPr/>
          <p:nvPr/>
        </p:nvSpPr>
        <p:spPr>
          <a:xfrm>
            <a:off x="4535802" y="534096"/>
            <a:ext cx="73800" cy="7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535805" y="4580135"/>
            <a:ext cx="73800" cy="7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5908525" y="1141625"/>
            <a:ext cx="2952000" cy="295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827354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5620675" y="838500"/>
            <a:ext cx="3280000" cy="3607725"/>
            <a:chOff x="3029875" y="838500"/>
            <a:chExt cx="3280000" cy="3607725"/>
          </a:xfrm>
        </p:grpSpPr>
        <p:sp>
          <p:nvSpPr>
            <p:cNvPr id="78" name="Google Shape;78;p14"/>
            <p:cNvSpPr/>
            <p:nvPr/>
          </p:nvSpPr>
          <p:spPr>
            <a:xfrm>
              <a:off x="4765175" y="838500"/>
              <a:ext cx="1544700" cy="34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029875" y="2629950"/>
              <a:ext cx="1697400" cy="151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031000" y="3916425"/>
              <a:ext cx="1697400" cy="52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4"/>
          <p:cNvSpPr txBox="1"/>
          <p:nvPr/>
        </p:nvSpPr>
        <p:spPr>
          <a:xfrm>
            <a:off x="541950" y="756700"/>
            <a:ext cx="40566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Testing ERG of PQ on 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shapes are symmetric about the perpendicular bisector, so let’s parameterize the problem: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 = &lt;PR,PQ&gt;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 0 or t &gt;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intersection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Compute distance from point to edge: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m(t) &gt;=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d(R,PQ)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intersection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function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m(t)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d(R,PQ)</a:t>
            </a:r>
            <a:r>
              <a:rPr lang="en"/>
              <a:t>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d(u,v)</a:t>
            </a:r>
            <a:r>
              <a:rPr lang="en"/>
              <a:t> = L</a:t>
            </a:r>
            <a:r>
              <a:rPr baseline="-25000" lang="en"/>
              <a:t>p</a:t>
            </a:r>
            <a:r>
              <a:rPr lang="en"/>
              <a:t>-norm distance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m(x)</a:t>
            </a:r>
            <a:r>
              <a:rPr lang="en"/>
              <a:t> = Arc function</a:t>
            </a:r>
            <a:endParaRPr/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Test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196750" y="787375"/>
            <a:ext cx="116400" cy="1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>
            <a:stCxn id="76" idx="6"/>
            <a:endCxn id="85" idx="2"/>
          </p:cNvCxnSpPr>
          <p:nvPr/>
        </p:nvCxnSpPr>
        <p:spPr>
          <a:xfrm>
            <a:off x="5943754" y="2571750"/>
            <a:ext cx="2840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8784378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574138" y="23698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8824638" y="23698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943738" y="499975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6254950" y="903775"/>
            <a:ext cx="0" cy="16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6001738" y="25717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 rot="10800000">
            <a:off x="7355966" y="1094175"/>
            <a:ext cx="13200" cy="2760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test a bunch of different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Partial (intersect the boundary)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Non-axis aligned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Straight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(wholly enclosed)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Anisotropic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Straight-edged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Concav</a:t>
            </a:r>
            <a:r>
              <a:rPr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 connected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2D, 3D, 5D, 10D experiments</a:t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5041250" y="1912200"/>
            <a:ext cx="1053300" cy="10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Limit Surfaces</a:t>
            </a:r>
            <a:endParaRPr/>
          </a:p>
        </p:txBody>
      </p:sp>
      <p:cxnSp>
        <p:nvCxnSpPr>
          <p:cNvPr id="402" name="Google Shape;402;p32"/>
          <p:cNvCxnSpPr>
            <a:stCxn id="400" idx="1"/>
            <a:endCxn id="400" idx="0"/>
          </p:cNvCxnSpPr>
          <p:nvPr/>
        </p:nvCxnSpPr>
        <p:spPr>
          <a:xfrm flipH="1" rot="10800000">
            <a:off x="5041250" y="1912050"/>
            <a:ext cx="526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2"/>
          <p:cNvSpPr/>
          <p:nvPr/>
        </p:nvSpPr>
        <p:spPr>
          <a:xfrm>
            <a:off x="6165075" y="1912200"/>
            <a:ext cx="1053300" cy="10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6299000" y="2020050"/>
            <a:ext cx="322500" cy="1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5555275" y="2423925"/>
            <a:ext cx="1053300" cy="1053300"/>
          </a:xfrm>
          <a:prstGeom prst="arc">
            <a:avLst>
              <a:gd fmla="val 10697521" name="adj1"/>
              <a:gd fmla="val 163129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>
            <a:off x="6258200" y="2628000"/>
            <a:ext cx="404100" cy="24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6662300" y="2193450"/>
            <a:ext cx="490800" cy="490800"/>
          </a:xfrm>
          <a:prstGeom prst="plaqu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7288900" y="1912200"/>
            <a:ext cx="1053300" cy="10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 rot="2700000">
            <a:off x="7555816" y="2075873"/>
            <a:ext cx="526936" cy="776828"/>
          </a:xfrm>
          <a:prstGeom prst="donut">
            <a:avLst>
              <a:gd fmla="val 3258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5041250" y="3018200"/>
            <a:ext cx="1053300" cy="10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5053275" y="3453715"/>
            <a:ext cx="721875" cy="601375"/>
          </a:xfrm>
          <a:custGeom>
            <a:rect b="b" l="l" r="r" t="t"/>
            <a:pathLst>
              <a:path extrusionOk="0" h="24055" w="28875">
                <a:moveTo>
                  <a:pt x="0" y="170"/>
                </a:moveTo>
                <a:cubicBezTo>
                  <a:pt x="2382" y="-171"/>
                  <a:pt x="6301" y="306"/>
                  <a:pt x="6773" y="2665"/>
                </a:cubicBezTo>
                <a:cubicBezTo>
                  <a:pt x="7546" y="6526"/>
                  <a:pt x="3905" y="14429"/>
                  <a:pt x="7842" y="14429"/>
                </a:cubicBezTo>
                <a:cubicBezTo>
                  <a:pt x="13640" y="14429"/>
                  <a:pt x="14244" y="997"/>
                  <a:pt x="19963" y="1952"/>
                </a:cubicBezTo>
                <a:cubicBezTo>
                  <a:pt x="23205" y="2493"/>
                  <a:pt x="24073" y="8947"/>
                  <a:pt x="22102" y="11577"/>
                </a:cubicBezTo>
                <a:cubicBezTo>
                  <a:pt x="20083" y="14270"/>
                  <a:pt x="13599" y="16178"/>
                  <a:pt x="15329" y="19064"/>
                </a:cubicBezTo>
                <a:cubicBezTo>
                  <a:pt x="16857" y="21612"/>
                  <a:pt x="21311" y="18576"/>
                  <a:pt x="24241" y="19064"/>
                </a:cubicBezTo>
                <a:cubicBezTo>
                  <a:pt x="26480" y="19437"/>
                  <a:pt x="27861" y="22024"/>
                  <a:pt x="28875" y="2405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Limit Surfaces</a:t>
            </a:r>
            <a:endParaRPr/>
          </a:p>
        </p:txBody>
      </p:sp>
      <p:sp>
        <p:nvSpPr>
          <p:cNvPr id="417" name="Google Shape;417;p33"/>
          <p:cNvSpPr txBox="1"/>
          <p:nvPr>
            <p:ph idx="1" type="body"/>
          </p:nvPr>
        </p:nvSpPr>
        <p:spPr>
          <a:xfrm>
            <a:off x="311700" y="1152475"/>
            <a:ext cx="42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Annulus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Corner</a:t>
            </a:r>
            <a:endParaRPr/>
          </a:p>
        </p:txBody>
      </p:sp>
      <p:cxnSp>
        <p:nvCxnSpPr>
          <p:cNvPr id="418" name="Google Shape;418;p33"/>
          <p:cNvCxnSpPr/>
          <p:nvPr/>
        </p:nvCxnSpPr>
        <p:spPr>
          <a:xfrm flipH="1" rot="10800000">
            <a:off x="1083925" y="1574663"/>
            <a:ext cx="9612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3"/>
          <p:cNvSpPr/>
          <p:nvPr/>
        </p:nvSpPr>
        <p:spPr>
          <a:xfrm>
            <a:off x="797600" y="2515525"/>
            <a:ext cx="1308900" cy="1104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2484825" y="3364250"/>
            <a:ext cx="828300" cy="828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3"/>
          <p:cNvCxnSpPr/>
          <p:nvPr/>
        </p:nvCxnSpPr>
        <p:spPr>
          <a:xfrm flipH="1" rot="10800000">
            <a:off x="1647625" y="4540700"/>
            <a:ext cx="972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3"/>
          <p:cNvCxnSpPr/>
          <p:nvPr/>
        </p:nvCxnSpPr>
        <p:spPr>
          <a:xfrm>
            <a:off x="2619050" y="4535575"/>
            <a:ext cx="102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3"/>
          <p:cNvSpPr txBox="1"/>
          <p:nvPr>
            <p:ph idx="1" type="body"/>
          </p:nvPr>
        </p:nvSpPr>
        <p:spPr>
          <a:xfrm>
            <a:off x="4717975" y="1284425"/>
            <a:ext cx="42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Balls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5909250" y="1748600"/>
            <a:ext cx="318000" cy="66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>
            <a:off x="6492300" y="1481750"/>
            <a:ext cx="318000" cy="31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6542450" y="2012500"/>
            <a:ext cx="748500" cy="31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Metrics</a:t>
            </a:r>
            <a:endParaRPr/>
          </a:p>
        </p:txBody>
      </p:sp>
      <p:sp>
        <p:nvSpPr>
          <p:cNvPr id="432" name="Google Shape;43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Coverage - how well you cover the whole manifold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- how close to the actual manifold the recovered points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- how evenly distributed are the points (we want blue noise property if possible)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5864950" y="2059975"/>
            <a:ext cx="2840700" cy="1002000"/>
          </a:xfrm>
          <a:prstGeom prst="arc">
            <a:avLst>
              <a:gd fmla="val 10824870" name="adj1"/>
              <a:gd fmla="val 162797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908525" y="1141625"/>
            <a:ext cx="2952000" cy="295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827354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7355966" y="1094175"/>
            <a:ext cx="13200" cy="2760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98" idx="7"/>
            <a:endCxn id="97" idx="0"/>
          </p:cNvCxnSpPr>
          <p:nvPr/>
        </p:nvCxnSpPr>
        <p:spPr>
          <a:xfrm flipH="1" rot="10800000">
            <a:off x="5926708" y="1141596"/>
            <a:ext cx="1457700" cy="13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5620675" y="838500"/>
            <a:ext cx="3280100" cy="3607725"/>
            <a:chOff x="3029875" y="838500"/>
            <a:chExt cx="3280100" cy="3607725"/>
          </a:xfrm>
        </p:grpSpPr>
        <p:sp>
          <p:nvSpPr>
            <p:cNvPr id="102" name="Google Shape;102;p15"/>
            <p:cNvSpPr/>
            <p:nvPr/>
          </p:nvSpPr>
          <p:spPr>
            <a:xfrm>
              <a:off x="4816275" y="838500"/>
              <a:ext cx="1493700" cy="341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029875" y="2629950"/>
              <a:ext cx="1697400" cy="151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31000" y="3916425"/>
              <a:ext cx="1697400" cy="52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5905500" y="613550"/>
            <a:ext cx="2840700" cy="3832800"/>
          </a:xfrm>
          <a:prstGeom prst="arc">
            <a:avLst>
              <a:gd fmla="val 10824870" name="adj1"/>
              <a:gd fmla="val 162797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585400" y="-429475"/>
            <a:ext cx="2770500" cy="3001200"/>
          </a:xfrm>
          <a:prstGeom prst="arc">
            <a:avLst>
              <a:gd fmla="val 115775" name="adj1"/>
              <a:gd fmla="val 5468445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41950" y="756700"/>
            <a:ext cx="40566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ERG of PQ on 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shapes are symmetric about the perpendicular bisector, so let’s parameterize the problem: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&lt;PR,PQ&gt;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t &lt; 0 or t &gt;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intersection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598675" y="-1837950"/>
            <a:ext cx="2770500" cy="4409700"/>
          </a:xfrm>
          <a:prstGeom prst="arc">
            <a:avLst>
              <a:gd fmla="val 115775" name="adj1"/>
              <a:gd fmla="val 5468445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Test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196750" y="787375"/>
            <a:ext cx="116400" cy="1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5"/>
          <p:cNvCxnSpPr>
            <a:stCxn id="98" idx="6"/>
            <a:endCxn id="112" idx="2"/>
          </p:cNvCxnSpPr>
          <p:nvPr/>
        </p:nvCxnSpPr>
        <p:spPr>
          <a:xfrm>
            <a:off x="5943754" y="2571750"/>
            <a:ext cx="2840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8784378" y="2513550"/>
            <a:ext cx="116400" cy="1164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850663" y="26561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8784363" y="2656150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943738" y="499975"/>
            <a:ext cx="253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6254950" y="903775"/>
            <a:ext cx="0" cy="16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5113325" y="1277543"/>
            <a:ext cx="2588579" cy="2588579"/>
            <a:chOff x="4732325" y="34830"/>
            <a:chExt cx="2588579" cy="2588579"/>
          </a:xfrm>
        </p:grpSpPr>
        <p:sp>
          <p:nvSpPr>
            <p:cNvPr id="122" name="Google Shape;122;p16"/>
            <p:cNvSpPr/>
            <p:nvPr/>
          </p:nvSpPr>
          <p:spPr>
            <a:xfrm>
              <a:off x="5777625" y="857250"/>
              <a:ext cx="714900" cy="7149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510750" y="1120550"/>
              <a:ext cx="714900" cy="7149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16"/>
            <p:cNvGrpSpPr/>
            <p:nvPr/>
          </p:nvGrpSpPr>
          <p:grpSpPr>
            <a:xfrm rot="2700000">
              <a:off x="5111370" y="413963"/>
              <a:ext cx="1830490" cy="1830313"/>
              <a:chOff x="4973490" y="2296459"/>
              <a:chExt cx="3367200" cy="3366000"/>
            </a:xfrm>
          </p:grpSpPr>
          <p:grpSp>
            <p:nvGrpSpPr>
              <p:cNvPr id="125" name="Google Shape;125;p16"/>
              <p:cNvGrpSpPr/>
              <p:nvPr/>
            </p:nvGrpSpPr>
            <p:grpSpPr>
              <a:xfrm>
                <a:off x="6051488" y="3993900"/>
                <a:ext cx="1202675" cy="124200"/>
                <a:chOff x="7521213" y="2420625"/>
                <a:chExt cx="1202675" cy="124200"/>
              </a:xfrm>
            </p:grpSpPr>
            <p:sp>
              <p:nvSpPr>
                <p:cNvPr id="126" name="Google Shape;126;p16"/>
                <p:cNvSpPr/>
                <p:nvPr/>
              </p:nvSpPr>
              <p:spPr>
                <a:xfrm>
                  <a:off x="7521213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8599688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8" name="Google Shape;128;p16"/>
              <p:cNvCxnSpPr>
                <a:stCxn id="126" idx="6"/>
                <a:endCxn id="127" idx="2"/>
              </p:cNvCxnSpPr>
              <p:nvPr/>
            </p:nvCxnSpPr>
            <p:spPr>
              <a:xfrm rot="-2698919">
                <a:off x="6315591" y="3718604"/>
                <a:ext cx="674792" cy="6747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6"/>
              <p:cNvCxnSpPr/>
              <p:nvPr/>
            </p:nvCxnSpPr>
            <p:spPr>
              <a:xfrm flipH="1" rot="8100613">
                <a:off x="5466817" y="2789186"/>
                <a:ext cx="2380546" cy="238054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16"/>
              <p:cNvSpPr/>
              <p:nvPr/>
            </p:nvSpPr>
            <p:spPr>
              <a:xfrm>
                <a:off x="6600665" y="3639719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6590838" y="4324526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16"/>
          <p:cNvGrpSpPr/>
          <p:nvPr/>
        </p:nvGrpSpPr>
        <p:grpSpPr>
          <a:xfrm>
            <a:off x="2115724" y="1690728"/>
            <a:ext cx="947320" cy="1762043"/>
            <a:chOff x="7518260" y="1318125"/>
            <a:chExt cx="1210788" cy="2252100"/>
          </a:xfrm>
        </p:grpSpPr>
        <p:sp>
          <p:nvSpPr>
            <p:cNvPr id="133" name="Google Shape;133;p16"/>
            <p:cNvSpPr/>
            <p:nvPr/>
          </p:nvSpPr>
          <p:spPr>
            <a:xfrm>
              <a:off x="7520347" y="1516401"/>
              <a:ext cx="1208700" cy="12087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518260" y="2155626"/>
              <a:ext cx="1208700" cy="1208700"/>
            </a:xfrm>
            <a:prstGeom prst="ellipse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7521213" y="2420625"/>
              <a:ext cx="1202675" cy="124200"/>
              <a:chOff x="7521213" y="2420625"/>
              <a:chExt cx="1202675" cy="12420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7521213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8599688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8" name="Google Shape;138;p16"/>
            <p:cNvCxnSpPr>
              <a:stCxn id="136" idx="6"/>
              <a:endCxn id="137" idx="2"/>
            </p:cNvCxnSpPr>
            <p:nvPr/>
          </p:nvCxnSpPr>
          <p:spPr>
            <a:xfrm>
              <a:off x="7645413" y="2482725"/>
              <a:ext cx="9543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 rot="10800000">
              <a:off x="8112950" y="1318125"/>
              <a:ext cx="19200" cy="22521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8070390" y="2066444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068303" y="2705669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4390650" y="2409750"/>
            <a:ext cx="3627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2215200" y="1638774"/>
            <a:ext cx="1926300" cy="1926300"/>
          </a:xfrm>
          <a:prstGeom prst="ellipse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1035550" y="1638778"/>
            <a:ext cx="1926300" cy="1926300"/>
          </a:xfrm>
          <a:prstGeom prst="ellipse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2118034" y="2553324"/>
            <a:ext cx="940973" cy="97174"/>
            <a:chOff x="7521213" y="2420625"/>
            <a:chExt cx="1202675" cy="124200"/>
          </a:xfrm>
        </p:grpSpPr>
        <p:sp>
          <p:nvSpPr>
            <p:cNvPr id="150" name="Google Shape;150;p17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" name="Google Shape;152;p17"/>
          <p:cNvCxnSpPr>
            <a:stCxn id="150" idx="6"/>
            <a:endCxn id="151" idx="2"/>
          </p:cNvCxnSpPr>
          <p:nvPr/>
        </p:nvCxnSpPr>
        <p:spPr>
          <a:xfrm>
            <a:off x="2215208" y="2601912"/>
            <a:ext cx="746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 rot="10800000">
            <a:off x="2581032" y="1690872"/>
            <a:ext cx="15000" cy="1761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956261" y="255946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135878" y="255944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390650" y="2409750"/>
            <a:ext cx="3627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1035550" y="1638775"/>
            <a:ext cx="1926300" cy="19263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215175" y="1638775"/>
            <a:ext cx="1926300" cy="19263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118034" y="2553324"/>
            <a:ext cx="940973" cy="97174"/>
            <a:chOff x="7521213" y="2420625"/>
            <a:chExt cx="1202675" cy="124200"/>
          </a:xfrm>
        </p:grpSpPr>
        <p:sp>
          <p:nvSpPr>
            <p:cNvPr id="164" name="Google Shape;164;p18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" name="Google Shape;166;p18"/>
          <p:cNvCxnSpPr>
            <a:stCxn id="164" idx="6"/>
            <a:endCxn id="165" idx="2"/>
          </p:cNvCxnSpPr>
          <p:nvPr/>
        </p:nvCxnSpPr>
        <p:spPr>
          <a:xfrm>
            <a:off x="2215208" y="2601912"/>
            <a:ext cx="746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 rot="10800000">
            <a:off x="2581032" y="1690872"/>
            <a:ext cx="15000" cy="1761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8" name="Google Shape;168;p18"/>
          <p:cNvSpPr/>
          <p:nvPr/>
        </p:nvSpPr>
        <p:spPr>
          <a:xfrm>
            <a:off x="1956261" y="255946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135878" y="255944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390650" y="2409750"/>
            <a:ext cx="3627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1059700" y="1662925"/>
            <a:ext cx="1878000" cy="18780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239325" y="1662900"/>
            <a:ext cx="1878000" cy="18780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2118034" y="2553324"/>
            <a:ext cx="940973" cy="97174"/>
            <a:chOff x="7521213" y="2420625"/>
            <a:chExt cx="1202675" cy="124200"/>
          </a:xfrm>
        </p:grpSpPr>
        <p:sp>
          <p:nvSpPr>
            <p:cNvPr id="178" name="Google Shape;178;p19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" name="Google Shape;180;p19"/>
          <p:cNvCxnSpPr>
            <a:stCxn id="178" idx="6"/>
            <a:endCxn id="179" idx="2"/>
          </p:cNvCxnSpPr>
          <p:nvPr/>
        </p:nvCxnSpPr>
        <p:spPr>
          <a:xfrm>
            <a:off x="2215208" y="2601912"/>
            <a:ext cx="746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2581032" y="1690872"/>
            <a:ext cx="15000" cy="1761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/>
          <p:nvPr/>
        </p:nvSpPr>
        <p:spPr>
          <a:xfrm>
            <a:off x="1956261" y="255946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135878" y="2559443"/>
            <a:ext cx="84900" cy="84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390650" y="2409750"/>
            <a:ext cx="362700" cy="32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6174225" y="876825"/>
            <a:ext cx="680400" cy="680400"/>
          </a:xfrm>
          <a:prstGeom prst="rect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4290750" y="1347925"/>
            <a:ext cx="562500" cy="2447650"/>
            <a:chOff x="2678927" y="1536334"/>
            <a:chExt cx="562500" cy="2447650"/>
          </a:xfrm>
        </p:grpSpPr>
        <p:grpSp>
          <p:nvGrpSpPr>
            <p:cNvPr id="191" name="Google Shape;191;p20"/>
            <p:cNvGrpSpPr/>
            <p:nvPr/>
          </p:nvGrpSpPr>
          <p:grpSpPr>
            <a:xfrm>
              <a:off x="2717327" y="1536334"/>
              <a:ext cx="485700" cy="2447650"/>
              <a:chOff x="3046874" y="1536334"/>
              <a:chExt cx="485700" cy="2447650"/>
            </a:xfrm>
          </p:grpSpPr>
          <p:sp>
            <p:nvSpPr>
              <p:cNvPr id="192" name="Google Shape;192;p20"/>
              <p:cNvSpPr/>
              <p:nvPr/>
            </p:nvSpPr>
            <p:spPr>
              <a:xfrm rot="2700000">
                <a:off x="3108351" y="3579065"/>
                <a:ext cx="362746" cy="32413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 rot="-2700000">
                <a:off x="3108351" y="1617115"/>
                <a:ext cx="362746" cy="32413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20"/>
            <p:cNvSpPr txBox="1"/>
            <p:nvPr/>
          </p:nvSpPr>
          <p:spPr>
            <a:xfrm>
              <a:off x="2678927" y="2320509"/>
              <a:ext cx="562500" cy="8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/>
                <a:t>?</a:t>
              </a:r>
              <a:endParaRPr sz="4800"/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2024301" y="1784459"/>
            <a:ext cx="1130162" cy="1574656"/>
            <a:chOff x="5830725" y="2868200"/>
            <a:chExt cx="1660050" cy="2312950"/>
          </a:xfrm>
        </p:grpSpPr>
        <p:sp>
          <p:nvSpPr>
            <p:cNvPr id="196" name="Google Shape;196;p20"/>
            <p:cNvSpPr/>
            <p:nvPr/>
          </p:nvSpPr>
          <p:spPr>
            <a:xfrm>
              <a:off x="5830875" y="2868200"/>
              <a:ext cx="1659900" cy="1659900"/>
            </a:xfrm>
            <a:prstGeom prst="diamond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5830725" y="3521250"/>
              <a:ext cx="1659900" cy="1659900"/>
            </a:xfrm>
            <a:prstGeom prst="diamond">
              <a:avLst/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20"/>
            <p:cNvGrpSpPr/>
            <p:nvPr/>
          </p:nvGrpSpPr>
          <p:grpSpPr>
            <a:xfrm>
              <a:off x="6051488" y="3993900"/>
              <a:ext cx="1202675" cy="124200"/>
              <a:chOff x="7521213" y="2420625"/>
              <a:chExt cx="1202675" cy="124200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7521213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8599688" y="2420625"/>
                <a:ext cx="124200" cy="124200"/>
              </a:xfrm>
              <a:prstGeom prst="ellipse">
                <a:avLst/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1" name="Google Shape;201;p20"/>
            <p:cNvCxnSpPr>
              <a:stCxn id="199" idx="6"/>
              <a:endCxn id="200" idx="2"/>
            </p:cNvCxnSpPr>
            <p:nvPr/>
          </p:nvCxnSpPr>
          <p:spPr>
            <a:xfrm>
              <a:off x="6175688" y="4056000"/>
              <a:ext cx="954600" cy="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 rot="10800000">
              <a:off x="6643225" y="2891400"/>
              <a:ext cx="19200" cy="22521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20"/>
            <p:cNvSpPr/>
            <p:nvPr/>
          </p:nvSpPr>
          <p:spPr>
            <a:xfrm>
              <a:off x="6600665" y="3639719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6598578" y="4278950"/>
              <a:ext cx="108600" cy="1086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5905425" y="1149425"/>
            <a:ext cx="680400" cy="680400"/>
          </a:xfrm>
          <a:prstGeom prst="rect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 rot="2700000">
            <a:off x="6049644" y="1323142"/>
            <a:ext cx="653803" cy="67536"/>
            <a:chOff x="7521213" y="2420625"/>
            <a:chExt cx="1202675" cy="124200"/>
          </a:xfrm>
        </p:grpSpPr>
        <p:sp>
          <p:nvSpPr>
            <p:cNvPr id="207" name="Google Shape;207;p20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" name="Google Shape;209;p20"/>
          <p:cNvCxnSpPr>
            <a:stCxn id="207" idx="6"/>
            <a:endCxn id="208" idx="2"/>
          </p:cNvCxnSpPr>
          <p:nvPr/>
        </p:nvCxnSpPr>
        <p:spPr>
          <a:xfrm>
            <a:off x="6193134" y="1173499"/>
            <a:ext cx="366900" cy="36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 flipH="1" rot="10799859">
            <a:off x="5760528" y="682033"/>
            <a:ext cx="1294174" cy="1294174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/>
          <p:nvPr/>
        </p:nvSpPr>
        <p:spPr>
          <a:xfrm rot="2700000">
            <a:off x="6487031" y="1189025"/>
            <a:ext cx="59038" cy="5905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rot="2700000">
            <a:off x="6220032" y="1459570"/>
            <a:ext cx="58973" cy="5897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818400" y="3572725"/>
            <a:ext cx="831600" cy="8316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2700000">
            <a:off x="6049644" y="3808567"/>
            <a:ext cx="653803" cy="67536"/>
            <a:chOff x="7521213" y="2420625"/>
            <a:chExt cx="1202675" cy="124200"/>
          </a:xfrm>
        </p:grpSpPr>
        <p:sp>
          <p:nvSpPr>
            <p:cNvPr id="215" name="Google Shape;215;p20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" name="Google Shape;217;p20"/>
          <p:cNvCxnSpPr>
            <a:stCxn id="215" idx="6"/>
            <a:endCxn id="216" idx="2"/>
          </p:cNvCxnSpPr>
          <p:nvPr/>
        </p:nvCxnSpPr>
        <p:spPr>
          <a:xfrm>
            <a:off x="6193134" y="3658924"/>
            <a:ext cx="366900" cy="36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/>
          <p:nvPr/>
        </p:nvCxnSpPr>
        <p:spPr>
          <a:xfrm flipH="1" rot="-10799834">
            <a:off x="5760470" y="3167400"/>
            <a:ext cx="1294289" cy="1294289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" name="Google Shape;219;p20"/>
          <p:cNvSpPr/>
          <p:nvPr/>
        </p:nvSpPr>
        <p:spPr>
          <a:xfrm rot="2700000">
            <a:off x="6487031" y="3674450"/>
            <a:ext cx="59038" cy="5905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2700000">
            <a:off x="6204707" y="3959045"/>
            <a:ext cx="58973" cy="5897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098625" y="3286650"/>
            <a:ext cx="831600" cy="831600"/>
          </a:xfrm>
          <a:prstGeom prst="diamond">
            <a:avLst/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1856290" y="1656689"/>
            <a:ext cx="1466190" cy="1830122"/>
            <a:chOff x="6007275" y="3026025"/>
            <a:chExt cx="1980000" cy="2470800"/>
          </a:xfrm>
        </p:grpSpPr>
        <p:sp>
          <p:nvSpPr>
            <p:cNvPr id="227" name="Google Shape;227;p21"/>
            <p:cNvSpPr/>
            <p:nvPr/>
          </p:nvSpPr>
          <p:spPr>
            <a:xfrm>
              <a:off x="6007275" y="3026025"/>
              <a:ext cx="1980000" cy="2013600"/>
            </a:xfrm>
            <a:prstGeom prst="plaque">
              <a:avLst>
                <a:gd fmla="val 50000" name="adj"/>
              </a:avLst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007275" y="3483225"/>
              <a:ext cx="1980000" cy="2013600"/>
            </a:xfrm>
            <a:prstGeom prst="plaque">
              <a:avLst>
                <a:gd fmla="val 50000" name="adj"/>
              </a:avLst>
            </a:prstGeom>
            <a:solidFill>
              <a:srgbClr val="F44E4E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21"/>
            <p:cNvGrpSpPr/>
            <p:nvPr/>
          </p:nvGrpSpPr>
          <p:grpSpPr>
            <a:xfrm>
              <a:off x="6552702" y="3026285"/>
              <a:ext cx="882884" cy="2470540"/>
              <a:chOff x="6051488" y="2297059"/>
              <a:chExt cx="1202675" cy="3365400"/>
            </a:xfrm>
          </p:grpSpPr>
          <p:grpSp>
            <p:nvGrpSpPr>
              <p:cNvPr id="230" name="Google Shape;230;p21"/>
              <p:cNvGrpSpPr/>
              <p:nvPr/>
            </p:nvGrpSpPr>
            <p:grpSpPr>
              <a:xfrm>
                <a:off x="6051488" y="3993900"/>
                <a:ext cx="1202675" cy="124200"/>
                <a:chOff x="7521213" y="2420625"/>
                <a:chExt cx="1202675" cy="124200"/>
              </a:xfrm>
            </p:grpSpPr>
            <p:sp>
              <p:nvSpPr>
                <p:cNvPr id="231" name="Google Shape;231;p21"/>
                <p:cNvSpPr/>
                <p:nvPr/>
              </p:nvSpPr>
              <p:spPr>
                <a:xfrm>
                  <a:off x="7521213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1"/>
                <p:cNvSpPr/>
                <p:nvPr/>
              </p:nvSpPr>
              <p:spPr>
                <a:xfrm>
                  <a:off x="8599688" y="2420625"/>
                  <a:ext cx="124200" cy="124200"/>
                </a:xfrm>
                <a:prstGeom prst="ellipse">
                  <a:avLst/>
                </a:prstGeom>
                <a:solidFill>
                  <a:srgbClr val="CCCCCC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33" name="Google Shape;233;p21"/>
              <p:cNvCxnSpPr>
                <a:stCxn id="231" idx="6"/>
                <a:endCxn id="232" idx="2"/>
              </p:cNvCxnSpPr>
              <p:nvPr/>
            </p:nvCxnSpPr>
            <p:spPr>
              <a:xfrm>
                <a:off x="6175688" y="4056000"/>
                <a:ext cx="954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>
                <a:stCxn id="228" idx="2"/>
                <a:endCxn id="227" idx="0"/>
              </p:cNvCxnSpPr>
              <p:nvPr/>
            </p:nvCxnSpPr>
            <p:spPr>
              <a:xfrm rot="10800000">
                <a:off x="6657090" y="2297059"/>
                <a:ext cx="0" cy="3365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5" name="Google Shape;235;p21"/>
              <p:cNvSpPr/>
              <p:nvPr/>
            </p:nvSpPr>
            <p:spPr>
              <a:xfrm>
                <a:off x="6600665" y="3639719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6598578" y="4278950"/>
                <a:ext cx="108600" cy="108600"/>
              </a:xfrm>
              <a:prstGeom prst="ellipse">
                <a:avLst/>
              </a:pr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1"/>
          <p:cNvSpPr/>
          <p:nvPr/>
        </p:nvSpPr>
        <p:spPr>
          <a:xfrm rot="2700000">
            <a:off x="5793977" y="463542"/>
            <a:ext cx="1466155" cy="1491605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2700000">
            <a:off x="5522267" y="728518"/>
            <a:ext cx="1466257" cy="1491712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2700000">
            <a:off x="6049410" y="1323060"/>
            <a:ext cx="653760" cy="67539"/>
            <a:chOff x="7521213" y="2420625"/>
            <a:chExt cx="1202675" cy="124200"/>
          </a:xfrm>
        </p:grpSpPr>
        <p:sp>
          <p:nvSpPr>
            <p:cNvPr id="240" name="Google Shape;240;p21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2" name="Google Shape;242;p21"/>
          <p:cNvCxnSpPr>
            <a:stCxn id="240" idx="6"/>
            <a:endCxn id="241" idx="2"/>
          </p:cNvCxnSpPr>
          <p:nvPr/>
        </p:nvCxnSpPr>
        <p:spPr>
          <a:xfrm>
            <a:off x="6192890" y="1173430"/>
            <a:ext cx="366900" cy="36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>
            <a:stCxn id="238" idx="2"/>
            <a:endCxn id="237" idx="0"/>
          </p:cNvCxnSpPr>
          <p:nvPr/>
        </p:nvCxnSpPr>
        <p:spPr>
          <a:xfrm flipH="1" rot="10800000">
            <a:off x="5727996" y="682075"/>
            <a:ext cx="1326300" cy="13197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4" name="Google Shape;244;p21"/>
          <p:cNvSpPr/>
          <p:nvPr/>
        </p:nvSpPr>
        <p:spPr>
          <a:xfrm rot="2700000">
            <a:off x="6486785" y="1188935"/>
            <a:ext cx="59034" cy="59056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rot="2700000">
            <a:off x="6225923" y="1444896"/>
            <a:ext cx="58973" cy="5897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5968863" y="3156701"/>
            <a:ext cx="1076400" cy="10953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5701888" y="3423326"/>
            <a:ext cx="1076400" cy="1095300"/>
          </a:xfrm>
          <a:prstGeom prst="plaque">
            <a:avLst>
              <a:gd fmla="val 50000" name="adj"/>
            </a:avLst>
          </a:prstGeom>
          <a:solidFill>
            <a:srgbClr val="F44E4E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1"/>
          <p:cNvGrpSpPr/>
          <p:nvPr/>
        </p:nvGrpSpPr>
        <p:grpSpPr>
          <a:xfrm rot="2700000">
            <a:off x="6049410" y="3808485"/>
            <a:ext cx="653760" cy="67539"/>
            <a:chOff x="7521213" y="2420625"/>
            <a:chExt cx="1202675" cy="124200"/>
          </a:xfrm>
        </p:grpSpPr>
        <p:sp>
          <p:nvSpPr>
            <p:cNvPr id="249" name="Google Shape;249;p21"/>
            <p:cNvSpPr/>
            <p:nvPr/>
          </p:nvSpPr>
          <p:spPr>
            <a:xfrm>
              <a:off x="7521213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599688" y="2420625"/>
              <a:ext cx="124200" cy="124200"/>
            </a:xfrm>
            <a:prstGeom prst="ellipse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1" name="Google Shape;251;p21"/>
          <p:cNvCxnSpPr>
            <a:stCxn id="249" idx="6"/>
            <a:endCxn id="250" idx="2"/>
          </p:cNvCxnSpPr>
          <p:nvPr/>
        </p:nvCxnSpPr>
        <p:spPr>
          <a:xfrm>
            <a:off x="6192890" y="3658855"/>
            <a:ext cx="366900" cy="36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 flipH="1" rot="10799929">
            <a:off x="5084010" y="2846555"/>
            <a:ext cx="1355641" cy="231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3" name="Google Shape;253;p21"/>
          <p:cNvSpPr/>
          <p:nvPr/>
        </p:nvSpPr>
        <p:spPr>
          <a:xfrm rot="2700000">
            <a:off x="6486785" y="3674360"/>
            <a:ext cx="59034" cy="59056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 rot="2700000">
            <a:off x="6210623" y="3941446"/>
            <a:ext cx="58973" cy="58973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4290750" y="1347925"/>
            <a:ext cx="562500" cy="2447650"/>
            <a:chOff x="2678927" y="1536334"/>
            <a:chExt cx="562500" cy="2447650"/>
          </a:xfrm>
        </p:grpSpPr>
        <p:grpSp>
          <p:nvGrpSpPr>
            <p:cNvPr id="256" name="Google Shape;256;p21"/>
            <p:cNvGrpSpPr/>
            <p:nvPr/>
          </p:nvGrpSpPr>
          <p:grpSpPr>
            <a:xfrm>
              <a:off x="2717327" y="1536334"/>
              <a:ext cx="485700" cy="2447650"/>
              <a:chOff x="3046874" y="1536334"/>
              <a:chExt cx="485700" cy="2447650"/>
            </a:xfrm>
          </p:grpSpPr>
          <p:sp>
            <p:nvSpPr>
              <p:cNvPr id="257" name="Google Shape;257;p21"/>
              <p:cNvSpPr/>
              <p:nvPr/>
            </p:nvSpPr>
            <p:spPr>
              <a:xfrm rot="2700000">
                <a:off x="3108351" y="3579065"/>
                <a:ext cx="362746" cy="32413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rot="-2700000">
                <a:off x="3108351" y="1617115"/>
                <a:ext cx="362746" cy="32413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CCCC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21"/>
            <p:cNvSpPr txBox="1"/>
            <p:nvPr/>
          </p:nvSpPr>
          <p:spPr>
            <a:xfrm>
              <a:off x="2678927" y="2320509"/>
              <a:ext cx="562500" cy="8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/>
                <a:t>?</a:t>
              </a:r>
              <a:endParaRPr sz="4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