
<file path=[Content_Types].xml><?xml version="1.0" encoding="utf-8"?>
<Types xmlns="http://schemas.openxmlformats.org/package/2006/content-types">
  <Default Extension="mp3" ContentType="audio/mpeg"/>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78" r:id="rId2"/>
    <p:sldId id="256" r:id="rId3"/>
    <p:sldId id="257" r:id="rId4"/>
    <p:sldId id="258" r:id="rId5"/>
    <p:sldId id="259" r:id="rId6"/>
    <p:sldId id="260" r:id="rId7"/>
    <p:sldId id="261" r:id="rId8"/>
    <p:sldId id="263" r:id="rId9"/>
    <p:sldId id="264" r:id="rId10"/>
    <p:sldId id="262" r:id="rId11"/>
    <p:sldId id="265" r:id="rId12"/>
    <p:sldId id="266" r:id="rId13"/>
    <p:sldId id="267" r:id="rId14"/>
    <p:sldId id="268" r:id="rId15"/>
    <p:sldId id="269" r:id="rId16"/>
    <p:sldId id="270" r:id="rId17"/>
    <p:sldId id="271" r:id="rId18"/>
    <p:sldId id="274" r:id="rId19"/>
    <p:sldId id="275" r:id="rId20"/>
    <p:sldId id="27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AF8F71-F520-4F23-B6E1-7A9E44469389}"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419039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F8F71-F520-4F23-B6E1-7A9E44469389}"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411144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F8F71-F520-4F23-B6E1-7A9E44469389}"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24291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F8F71-F520-4F23-B6E1-7A9E44469389}"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335477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AF8F71-F520-4F23-B6E1-7A9E44469389}"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418913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AF8F71-F520-4F23-B6E1-7A9E44469389}"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379644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AF8F71-F520-4F23-B6E1-7A9E44469389}" type="datetimeFigureOut">
              <a:rPr lang="en-IN" smtClean="0"/>
              <a:t>13-08-2022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423877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AF8F71-F520-4F23-B6E1-7A9E44469389}" type="datetimeFigureOut">
              <a:rPr lang="en-IN" smtClean="0"/>
              <a:t>13-08-2022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28609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F8F71-F520-4F23-B6E1-7A9E44469389}" type="datetimeFigureOut">
              <a:rPr lang="en-IN" smtClean="0"/>
              <a:t>13-08-2022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301518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AF8F71-F520-4F23-B6E1-7A9E44469389}"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256488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AF8F71-F520-4F23-B6E1-7A9E44469389}"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23860-88AE-41BB-B62D-9282F09CDE77}" type="slidenum">
              <a:rPr lang="en-IN" smtClean="0"/>
              <a:t>‹#›</a:t>
            </a:fld>
            <a:endParaRPr lang="en-IN"/>
          </a:p>
        </p:txBody>
      </p:sp>
    </p:spTree>
    <p:extLst>
      <p:ext uri="{BB962C8B-B14F-4D97-AF65-F5344CB8AC3E}">
        <p14:creationId xmlns:p14="http://schemas.microsoft.com/office/powerpoint/2010/main" val="277648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8F71-F520-4F23-B6E1-7A9E44469389}" type="datetimeFigureOut">
              <a:rPr lang="en-IN" smtClean="0"/>
              <a:t>13-08-2022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23860-88AE-41BB-B62D-9282F09CDE77}" type="slidenum">
              <a:rPr lang="en-IN" smtClean="0"/>
              <a:t>‹#›</a:t>
            </a:fld>
            <a:endParaRPr lang="en-IN"/>
          </a:p>
        </p:txBody>
      </p:sp>
    </p:spTree>
    <p:extLst>
      <p:ext uri="{BB962C8B-B14F-4D97-AF65-F5344CB8AC3E}">
        <p14:creationId xmlns:p14="http://schemas.microsoft.com/office/powerpoint/2010/main" val="427458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webp"/><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C00000"/>
                </a:solidFill>
              </a:rPr>
              <a:t>Statistic Module End Exam </a:t>
            </a:r>
            <a:endParaRPr lang="en-IN" sz="6600" b="1" dirty="0">
              <a:solidFill>
                <a:srgbClr val="C00000"/>
              </a:solidFill>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rPr>
              <a:t>Topic</a:t>
            </a:r>
            <a:r>
              <a:rPr lang="en-US" b="1" dirty="0" smtClean="0">
                <a:latin typeface="Times New Roman" panose="02020603050405020304" pitchFamily="18" charset="0"/>
              </a:rPr>
              <a:t>:- Netflix Data EDA.</a:t>
            </a:r>
          </a:p>
          <a:p>
            <a:pPr marL="0" indent="0">
              <a:buNone/>
            </a:pPr>
            <a:endParaRPr lang="en-US" b="1" dirty="0">
              <a:latin typeface="Times New Roman" panose="02020603050405020304" pitchFamily="18" charset="0"/>
            </a:endParaRPr>
          </a:p>
          <a:p>
            <a:r>
              <a:rPr lang="en-IN" b="1" dirty="0" smtClean="0">
                <a:effectLst/>
                <a:latin typeface="Times New Roman" panose="02020603050405020304" pitchFamily="18" charset="0"/>
              </a:rPr>
              <a:t>Team Members</a:t>
            </a:r>
          </a:p>
          <a:p>
            <a:pPr marL="514350" indent="-514350">
              <a:buFont typeface="+mj-lt"/>
              <a:buAutoNum type="arabicPeriod"/>
            </a:pPr>
            <a:r>
              <a:rPr lang="en-IN" b="1" dirty="0" err="1" smtClean="0">
                <a:effectLst/>
                <a:latin typeface="Times New Roman" panose="02020603050405020304" pitchFamily="18" charset="0"/>
              </a:rPr>
              <a:t>Krushna</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Ramlu</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Chitepwad</a:t>
            </a:r>
            <a:r>
              <a:rPr lang="en-IN" b="1" dirty="0" smtClean="0">
                <a:latin typeface="Times New Roman" panose="02020603050405020304" pitchFamily="18" charset="0"/>
              </a:rPr>
              <a:t>(21)</a:t>
            </a:r>
            <a:endParaRPr lang="en-IN" b="1" dirty="0" smtClean="0">
              <a:effectLst/>
              <a:latin typeface="Times New Roman" panose="02020603050405020304" pitchFamily="18" charset="0"/>
            </a:endParaRPr>
          </a:p>
          <a:p>
            <a:pPr marL="514350" indent="-514350">
              <a:buFont typeface="+mj-lt"/>
              <a:buAutoNum type="arabicPeriod"/>
            </a:pPr>
            <a:r>
              <a:rPr lang="en-IN" b="1" dirty="0" err="1" smtClean="0">
                <a:effectLst/>
                <a:latin typeface="Times New Roman" panose="02020603050405020304" pitchFamily="18" charset="0"/>
              </a:rPr>
              <a:t>Lokesh</a:t>
            </a:r>
            <a:r>
              <a:rPr lang="en-IN" b="1" dirty="0" smtClean="0">
                <a:effectLst/>
                <a:latin typeface="Times New Roman" panose="02020603050405020304" pitchFamily="18" charset="0"/>
              </a:rPr>
              <a:t> Vasant </a:t>
            </a:r>
            <a:r>
              <a:rPr lang="en-IN" b="1" dirty="0" err="1" smtClean="0">
                <a:effectLst/>
                <a:latin typeface="Times New Roman" panose="02020603050405020304" pitchFamily="18" charset="0"/>
              </a:rPr>
              <a:t>Patil</a:t>
            </a:r>
            <a:r>
              <a:rPr lang="en-IN" b="1" dirty="0" smtClean="0">
                <a:effectLst/>
                <a:latin typeface="Times New Roman" panose="02020603050405020304" pitchFamily="18" charset="0"/>
              </a:rPr>
              <a:t>(22)</a:t>
            </a:r>
          </a:p>
          <a:p>
            <a:pPr marL="514350" indent="-514350">
              <a:buFont typeface="+mj-lt"/>
              <a:buAutoNum type="arabicPeriod"/>
            </a:pPr>
            <a:r>
              <a:rPr lang="en-IN" b="1" dirty="0" smtClean="0">
                <a:effectLst/>
                <a:latin typeface="Times New Roman" panose="02020603050405020304" pitchFamily="18" charset="0"/>
              </a:rPr>
              <a:t>Malkeet Singh Rathod(23)</a:t>
            </a:r>
          </a:p>
          <a:p>
            <a:pPr marL="514350" indent="-514350">
              <a:buFont typeface="+mj-lt"/>
              <a:buAutoNum type="arabicPeriod"/>
            </a:pPr>
            <a:r>
              <a:rPr lang="en-IN" b="1" dirty="0" err="1" smtClean="0">
                <a:effectLst/>
                <a:latin typeface="Times New Roman" panose="02020603050405020304" pitchFamily="18" charset="0"/>
              </a:rPr>
              <a:t>Mayur</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Nimrao</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Bele</a:t>
            </a:r>
            <a:r>
              <a:rPr lang="en-IN" b="1" dirty="0" smtClean="0">
                <a:effectLst/>
                <a:latin typeface="Times New Roman" panose="02020603050405020304" pitchFamily="18" charset="0"/>
              </a:rPr>
              <a:t>(24)</a:t>
            </a:r>
          </a:p>
          <a:p>
            <a:pPr marL="514350" indent="-514350">
              <a:buFont typeface="+mj-lt"/>
              <a:buAutoNum type="arabicPeriod"/>
            </a:pPr>
            <a:r>
              <a:rPr lang="en-IN" b="1" dirty="0" err="1" smtClean="0">
                <a:effectLst/>
                <a:latin typeface="Times New Roman" panose="02020603050405020304" pitchFamily="18" charset="0"/>
              </a:rPr>
              <a:t>Mohit</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Dasharath</a:t>
            </a:r>
            <a:r>
              <a:rPr lang="en-IN" b="1" dirty="0" smtClean="0">
                <a:effectLst/>
                <a:latin typeface="Times New Roman" panose="02020603050405020304" pitchFamily="18" charset="0"/>
              </a:rPr>
              <a:t> </a:t>
            </a:r>
            <a:r>
              <a:rPr lang="en-IN" b="1" dirty="0" err="1" smtClean="0">
                <a:effectLst/>
                <a:latin typeface="Times New Roman" panose="02020603050405020304" pitchFamily="18" charset="0"/>
              </a:rPr>
              <a:t>Patil</a:t>
            </a:r>
            <a:r>
              <a:rPr lang="en-IN" b="1" dirty="0" smtClean="0">
                <a:effectLst/>
                <a:latin typeface="Times New Roman" panose="02020603050405020304" pitchFamily="18" charset="0"/>
              </a:rPr>
              <a:t>(26)</a:t>
            </a:r>
          </a:p>
          <a:p>
            <a:pPr marL="0" indent="0">
              <a:buNone/>
            </a:pPr>
            <a:endParaRPr lang="en-IN" b="1" dirty="0" smtClean="0">
              <a:effectLst/>
              <a:latin typeface="Times New Roman" panose="02020603050405020304" pitchFamily="18"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7039" y="2428240"/>
            <a:ext cx="4967111" cy="2794000"/>
          </a:xfrm>
          <a:prstGeom prst="rect">
            <a:avLst/>
          </a:prstGeom>
        </p:spPr>
      </p:pic>
      <p:pic>
        <p:nvPicPr>
          <p:cNvPr id="9" name="Netflix-Intro-Sound-Effect">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520468" y="365125"/>
            <a:ext cx="487363" cy="481648"/>
          </a:xfrm>
          <a:prstGeom prst="rect">
            <a:avLst/>
          </a:prstGeom>
        </p:spPr>
      </p:pic>
    </p:spTree>
    <p:extLst>
      <p:ext uri="{BB962C8B-B14F-4D97-AF65-F5344CB8AC3E}">
        <p14:creationId xmlns:p14="http://schemas.microsoft.com/office/powerpoint/2010/main" val="14028941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5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920000"/>
                </a:solidFill>
              </a:rPr>
              <a:t>As we can see that from past 2-3 years TV shows and Movies are equally released on Netflix. In year 2021 TV shows counts surpasses the Movies count and we can see changing </a:t>
            </a:r>
            <a:r>
              <a:rPr lang="en-US" sz="2400" b="1" dirty="0" smtClean="0">
                <a:solidFill>
                  <a:srgbClr val="920000"/>
                </a:solidFill>
              </a:rPr>
              <a:t>trends. </a:t>
            </a:r>
            <a:r>
              <a:rPr lang="en-US" sz="2400" b="1" dirty="0">
                <a:solidFill>
                  <a:srgbClr val="920000"/>
                </a:solidFill>
              </a:rPr>
              <a:t>W</a:t>
            </a:r>
            <a:r>
              <a:rPr lang="en-US" sz="2400" b="1" dirty="0" smtClean="0">
                <a:solidFill>
                  <a:srgbClr val="920000"/>
                </a:solidFill>
              </a:rPr>
              <a:t>e </a:t>
            </a:r>
            <a:r>
              <a:rPr lang="en-US" sz="2400" b="1" dirty="0">
                <a:solidFill>
                  <a:srgbClr val="920000"/>
                </a:solidFill>
              </a:rPr>
              <a:t>have </a:t>
            </a:r>
            <a:r>
              <a:rPr lang="en-US" sz="2400" b="1" dirty="0" smtClean="0">
                <a:solidFill>
                  <a:srgbClr val="920000"/>
                </a:solidFill>
              </a:rPr>
              <a:t>realized </a:t>
            </a:r>
            <a:r>
              <a:rPr lang="en-US" sz="2400" b="1" dirty="0">
                <a:solidFill>
                  <a:srgbClr val="920000"/>
                </a:solidFill>
              </a:rPr>
              <a:t>that TV shows are more engaging than movies thus Netflix should emphasis more on TV-shows</a:t>
            </a:r>
          </a:p>
        </p:txBody>
      </p:sp>
      <p:pic>
        <p:nvPicPr>
          <p:cNvPr id="5" name="Picture 4"/>
          <p:cNvPicPr>
            <a:picLocks noChangeAspect="1"/>
          </p:cNvPicPr>
          <p:nvPr/>
        </p:nvPicPr>
        <p:blipFill>
          <a:blip r:embed="rId3"/>
          <a:stretch>
            <a:fillRect/>
          </a:stretch>
        </p:blipFill>
        <p:spPr>
          <a:xfrm>
            <a:off x="866457" y="1690688"/>
            <a:ext cx="10459085" cy="5265300"/>
          </a:xfrm>
          <a:prstGeom prst="rect">
            <a:avLst/>
          </a:prstGeom>
        </p:spPr>
      </p:pic>
    </p:spTree>
    <p:extLst>
      <p:ext uri="{BB962C8B-B14F-4D97-AF65-F5344CB8AC3E}">
        <p14:creationId xmlns:p14="http://schemas.microsoft.com/office/powerpoint/2010/main" val="3328421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80075"/>
          </a:xfrm>
        </p:spPr>
        <p:txBody>
          <a:bodyPr>
            <a:normAutofit/>
          </a:bodyPr>
          <a:lstStyle/>
          <a:p>
            <a:r>
              <a:rPr lang="en-US" sz="5400" b="1" dirty="0">
                <a:solidFill>
                  <a:srgbClr val="C00000"/>
                </a:solidFill>
              </a:rPr>
              <a:t/>
            </a:r>
            <a:br>
              <a:rPr lang="en-US" sz="5400" b="1" dirty="0">
                <a:solidFill>
                  <a:srgbClr val="C00000"/>
                </a:solidFill>
              </a:rPr>
            </a:br>
            <a:r>
              <a:rPr lang="en-US" sz="5400" b="1" dirty="0" smtClean="0">
                <a:solidFill>
                  <a:srgbClr val="C00000"/>
                </a:solidFill>
              </a:rPr>
              <a:t>Now we Know that TV show gained equal importance now</a:t>
            </a:r>
            <a:br>
              <a:rPr lang="en-US" sz="5400" b="1" dirty="0" smtClean="0">
                <a:solidFill>
                  <a:srgbClr val="C00000"/>
                </a:solidFill>
              </a:rPr>
            </a:br>
            <a:r>
              <a:rPr lang="en-US" sz="5400" b="1" dirty="0" smtClean="0">
                <a:solidFill>
                  <a:srgbClr val="C00000"/>
                </a:solidFill>
              </a:rPr>
              <a:t>Let us understand what content is available in different countries</a:t>
            </a:r>
            <a:endParaRPr lang="en-IN" sz="5400" b="1" dirty="0">
              <a:solidFill>
                <a:srgbClr val="C00000"/>
              </a:solidFill>
            </a:endParaRPr>
          </a:p>
        </p:txBody>
      </p:sp>
    </p:spTree>
    <p:extLst>
      <p:ext uri="{BB962C8B-B14F-4D97-AF65-F5344CB8AC3E}">
        <p14:creationId xmlns:p14="http://schemas.microsoft.com/office/powerpoint/2010/main" val="710514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C00000"/>
                </a:solidFill>
              </a:rPr>
              <a:t>Country Wise content Distribution</a:t>
            </a:r>
            <a:r>
              <a:rPr lang="en-US" sz="2400" dirty="0" smtClean="0"/>
              <a:t/>
            </a:r>
            <a:br>
              <a:rPr lang="en-US" sz="2400" dirty="0" smtClean="0"/>
            </a:br>
            <a:r>
              <a:rPr lang="en-US" sz="2400" dirty="0" smtClean="0"/>
              <a:t>count = </a:t>
            </a:r>
            <a:r>
              <a:rPr lang="en-US" sz="2400" dirty="0" err="1" smtClean="0"/>
              <a:t>netflix</a:t>
            </a:r>
            <a:r>
              <a:rPr lang="en-US" sz="2400" dirty="0" smtClean="0"/>
              <a:t>['country'].</a:t>
            </a:r>
            <a:r>
              <a:rPr lang="en-US" sz="2400" dirty="0" err="1" smtClean="0"/>
              <a:t>value_counts</a:t>
            </a:r>
            <a:r>
              <a:rPr lang="en-US" sz="2400" dirty="0" smtClean="0"/>
              <a:t>().</a:t>
            </a:r>
            <a:r>
              <a:rPr lang="en-US" sz="2400" dirty="0" err="1" smtClean="0"/>
              <a:t>sort_values</a:t>
            </a:r>
            <a:r>
              <a:rPr lang="en-US" sz="2400" dirty="0" smtClean="0"/>
              <a:t>(ascending = False)</a:t>
            </a:r>
            <a:br>
              <a:rPr lang="en-US" sz="2400" dirty="0" smtClean="0"/>
            </a:br>
            <a:r>
              <a:rPr lang="en-US" sz="2400" dirty="0" err="1" smtClean="0"/>
              <a:t>sns.barplot</a:t>
            </a:r>
            <a:r>
              <a:rPr lang="en-US" sz="2400" dirty="0" smtClean="0"/>
              <a:t>(x = head20.values, y = head20.index)</a:t>
            </a:r>
            <a:endParaRPr lang="en-IN" sz="2400" dirty="0"/>
          </a:p>
        </p:txBody>
      </p:sp>
      <p:pic>
        <p:nvPicPr>
          <p:cNvPr id="4" name="Content Placeholder 3"/>
          <p:cNvPicPr>
            <a:picLocks noGrp="1" noChangeAspect="1"/>
          </p:cNvPicPr>
          <p:nvPr>
            <p:ph idx="1"/>
          </p:nvPr>
        </p:nvPicPr>
        <p:blipFill>
          <a:blip r:embed="rId3"/>
          <a:stretch>
            <a:fillRect/>
          </a:stretch>
        </p:blipFill>
        <p:spPr>
          <a:xfrm>
            <a:off x="-402019" y="1497648"/>
            <a:ext cx="11303699" cy="5165905"/>
          </a:xfrm>
          <a:prstGeom prst="rect">
            <a:avLst/>
          </a:prstGeom>
        </p:spPr>
      </p:pic>
      <p:sp>
        <p:nvSpPr>
          <p:cNvPr id="5" name="Rectangle 4"/>
          <p:cNvSpPr/>
          <p:nvPr/>
        </p:nvSpPr>
        <p:spPr>
          <a:xfrm>
            <a:off x="3051218" y="3942695"/>
            <a:ext cx="6882077" cy="954107"/>
          </a:xfrm>
          <a:prstGeom prst="rect">
            <a:avLst/>
          </a:prstGeom>
          <a:solidFill>
            <a:schemeClr val="bg2">
              <a:lumMod val="75000"/>
            </a:schemeClr>
          </a:solidFill>
          <a:ln>
            <a:solidFill>
              <a:srgbClr val="C00000"/>
            </a:solidFill>
          </a:ln>
        </p:spPr>
        <p:txBody>
          <a:bodyPr wrap="none" lIns="91440" tIns="45720" rIns="91440" bIns="45720">
            <a:spAutoFit/>
          </a:bodyPr>
          <a:lstStyle/>
          <a:p>
            <a:pPr algn="ctr"/>
            <a:r>
              <a:rPr lang="en-US" sz="2800" b="0" cap="none" spc="0" dirty="0" smtClean="0">
                <a:ln w="0"/>
                <a:solidFill>
                  <a:srgbClr val="C00000"/>
                </a:solidFill>
                <a:effectLst>
                  <a:outerShdw blurRad="38100" dist="19050" dir="2700000" algn="tl" rotWithShape="0">
                    <a:schemeClr val="dk1">
                      <a:alpha val="40000"/>
                    </a:schemeClr>
                  </a:outerShdw>
                </a:effectLst>
              </a:rPr>
              <a:t>Observation:-USA,India,UK,Japan,South Korea</a:t>
            </a:r>
          </a:p>
          <a:p>
            <a:pPr algn="ctr"/>
            <a:r>
              <a:rPr lang="en-US" sz="2800" b="0" cap="none" spc="0" dirty="0" smtClean="0">
                <a:ln w="0"/>
                <a:solidFill>
                  <a:srgbClr val="C00000"/>
                </a:solidFill>
                <a:effectLst>
                  <a:outerShdw blurRad="38100" dist="19050" dir="2700000" algn="tl" rotWithShape="0">
                    <a:schemeClr val="dk1">
                      <a:alpha val="40000"/>
                    </a:schemeClr>
                  </a:outerShdw>
                </a:effectLst>
              </a:rPr>
              <a:t> are highest content producer on Netflix</a:t>
            </a:r>
            <a:endParaRPr lang="en-US" sz="2800" b="0"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17737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Lets see how is Country-wise distribution on basis of Type of content</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Dividing contents on basis of TV Show and Movies and plotting for countries.</a:t>
            </a:r>
          </a:p>
          <a:p>
            <a:r>
              <a:rPr lang="en-US" dirty="0" smtClean="0"/>
              <a:t>#Movie Genres Analysis</a:t>
            </a:r>
            <a:endParaRPr lang="en-IN" dirty="0"/>
          </a:p>
          <a:p>
            <a:pPr marL="0" indent="0">
              <a:buNone/>
            </a:pPr>
            <a:r>
              <a:rPr lang="en-IN" dirty="0" smtClean="0"/>
              <a:t>	movies = </a:t>
            </a:r>
            <a:r>
              <a:rPr lang="en-IN" dirty="0" err="1" smtClean="0"/>
              <a:t>netflix</a:t>
            </a:r>
            <a:r>
              <a:rPr lang="en-IN" dirty="0" smtClean="0"/>
              <a:t>[</a:t>
            </a:r>
            <a:r>
              <a:rPr lang="en-IN" dirty="0" err="1" smtClean="0"/>
              <a:t>netflix</a:t>
            </a:r>
            <a:r>
              <a:rPr lang="en-IN" dirty="0" smtClean="0"/>
              <a:t>['type'] == 'Movie']</a:t>
            </a:r>
          </a:p>
          <a:p>
            <a:pPr marL="0" indent="0">
              <a:buNone/>
            </a:pPr>
            <a:r>
              <a:rPr lang="en-US" sz="2000" dirty="0" err="1" smtClean="0"/>
              <a:t>movie_country</a:t>
            </a:r>
            <a:r>
              <a:rPr lang="en-US" sz="2000" dirty="0" smtClean="0"/>
              <a:t> = </a:t>
            </a:r>
            <a:r>
              <a:rPr lang="en-US" sz="2000" dirty="0" err="1" smtClean="0"/>
              <a:t>movies.groupby</a:t>
            </a:r>
            <a:r>
              <a:rPr lang="en-US" sz="2000" dirty="0" smtClean="0"/>
              <a:t>(by=['country'])['title'].size().</a:t>
            </a:r>
            <a:r>
              <a:rPr lang="en-US" sz="2000" dirty="0" err="1" smtClean="0"/>
              <a:t>reset_index</a:t>
            </a:r>
            <a:r>
              <a:rPr lang="en-US" sz="2000" dirty="0" smtClean="0"/>
              <a:t>(name='counts').</a:t>
            </a:r>
            <a:r>
              <a:rPr lang="en-US" sz="2000" dirty="0" err="1" smtClean="0"/>
              <a:t>sort_values</a:t>
            </a:r>
            <a:r>
              <a:rPr lang="en-US" sz="2000" dirty="0" smtClean="0"/>
              <a:t>(by='</a:t>
            </a:r>
            <a:r>
              <a:rPr lang="en-US" sz="2000" dirty="0" err="1" smtClean="0"/>
              <a:t>counts',ascending</a:t>
            </a:r>
            <a:r>
              <a:rPr lang="en-US" sz="2000" dirty="0" smtClean="0"/>
              <a:t> = False).head(30)</a:t>
            </a:r>
            <a:endParaRPr lang="en-IN" sz="2000" dirty="0" smtClean="0"/>
          </a:p>
          <a:p>
            <a:r>
              <a:rPr lang="en-IN" dirty="0" smtClean="0"/>
              <a:t>#TV Show Genres Analysis</a:t>
            </a:r>
          </a:p>
          <a:p>
            <a:pPr marL="0" indent="0">
              <a:buNone/>
            </a:pPr>
            <a:r>
              <a:rPr lang="en-IN" dirty="0"/>
              <a:t>	</a:t>
            </a:r>
            <a:r>
              <a:rPr lang="en-IN" dirty="0" err="1" smtClean="0"/>
              <a:t>tvshow</a:t>
            </a:r>
            <a:r>
              <a:rPr lang="en-IN" dirty="0" smtClean="0"/>
              <a:t> = </a:t>
            </a:r>
            <a:r>
              <a:rPr lang="en-IN" dirty="0" err="1" smtClean="0"/>
              <a:t>netflix</a:t>
            </a:r>
            <a:r>
              <a:rPr lang="en-IN" dirty="0" smtClean="0"/>
              <a:t>[</a:t>
            </a:r>
            <a:r>
              <a:rPr lang="en-IN" dirty="0" err="1" smtClean="0"/>
              <a:t>netflix</a:t>
            </a:r>
            <a:r>
              <a:rPr lang="en-IN" dirty="0" smtClean="0"/>
              <a:t>['type'] == 'TV Show']</a:t>
            </a:r>
          </a:p>
          <a:p>
            <a:pPr marL="0" indent="0">
              <a:buNone/>
            </a:pPr>
            <a:r>
              <a:rPr lang="en-US" sz="2200" dirty="0" err="1" smtClean="0"/>
              <a:t>tvshow_country</a:t>
            </a:r>
            <a:r>
              <a:rPr lang="en-US" sz="2200" dirty="0" smtClean="0"/>
              <a:t> = </a:t>
            </a:r>
            <a:r>
              <a:rPr lang="en-US" sz="2200" dirty="0" err="1" smtClean="0"/>
              <a:t>tvshow.groupby</a:t>
            </a:r>
            <a:r>
              <a:rPr lang="en-US" sz="2200" dirty="0" smtClean="0"/>
              <a:t>(by=['country'])['title'].size().</a:t>
            </a:r>
            <a:r>
              <a:rPr lang="en-US" sz="2200" dirty="0" err="1" smtClean="0"/>
              <a:t>reset_index</a:t>
            </a:r>
            <a:r>
              <a:rPr lang="en-US" sz="2200" dirty="0" smtClean="0"/>
              <a:t>(name='counts').</a:t>
            </a:r>
            <a:r>
              <a:rPr lang="en-US" sz="2200" dirty="0" err="1" smtClean="0"/>
              <a:t>sort_values</a:t>
            </a:r>
            <a:r>
              <a:rPr lang="en-US" sz="2200" dirty="0" smtClean="0"/>
              <a:t>(by='</a:t>
            </a:r>
            <a:r>
              <a:rPr lang="en-US" sz="2200" dirty="0" err="1" smtClean="0"/>
              <a:t>counts',ascending</a:t>
            </a:r>
            <a:r>
              <a:rPr lang="en-US" sz="2200" dirty="0" smtClean="0"/>
              <a:t> = False).head(30)</a:t>
            </a:r>
            <a:endParaRPr lang="en-IN" sz="2200" dirty="0"/>
          </a:p>
        </p:txBody>
      </p:sp>
    </p:spTree>
    <p:extLst>
      <p:ext uri="{BB962C8B-B14F-4D97-AF65-F5344CB8AC3E}">
        <p14:creationId xmlns:p14="http://schemas.microsoft.com/office/powerpoint/2010/main" val="31122317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4141"/>
            <a:ext cx="10515600" cy="1325563"/>
          </a:xfrm>
        </p:spPr>
        <p:txBody>
          <a:bodyPr>
            <a:noAutofit/>
          </a:bodyPr>
          <a:lstStyle/>
          <a:p>
            <a:r>
              <a:rPr lang="en-US" sz="3600" dirty="0" smtClean="0">
                <a:solidFill>
                  <a:srgbClr val="C00000"/>
                </a:solidFill>
              </a:rPr>
              <a:t>Movie Genre Country Wise</a:t>
            </a:r>
            <a:r>
              <a:rPr lang="en-US" sz="3200" dirty="0" smtClean="0"/>
              <a:t/>
            </a:r>
            <a:br>
              <a:rPr lang="en-US" sz="3200" dirty="0" smtClean="0"/>
            </a:br>
            <a:r>
              <a:rPr lang="en-US" sz="3200" dirty="0" err="1" smtClean="0"/>
              <a:t>sns.barplot</a:t>
            </a:r>
            <a:r>
              <a:rPr lang="en-US" sz="3200" dirty="0" smtClean="0"/>
              <a:t>(data=</a:t>
            </a:r>
            <a:r>
              <a:rPr lang="en-US" sz="3200" dirty="0" err="1" smtClean="0"/>
              <a:t>movie_country,y</a:t>
            </a:r>
            <a:r>
              <a:rPr lang="en-US" sz="3200" dirty="0" smtClean="0"/>
              <a:t>='</a:t>
            </a:r>
            <a:r>
              <a:rPr lang="en-US" sz="3200" dirty="0" err="1" smtClean="0"/>
              <a:t>country',x</a:t>
            </a:r>
            <a:r>
              <a:rPr lang="en-US" sz="3200" dirty="0" smtClean="0"/>
              <a:t>='counts')</a:t>
            </a:r>
            <a:endParaRPr lang="en-IN" sz="3200" dirty="0"/>
          </a:p>
        </p:txBody>
      </p:sp>
      <p:pic>
        <p:nvPicPr>
          <p:cNvPr id="6" name="Picture 5"/>
          <p:cNvPicPr>
            <a:picLocks noChangeAspect="1"/>
          </p:cNvPicPr>
          <p:nvPr/>
        </p:nvPicPr>
        <p:blipFill>
          <a:blip r:embed="rId3"/>
          <a:stretch>
            <a:fillRect/>
          </a:stretch>
        </p:blipFill>
        <p:spPr>
          <a:xfrm>
            <a:off x="0" y="1530984"/>
            <a:ext cx="10946765" cy="4940724"/>
          </a:xfrm>
          <a:prstGeom prst="rect">
            <a:avLst/>
          </a:prstGeom>
        </p:spPr>
      </p:pic>
      <p:sp>
        <p:nvSpPr>
          <p:cNvPr id="8" name="Rectangle 7"/>
          <p:cNvSpPr/>
          <p:nvPr/>
        </p:nvSpPr>
        <p:spPr>
          <a:xfrm>
            <a:off x="2965337" y="3201015"/>
            <a:ext cx="7001624" cy="954107"/>
          </a:xfrm>
          <a:prstGeom prst="rect">
            <a:avLst/>
          </a:prstGeom>
          <a:solidFill>
            <a:schemeClr val="bg2">
              <a:lumMod val="75000"/>
            </a:schemeClr>
          </a:solidFill>
        </p:spPr>
        <p:txBody>
          <a:bodyPr wrap="square" lIns="91440" tIns="45720" rIns="91440" bIns="45720">
            <a:spAutoFit/>
          </a:bodyPr>
          <a:lstStyle/>
          <a:p>
            <a:pPr algn="ctr"/>
            <a:r>
              <a:rPr lang="en-US" sz="2800" dirty="0">
                <a:ln w="0"/>
                <a:solidFill>
                  <a:srgbClr val="C00000"/>
                </a:solidFill>
                <a:effectLst>
                  <a:outerShdw blurRad="38100" dist="19050" dir="2700000" algn="tl" rotWithShape="0">
                    <a:schemeClr val="dk1">
                      <a:alpha val="40000"/>
                    </a:schemeClr>
                  </a:outerShdw>
                </a:effectLst>
              </a:rPr>
              <a:t>Observation:- USA produces most movies followed by India </a:t>
            </a:r>
          </a:p>
        </p:txBody>
      </p:sp>
    </p:spTree>
    <p:extLst>
      <p:ext uri="{BB962C8B-B14F-4D97-AF65-F5344CB8AC3E}">
        <p14:creationId xmlns:p14="http://schemas.microsoft.com/office/powerpoint/2010/main" val="24525979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C00000"/>
                </a:solidFill>
              </a:rPr>
              <a:t>TV Show Genre Country Wise</a:t>
            </a:r>
            <a:r>
              <a:rPr lang="en-US" dirty="0"/>
              <a:t/>
            </a:r>
            <a:br>
              <a:rPr lang="en-US" dirty="0"/>
            </a:br>
            <a:r>
              <a:rPr lang="en-US" sz="3600" dirty="0" err="1"/>
              <a:t>sns.barplot</a:t>
            </a:r>
            <a:r>
              <a:rPr lang="en-US" sz="3600" dirty="0"/>
              <a:t>(data=</a:t>
            </a:r>
            <a:r>
              <a:rPr lang="en-US" sz="3600" dirty="0" err="1"/>
              <a:t>tvshow_country,y</a:t>
            </a:r>
            <a:r>
              <a:rPr lang="en-US" sz="3600" dirty="0"/>
              <a:t>='</a:t>
            </a:r>
            <a:r>
              <a:rPr lang="en-US" sz="3600" dirty="0" err="1"/>
              <a:t>country',x</a:t>
            </a:r>
            <a:r>
              <a:rPr lang="en-US" sz="3600" dirty="0"/>
              <a:t>='counts')</a:t>
            </a:r>
            <a:endParaRPr lang="en-IN" sz="3600" dirty="0"/>
          </a:p>
        </p:txBody>
      </p:sp>
      <p:pic>
        <p:nvPicPr>
          <p:cNvPr id="4" name="Content Placeholder 3"/>
          <p:cNvPicPr>
            <a:picLocks noGrp="1" noChangeAspect="1"/>
          </p:cNvPicPr>
          <p:nvPr>
            <p:ph idx="1"/>
          </p:nvPr>
        </p:nvPicPr>
        <p:blipFill>
          <a:blip r:embed="rId3"/>
          <a:stretch>
            <a:fillRect/>
          </a:stretch>
        </p:blipFill>
        <p:spPr>
          <a:xfrm>
            <a:off x="157944" y="1690688"/>
            <a:ext cx="11038375" cy="4982071"/>
          </a:xfrm>
          <a:prstGeom prst="rect">
            <a:avLst/>
          </a:prstGeom>
        </p:spPr>
      </p:pic>
      <p:sp>
        <p:nvSpPr>
          <p:cNvPr id="5" name="Rectangle 4"/>
          <p:cNvSpPr/>
          <p:nvPr/>
        </p:nvSpPr>
        <p:spPr>
          <a:xfrm>
            <a:off x="4320728" y="3333094"/>
            <a:ext cx="5016312" cy="1384995"/>
          </a:xfrm>
          <a:prstGeom prst="rect">
            <a:avLst/>
          </a:prstGeom>
          <a:solidFill>
            <a:schemeClr val="bg2">
              <a:lumMod val="75000"/>
            </a:schemeClr>
          </a:solidFill>
        </p:spPr>
        <p:txBody>
          <a:bodyPr wrap="square" lIns="91440" tIns="45720" rIns="91440" bIns="45720">
            <a:spAutoFit/>
          </a:bodyPr>
          <a:lstStyle/>
          <a:p>
            <a:pPr algn="ctr"/>
            <a:r>
              <a:rPr lang="en-US" sz="2800" dirty="0" smtClean="0">
                <a:ln w="0"/>
                <a:solidFill>
                  <a:srgbClr val="C00000"/>
                </a:solidFill>
                <a:effectLst>
                  <a:outerShdw blurRad="38100" dist="19050" dir="2700000" algn="tl" rotWithShape="0">
                    <a:schemeClr val="dk1">
                      <a:alpha val="40000"/>
                    </a:schemeClr>
                  </a:outerShdw>
                </a:effectLst>
              </a:rPr>
              <a:t>Observation:- USA produces most TV Show</a:t>
            </a:r>
          </a:p>
          <a:p>
            <a:pPr algn="ctr"/>
            <a:r>
              <a:rPr lang="en-US" sz="2800" dirty="0" smtClean="0">
                <a:ln w="0"/>
                <a:solidFill>
                  <a:srgbClr val="C00000"/>
                </a:solidFill>
                <a:effectLst>
                  <a:outerShdw blurRad="38100" dist="19050" dir="2700000" algn="tl" rotWithShape="0">
                    <a:schemeClr val="dk1">
                      <a:alpha val="40000"/>
                    </a:schemeClr>
                  </a:outerShdw>
                </a:effectLst>
              </a:rPr>
              <a:t>Followed by UK</a:t>
            </a:r>
            <a:endParaRPr lang="en-US" sz="280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33151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we know Trend changed in year 2021 let us see how tally works country wise</a:t>
            </a:r>
            <a:endParaRPr lang="en-IN" dirty="0"/>
          </a:p>
        </p:txBody>
      </p:sp>
      <p:pic>
        <p:nvPicPr>
          <p:cNvPr id="5" name="Picture 4"/>
          <p:cNvPicPr>
            <a:picLocks noChangeAspect="1"/>
          </p:cNvPicPr>
          <p:nvPr/>
        </p:nvPicPr>
        <p:blipFill>
          <a:blip r:embed="rId3"/>
          <a:stretch>
            <a:fillRect/>
          </a:stretch>
        </p:blipFill>
        <p:spPr>
          <a:xfrm>
            <a:off x="5648960" y="2133600"/>
            <a:ext cx="6408206" cy="4724400"/>
          </a:xfrm>
          <a:prstGeom prst="rect">
            <a:avLst/>
          </a:prstGeom>
        </p:spPr>
      </p:pic>
      <p:pic>
        <p:nvPicPr>
          <p:cNvPr id="8" name="Picture 7"/>
          <p:cNvPicPr>
            <a:picLocks noChangeAspect="1"/>
          </p:cNvPicPr>
          <p:nvPr/>
        </p:nvPicPr>
        <p:blipFill>
          <a:blip r:embed="rId4"/>
          <a:stretch>
            <a:fillRect/>
          </a:stretch>
        </p:blipFill>
        <p:spPr>
          <a:xfrm>
            <a:off x="-108585" y="2133600"/>
            <a:ext cx="5886450" cy="4724400"/>
          </a:xfrm>
          <a:prstGeom prst="rect">
            <a:avLst/>
          </a:prstGeom>
        </p:spPr>
      </p:pic>
      <p:sp>
        <p:nvSpPr>
          <p:cNvPr id="9" name="Rectangle 8"/>
          <p:cNvSpPr/>
          <p:nvPr/>
        </p:nvSpPr>
        <p:spPr>
          <a:xfrm>
            <a:off x="9144000" y="2409597"/>
            <a:ext cx="2824480" cy="2246769"/>
          </a:xfrm>
          <a:prstGeom prst="rect">
            <a:avLst/>
          </a:prstGeom>
          <a:solidFill>
            <a:schemeClr val="bg2">
              <a:lumMod val="75000"/>
            </a:schemeClr>
          </a:solidFill>
        </p:spPr>
        <p:txBody>
          <a:bodyPr wrap="square">
            <a:spAutoFit/>
          </a:bodyPr>
          <a:lstStyle/>
          <a:p>
            <a:pPr lvl="0" algn="ctr"/>
            <a:r>
              <a:rPr lang="en-US" sz="2800" dirty="0">
                <a:ln w="0"/>
                <a:solidFill>
                  <a:srgbClr val="C00000"/>
                </a:solidFill>
                <a:effectLst>
                  <a:outerShdw blurRad="38100" dist="19050" dir="2700000" algn="tl" rotWithShape="0">
                    <a:prstClr val="black">
                      <a:alpha val="40000"/>
                    </a:prstClr>
                  </a:outerShdw>
                </a:effectLst>
              </a:rPr>
              <a:t>Observation:- In year </a:t>
            </a:r>
            <a:r>
              <a:rPr lang="en-US" sz="2800" dirty="0" smtClean="0">
                <a:ln w="0"/>
                <a:solidFill>
                  <a:srgbClr val="C00000"/>
                </a:solidFill>
                <a:effectLst>
                  <a:outerShdw blurRad="38100" dist="19050" dir="2700000" algn="tl" rotWithShape="0">
                    <a:prstClr val="black">
                      <a:alpha val="40000"/>
                    </a:prstClr>
                  </a:outerShdw>
                </a:effectLst>
              </a:rPr>
              <a:t>2021 count of TV Show increased in Most of the Countries </a:t>
            </a:r>
            <a:endParaRPr lang="en-US" sz="2800" dirty="0">
              <a:ln w="0"/>
              <a:solidFill>
                <a:srgbClr val="C00000"/>
              </a:solidFill>
              <a:effectLst>
                <a:outerShdw blurRad="38100" dist="19050" dir="2700000" algn="tl" rotWithShape="0">
                  <a:prstClr val="black">
                    <a:alpha val="40000"/>
                  </a:prstClr>
                </a:outerShdw>
              </a:effectLst>
            </a:endParaRPr>
          </a:p>
        </p:txBody>
      </p:sp>
    </p:spTree>
    <p:extLst>
      <p:ext uri="{BB962C8B-B14F-4D97-AF65-F5344CB8AC3E}">
        <p14:creationId xmlns:p14="http://schemas.microsoft.com/office/powerpoint/2010/main" val="15817074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13915"/>
          </a:xfrm>
        </p:spPr>
        <p:txBody>
          <a:bodyPr>
            <a:normAutofit fontScale="90000"/>
          </a:bodyPr>
          <a:lstStyle/>
          <a:p>
            <a:r>
              <a:rPr lang="en-US" sz="3600" b="1" dirty="0" smtClean="0">
                <a:solidFill>
                  <a:srgbClr val="C00000"/>
                </a:solidFill>
              </a:rPr>
              <a:t>Lets check which Country has most viewers from which age group</a:t>
            </a:r>
            <a:r>
              <a:rPr lang="en-US" sz="3600" dirty="0" smtClean="0">
                <a:solidFill>
                  <a:srgbClr val="C00000"/>
                </a:solidFill>
              </a:rPr>
              <a:t/>
            </a:r>
            <a:br>
              <a:rPr lang="en-US" sz="3600" dirty="0" smtClean="0">
                <a:solidFill>
                  <a:srgbClr val="C00000"/>
                </a:solidFill>
              </a:rPr>
            </a:br>
            <a:r>
              <a:rPr lang="en-US" sz="3600" dirty="0" smtClean="0">
                <a:solidFill>
                  <a:srgbClr val="00B050"/>
                </a:solidFill>
              </a:rPr>
              <a:t>Observation:-Here we can see Mature Audience are most viewers of Netflix in USA where as in India, Teens are most viewers</a:t>
            </a:r>
            <a:endParaRPr lang="en-IN" sz="3600" dirty="0">
              <a:solidFill>
                <a:srgbClr val="00B050"/>
              </a:solidFill>
            </a:endParaRPr>
          </a:p>
        </p:txBody>
      </p:sp>
      <p:pic>
        <p:nvPicPr>
          <p:cNvPr id="4" name="Content Placeholder 3"/>
          <p:cNvPicPr>
            <a:picLocks noGrp="1" noChangeAspect="1"/>
          </p:cNvPicPr>
          <p:nvPr>
            <p:ph idx="1"/>
          </p:nvPr>
        </p:nvPicPr>
        <p:blipFill>
          <a:blip r:embed="rId3"/>
          <a:stretch>
            <a:fillRect/>
          </a:stretch>
        </p:blipFill>
        <p:spPr>
          <a:xfrm>
            <a:off x="392430" y="2709386"/>
            <a:ext cx="4457700" cy="3762375"/>
          </a:xfrm>
          <a:prstGeom prst="rect">
            <a:avLst/>
          </a:prstGeom>
        </p:spPr>
      </p:pic>
      <p:pic>
        <p:nvPicPr>
          <p:cNvPr id="5" name="Picture 4"/>
          <p:cNvPicPr>
            <a:picLocks noChangeAspect="1"/>
          </p:cNvPicPr>
          <p:nvPr/>
        </p:nvPicPr>
        <p:blipFill>
          <a:blip r:embed="rId4"/>
          <a:stretch>
            <a:fillRect/>
          </a:stretch>
        </p:blipFill>
        <p:spPr>
          <a:xfrm>
            <a:off x="5887720" y="2709386"/>
            <a:ext cx="4419600" cy="3657600"/>
          </a:xfrm>
          <a:prstGeom prst="rect">
            <a:avLst/>
          </a:prstGeom>
        </p:spPr>
      </p:pic>
      <p:sp>
        <p:nvSpPr>
          <p:cNvPr id="6" name="Rectangle 5"/>
          <p:cNvSpPr/>
          <p:nvPr/>
        </p:nvSpPr>
        <p:spPr>
          <a:xfrm>
            <a:off x="3261346" y="2576640"/>
            <a:ext cx="1588784" cy="584775"/>
          </a:xfrm>
          <a:prstGeom prst="rect">
            <a:avLst/>
          </a:prstGeom>
          <a:solidFill>
            <a:schemeClr val="bg2">
              <a:lumMod val="75000"/>
            </a:schemeClr>
          </a:solidFill>
        </p:spPr>
        <p:txBody>
          <a:bodyPr wrap="square" lIns="91440" tIns="45720" rIns="91440" bIns="45720">
            <a:spAutoFit/>
          </a:bodyPr>
          <a:lstStyle/>
          <a:p>
            <a:pPr algn="ctr"/>
            <a:r>
              <a:rPr lang="en-US" sz="3200" b="0" cap="none" spc="0" dirty="0" smtClean="0">
                <a:ln w="0"/>
                <a:solidFill>
                  <a:srgbClr val="C00000"/>
                </a:solidFill>
                <a:effectLst>
                  <a:outerShdw blurRad="38100" dist="19050" dir="2700000" algn="tl" rotWithShape="0">
                    <a:schemeClr val="dk1">
                      <a:alpha val="40000"/>
                    </a:schemeClr>
                  </a:outerShdw>
                </a:effectLst>
              </a:rPr>
              <a:t>India</a:t>
            </a:r>
            <a:endParaRPr lang="en-US" sz="3200" b="0" cap="none" spc="0" dirty="0">
              <a:ln w="0"/>
              <a:solidFill>
                <a:srgbClr val="C00000"/>
              </a:solidFill>
              <a:effectLst>
                <a:outerShdw blurRad="38100" dist="19050" dir="2700000" algn="tl" rotWithShape="0">
                  <a:schemeClr val="dk1">
                    <a:alpha val="40000"/>
                  </a:schemeClr>
                </a:outerShdw>
              </a:effectLst>
            </a:endParaRPr>
          </a:p>
        </p:txBody>
      </p:sp>
      <p:sp>
        <p:nvSpPr>
          <p:cNvPr id="7" name="Rectangle 6"/>
          <p:cNvSpPr/>
          <p:nvPr/>
        </p:nvSpPr>
        <p:spPr>
          <a:xfrm>
            <a:off x="9053968" y="2576639"/>
            <a:ext cx="870943" cy="584775"/>
          </a:xfrm>
          <a:prstGeom prst="rect">
            <a:avLst/>
          </a:prstGeom>
          <a:solidFill>
            <a:schemeClr val="bg2">
              <a:lumMod val="75000"/>
            </a:schemeClr>
          </a:solidFill>
        </p:spPr>
        <p:txBody>
          <a:bodyPr wrap="none" lIns="91440" tIns="45720" rIns="91440" bIns="45720">
            <a:spAutoFit/>
          </a:bodyPr>
          <a:lstStyle/>
          <a:p>
            <a:pPr algn="ctr"/>
            <a:r>
              <a:rPr lang="en-US" sz="3200" dirty="0">
                <a:ln w="0"/>
                <a:solidFill>
                  <a:srgbClr val="C00000"/>
                </a:solidFill>
                <a:effectLst>
                  <a:outerShdw blurRad="38100" dist="19050" dir="2700000" algn="tl" rotWithShape="0">
                    <a:schemeClr val="dk1">
                      <a:alpha val="40000"/>
                    </a:schemeClr>
                  </a:outerShdw>
                </a:effectLst>
              </a:rPr>
              <a:t>USA</a:t>
            </a:r>
          </a:p>
        </p:txBody>
      </p:sp>
    </p:spTree>
    <p:extLst>
      <p:ext uri="{BB962C8B-B14F-4D97-AF65-F5344CB8AC3E}">
        <p14:creationId xmlns:p14="http://schemas.microsoft.com/office/powerpoint/2010/main" val="7525611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05"/>
            <a:ext cx="10515600" cy="3983038"/>
          </a:xfrm>
        </p:spPr>
        <p:txBody>
          <a:bodyPr>
            <a:normAutofit fontScale="90000"/>
          </a:bodyPr>
          <a:lstStyle/>
          <a:p>
            <a:r>
              <a:rPr lang="en-US" b="1" dirty="0" smtClean="0">
                <a:solidFill>
                  <a:srgbClr val="C00000"/>
                </a:solidFill>
              </a:rPr>
              <a:t>Let us check network analysis of Actors/Directors and find some interesting insights</a:t>
            </a:r>
            <a:br>
              <a:rPr lang="en-US" b="1" dirty="0" smtClean="0">
                <a:solidFill>
                  <a:srgbClr val="C00000"/>
                </a:solidFill>
              </a:rPr>
            </a:br>
            <a:r>
              <a:rPr lang="en-US" b="1" dirty="0">
                <a:solidFill>
                  <a:srgbClr val="C00000"/>
                </a:solidFill>
              </a:rPr>
              <a:t/>
            </a:r>
            <a:br>
              <a:rPr lang="en-US" b="1" dirty="0">
                <a:solidFill>
                  <a:srgbClr val="C00000"/>
                </a:solidFill>
              </a:rPr>
            </a:br>
            <a:r>
              <a:rPr lang="en-US" sz="2700" b="1" dirty="0" smtClean="0">
                <a:solidFill>
                  <a:srgbClr val="C00000"/>
                </a:solidFill>
              </a:rPr>
              <a:t>Finding Out who all are top 5 Director and What made them come on this list</a:t>
            </a:r>
            <a:br>
              <a:rPr lang="en-US" sz="2700" b="1" dirty="0" smtClean="0">
                <a:solidFill>
                  <a:srgbClr val="C00000"/>
                </a:solidFill>
              </a:rPr>
            </a:br>
            <a:r>
              <a:rPr lang="en-US" sz="2700" b="1" dirty="0" smtClean="0">
                <a:solidFill>
                  <a:srgbClr val="C00000"/>
                </a:solidFill>
              </a:rPr>
              <a:t/>
            </a:r>
            <a:br>
              <a:rPr lang="en-US" sz="2700" b="1" dirty="0" smtClean="0">
                <a:solidFill>
                  <a:srgbClr val="C00000"/>
                </a:solidFill>
              </a:rPr>
            </a:br>
            <a:r>
              <a:rPr lang="en-US" sz="2700" b="1" dirty="0" smtClean="0">
                <a:solidFill>
                  <a:srgbClr val="C00000"/>
                </a:solidFill>
              </a:rPr>
              <a:t>Finding Out who all are top 5 Actor which movies they worked in.</a:t>
            </a:r>
            <a:endParaRPr lang="en-IN" b="1" dirty="0">
              <a:solidFill>
                <a:srgbClr val="C00000"/>
              </a:solidFill>
            </a:endParaRPr>
          </a:p>
        </p:txBody>
      </p:sp>
    </p:spTree>
    <p:extLst>
      <p:ext uri="{BB962C8B-B14F-4D97-AF65-F5344CB8AC3E}">
        <p14:creationId xmlns:p14="http://schemas.microsoft.com/office/powerpoint/2010/main" val="2390484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920000"/>
                </a:solidFill>
              </a:rPr>
              <a:t>Top 5 Director on Netflix.</a:t>
            </a:r>
            <a:br>
              <a:rPr lang="en-US" dirty="0" smtClean="0">
                <a:solidFill>
                  <a:srgbClr val="920000"/>
                </a:solidFill>
              </a:rPr>
            </a:br>
            <a:r>
              <a:rPr lang="en-US" sz="3600" dirty="0" smtClean="0">
                <a:solidFill>
                  <a:srgbClr val="FF0000"/>
                </a:solidFill>
              </a:rPr>
              <a:t>Mr. Rajiv </a:t>
            </a:r>
            <a:r>
              <a:rPr lang="en-US" sz="3600" dirty="0" err="1" smtClean="0">
                <a:solidFill>
                  <a:srgbClr val="FF0000"/>
                </a:solidFill>
              </a:rPr>
              <a:t>Chilaka</a:t>
            </a:r>
            <a:r>
              <a:rPr lang="en-US" sz="3600" dirty="0" smtClean="0">
                <a:solidFill>
                  <a:srgbClr val="FF0000"/>
                </a:solidFill>
              </a:rPr>
              <a:t> who directed our beloved animation show “</a:t>
            </a:r>
            <a:r>
              <a:rPr lang="en-US" sz="3600" dirty="0" err="1" smtClean="0">
                <a:solidFill>
                  <a:srgbClr val="FF0000"/>
                </a:solidFill>
              </a:rPr>
              <a:t>Chota</a:t>
            </a:r>
            <a:r>
              <a:rPr lang="en-US" sz="3600" dirty="0" smtClean="0">
                <a:solidFill>
                  <a:srgbClr val="FF0000"/>
                </a:solidFill>
              </a:rPr>
              <a:t> </a:t>
            </a:r>
            <a:r>
              <a:rPr lang="en-US" sz="3600" dirty="0" err="1" smtClean="0">
                <a:solidFill>
                  <a:srgbClr val="FF0000"/>
                </a:solidFill>
              </a:rPr>
              <a:t>Bheem</a:t>
            </a:r>
            <a:r>
              <a:rPr lang="en-US" sz="3600" dirty="0" smtClean="0">
                <a:solidFill>
                  <a:srgbClr val="FF0000"/>
                </a:solidFill>
              </a:rPr>
              <a:t>” has topped this list.</a:t>
            </a:r>
            <a:endParaRPr lang="en-IN" sz="3600" dirty="0">
              <a:solidFill>
                <a:srgbClr val="FF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47888"/>
            <a:ext cx="8147362" cy="4351338"/>
          </a:xfrm>
          <a:prstGeom prst="rect">
            <a:avLst/>
          </a:prstGeom>
        </p:spPr>
      </p:pic>
    </p:spTree>
    <p:extLst>
      <p:ext uri="{BB962C8B-B14F-4D97-AF65-F5344CB8AC3E}">
        <p14:creationId xmlns:p14="http://schemas.microsoft.com/office/powerpoint/2010/main" val="3458364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8720" y="1442105"/>
            <a:ext cx="9144000" cy="4576763"/>
          </a:xfrm>
        </p:spPr>
        <p:txBody>
          <a:bodyPr>
            <a:noAutofit/>
          </a:bodyPr>
          <a:lstStyle/>
          <a:p>
            <a:pPr algn="l"/>
            <a:r>
              <a:rPr lang="en-US" sz="3200" b="1" dirty="0"/>
              <a:t/>
            </a:r>
            <a:br>
              <a:rPr lang="en-US" sz="3200" b="1" dirty="0"/>
            </a:br>
            <a:r>
              <a:rPr lang="en-US" sz="3200" dirty="0"/>
              <a:t>1.Understanding what content is available in different countries</a:t>
            </a:r>
            <a:br>
              <a:rPr lang="en-US" sz="3200" dirty="0"/>
            </a:br>
            <a:r>
              <a:rPr lang="en-US" sz="3200" dirty="0"/>
              <a:t>2.Identifying similar content by matching text-based features</a:t>
            </a:r>
            <a:br>
              <a:rPr lang="en-US" sz="3200" dirty="0"/>
            </a:br>
            <a:r>
              <a:rPr lang="en-US" sz="3200" dirty="0"/>
              <a:t>3.Network analysis of Actors/Directors and find interesting insights</a:t>
            </a:r>
            <a:br>
              <a:rPr lang="en-US" sz="3200" dirty="0"/>
            </a:br>
            <a:r>
              <a:rPr lang="en-US" sz="3200" dirty="0"/>
              <a:t>4.Does Netflix has more focus on TV Shows than movies in recent years.</a:t>
            </a:r>
            <a:r>
              <a:rPr lang="en-US" sz="3200" b="1" dirty="0"/>
              <a:t/>
            </a:r>
            <a:br>
              <a:rPr lang="en-US" sz="3200" b="1" dirty="0"/>
            </a:br>
            <a:endParaRPr lang="en-IN" sz="3200" dirty="0"/>
          </a:p>
        </p:txBody>
      </p:sp>
      <p:sp>
        <p:nvSpPr>
          <p:cNvPr id="6" name="Rectangle 5"/>
          <p:cNvSpPr/>
          <p:nvPr/>
        </p:nvSpPr>
        <p:spPr>
          <a:xfrm>
            <a:off x="3396328" y="518775"/>
            <a:ext cx="5765104" cy="923330"/>
          </a:xfrm>
          <a:prstGeom prst="rect">
            <a:avLst/>
          </a:prstGeom>
          <a:noFill/>
        </p:spPr>
        <p:txBody>
          <a:bodyPr wrap="none" lIns="91440" tIns="45720" rIns="91440" bIns="45720">
            <a:spAutoFit/>
          </a:bodyPr>
          <a:lstStyle/>
          <a:p>
            <a:pPr algn="ctr"/>
            <a:r>
              <a:rPr lang="en-US" sz="5400" b="1" dirty="0" smtClean="0">
                <a:solidFill>
                  <a:srgbClr val="C00000"/>
                </a:solidFill>
              </a:rPr>
              <a:t>Problem Statement</a:t>
            </a:r>
            <a:endParaRPr lang="en-US" sz="5400" b="0"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0478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So who do you think toped the Actors list?</a:t>
            </a:r>
            <a:endParaRPr lang="en-IN" dirty="0"/>
          </a:p>
        </p:txBody>
      </p:sp>
      <p:sp>
        <p:nvSpPr>
          <p:cNvPr id="3" name="Content Placeholder 2"/>
          <p:cNvSpPr>
            <a:spLocks noGrp="1"/>
          </p:cNvSpPr>
          <p:nvPr>
            <p:ph idx="1"/>
          </p:nvPr>
        </p:nvSpPr>
        <p:spPr/>
        <p:txBody>
          <a:bodyPr/>
          <a:lstStyle/>
          <a:p>
            <a:pPr marL="0" indent="0">
              <a:buNone/>
            </a:pPr>
            <a:r>
              <a:rPr lang="en-US" b="1" dirty="0" smtClean="0"/>
              <a:t>1.He is Indian</a:t>
            </a:r>
          </a:p>
          <a:p>
            <a:pPr marL="0" indent="0">
              <a:buNone/>
            </a:pPr>
            <a:r>
              <a:rPr lang="en-US" b="1" dirty="0" smtClean="0"/>
              <a:t>2.He </a:t>
            </a:r>
            <a:r>
              <a:rPr lang="en-US" b="1" dirty="0"/>
              <a:t>Has Appeared in More than 500 </a:t>
            </a:r>
            <a:r>
              <a:rPr lang="en-US" b="1" dirty="0" smtClean="0"/>
              <a:t>Films</a:t>
            </a:r>
          </a:p>
          <a:p>
            <a:pPr marL="0" indent="0">
              <a:buNone/>
            </a:pPr>
            <a:r>
              <a:rPr lang="en-US" b="1" dirty="0" smtClean="0"/>
              <a:t>3. </a:t>
            </a:r>
            <a:r>
              <a:rPr lang="en-US" b="1" dirty="0"/>
              <a:t>Las Vegas Dedicated a Day to the </a:t>
            </a:r>
            <a:r>
              <a:rPr lang="en-US" b="1" dirty="0" smtClean="0"/>
              <a:t>Star</a:t>
            </a:r>
          </a:p>
          <a:p>
            <a:pPr marL="0" indent="0">
              <a:buNone/>
            </a:pPr>
            <a:r>
              <a:rPr lang="en-US" b="1" dirty="0"/>
              <a:t>4</a:t>
            </a:r>
            <a:r>
              <a:rPr lang="en-US" b="1" dirty="0" smtClean="0"/>
              <a:t>. He played lead role in biopic of our former Prime Minister.</a:t>
            </a:r>
          </a:p>
          <a:p>
            <a:pPr marL="0" indent="0">
              <a:buNone/>
            </a:pPr>
            <a:r>
              <a:rPr lang="en-US" b="1" dirty="0" smtClean="0"/>
              <a:t>5. He was part of major hit films like DDJL, Hum </a:t>
            </a:r>
            <a:r>
              <a:rPr lang="en-US" b="1" dirty="0" err="1" smtClean="0"/>
              <a:t>aapke</a:t>
            </a:r>
            <a:r>
              <a:rPr lang="en-US" b="1" dirty="0" smtClean="0"/>
              <a:t> </a:t>
            </a:r>
            <a:r>
              <a:rPr lang="en-US" b="1" dirty="0" err="1" smtClean="0"/>
              <a:t>hai</a:t>
            </a:r>
            <a:r>
              <a:rPr lang="en-US" b="1" dirty="0" smtClean="0"/>
              <a:t> </a:t>
            </a:r>
            <a:r>
              <a:rPr lang="en-US" b="1" dirty="0" err="1" smtClean="0"/>
              <a:t>kaun</a:t>
            </a:r>
            <a:r>
              <a:rPr lang="en-US" b="1" dirty="0" smtClean="0"/>
              <a:t>.</a:t>
            </a:r>
          </a:p>
          <a:p>
            <a:pPr marL="0" indent="0">
              <a:buNone/>
            </a:pPr>
            <a:endParaRPr lang="en-US" b="1" dirty="0"/>
          </a:p>
          <a:p>
            <a:pPr marL="0" indent="0">
              <a:buNone/>
            </a:pPr>
            <a:r>
              <a:rPr lang="en-US" b="1" dirty="0" smtClean="0"/>
              <a:t>No he is Not Shah Rukh Not Salman he is……………………</a:t>
            </a:r>
            <a:endParaRPr lang="en-IN" dirty="0"/>
          </a:p>
        </p:txBody>
      </p:sp>
    </p:spTree>
    <p:extLst>
      <p:ext uri="{BB962C8B-B14F-4D97-AF65-F5344CB8AC3E}">
        <p14:creationId xmlns:p14="http://schemas.microsoft.com/office/powerpoint/2010/main" val="587267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3040"/>
            <a:ext cx="10515600" cy="2204719"/>
          </a:xfrm>
        </p:spPr>
        <p:txBody>
          <a:bodyPr>
            <a:normAutofit fontScale="90000"/>
          </a:bodyPr>
          <a:lstStyle/>
          <a:p>
            <a:r>
              <a:rPr lang="en-US" dirty="0" smtClean="0">
                <a:solidFill>
                  <a:srgbClr val="920000"/>
                </a:solidFill>
              </a:rPr>
              <a:t>Top 5 Actor on Netflix.</a:t>
            </a:r>
            <a:br>
              <a:rPr lang="en-US" dirty="0" smtClean="0">
                <a:solidFill>
                  <a:srgbClr val="920000"/>
                </a:solidFill>
              </a:rPr>
            </a:br>
            <a:r>
              <a:rPr lang="en-US" sz="3600" dirty="0" err="1" smtClean="0">
                <a:solidFill>
                  <a:srgbClr val="FF0000"/>
                </a:solidFill>
              </a:rPr>
              <a:t>Anupam</a:t>
            </a:r>
            <a:r>
              <a:rPr lang="en-US" sz="3600" dirty="0" smtClean="0">
                <a:solidFill>
                  <a:srgbClr val="FF0000"/>
                </a:solidFill>
              </a:rPr>
              <a:t> </a:t>
            </a:r>
            <a:r>
              <a:rPr lang="en-US" sz="3600" dirty="0" err="1" smtClean="0">
                <a:solidFill>
                  <a:srgbClr val="FF0000"/>
                </a:solidFill>
              </a:rPr>
              <a:t>Kher</a:t>
            </a:r>
            <a:r>
              <a:rPr lang="en-US" sz="3600" dirty="0" smtClean="0">
                <a:solidFill>
                  <a:srgbClr val="FF0000"/>
                </a:solidFill>
              </a:rPr>
              <a:t> appeared in 39 of Netflix Movies and TV Show</a:t>
            </a:r>
            <a:r>
              <a:rPr lang="en-US" dirty="0" smtClean="0">
                <a:solidFill>
                  <a:srgbClr val="920000"/>
                </a:solidFill>
              </a:rPr>
              <a:t/>
            </a:r>
            <a:br>
              <a:rPr lang="en-US" dirty="0" smtClean="0">
                <a:solidFill>
                  <a:srgbClr val="920000"/>
                </a:solidFill>
              </a:rPr>
            </a:b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05304"/>
            <a:ext cx="9535160" cy="4571613"/>
          </a:xfrm>
        </p:spPr>
      </p:pic>
    </p:spTree>
    <p:extLst>
      <p:ext uri="{BB962C8B-B14F-4D97-AF65-F5344CB8AC3E}">
        <p14:creationId xmlns:p14="http://schemas.microsoft.com/office/powerpoint/2010/main" val="23698839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Conclusion</a:t>
            </a:r>
            <a:r>
              <a:rPr lang="en-US" b="1" dirty="0" smtClean="0"/>
              <a:t/>
            </a:r>
            <a:br>
              <a:rPr lang="en-US" b="1" dirty="0" smtClean="0"/>
            </a:br>
            <a:endParaRPr lang="en-IN" dirty="0"/>
          </a:p>
        </p:txBody>
      </p:sp>
      <p:sp>
        <p:nvSpPr>
          <p:cNvPr id="3" name="Content Placeholder 2"/>
          <p:cNvSpPr>
            <a:spLocks noGrp="1"/>
          </p:cNvSpPr>
          <p:nvPr>
            <p:ph idx="1"/>
          </p:nvPr>
        </p:nvSpPr>
        <p:spPr/>
        <p:txBody>
          <a:bodyPr/>
          <a:lstStyle/>
          <a:p>
            <a:pPr marL="0" indent="0">
              <a:buNone/>
            </a:pPr>
            <a:r>
              <a:rPr lang="en-US" b="1" dirty="0" smtClean="0">
                <a:solidFill>
                  <a:srgbClr val="C00000"/>
                </a:solidFill>
              </a:rPr>
              <a:t>In </a:t>
            </a:r>
            <a:r>
              <a:rPr lang="en-US" b="1" dirty="0">
                <a:solidFill>
                  <a:srgbClr val="C00000"/>
                </a:solidFill>
              </a:rPr>
              <a:t>the above </a:t>
            </a:r>
            <a:r>
              <a:rPr lang="en-US" b="1" dirty="0" err="1">
                <a:solidFill>
                  <a:srgbClr val="C00000"/>
                </a:solidFill>
              </a:rPr>
              <a:t>exlopratory</a:t>
            </a:r>
            <a:r>
              <a:rPr lang="en-US" b="1" dirty="0">
                <a:solidFill>
                  <a:srgbClr val="C00000"/>
                </a:solidFill>
              </a:rPr>
              <a:t> data analysis, we focused and </a:t>
            </a:r>
            <a:r>
              <a:rPr lang="en-US" b="1" dirty="0" err="1">
                <a:solidFill>
                  <a:srgbClr val="C00000"/>
                </a:solidFill>
              </a:rPr>
              <a:t>analysed</a:t>
            </a:r>
            <a:r>
              <a:rPr lang="en-US" b="1" dirty="0">
                <a:solidFill>
                  <a:srgbClr val="C00000"/>
                </a:solidFill>
              </a:rPr>
              <a:t> on the following topics:</a:t>
            </a:r>
          </a:p>
          <a:p>
            <a:r>
              <a:rPr lang="en-US" b="1" dirty="0">
                <a:solidFill>
                  <a:srgbClr val="C00000"/>
                </a:solidFill>
              </a:rPr>
              <a:t>Distribution of content type(Movie or TV Show) throughout past </a:t>
            </a:r>
            <a:r>
              <a:rPr lang="en-US" b="1" dirty="0" smtClean="0">
                <a:solidFill>
                  <a:srgbClr val="C00000"/>
                </a:solidFill>
              </a:rPr>
              <a:t>years and we saw change on trend in recent years.</a:t>
            </a:r>
            <a:endParaRPr lang="en-US" b="1" dirty="0">
              <a:solidFill>
                <a:srgbClr val="C00000"/>
              </a:solidFill>
            </a:endParaRPr>
          </a:p>
          <a:p>
            <a:r>
              <a:rPr lang="en-US" b="1" dirty="0">
                <a:solidFill>
                  <a:srgbClr val="C00000"/>
                </a:solidFill>
              </a:rPr>
              <a:t>Analysis on different contents bearing different </a:t>
            </a:r>
            <a:r>
              <a:rPr lang="en-US" b="1" dirty="0" smtClean="0">
                <a:solidFill>
                  <a:srgbClr val="C00000"/>
                </a:solidFill>
              </a:rPr>
              <a:t>ratings.</a:t>
            </a:r>
            <a:endParaRPr lang="en-US" b="1" dirty="0">
              <a:solidFill>
                <a:srgbClr val="C00000"/>
              </a:solidFill>
            </a:endParaRPr>
          </a:p>
          <a:p>
            <a:r>
              <a:rPr lang="en-US" b="1" dirty="0">
                <a:solidFill>
                  <a:srgbClr val="C00000"/>
                </a:solidFill>
              </a:rPr>
              <a:t>Popularity of top 5 directors, and actors in different content types</a:t>
            </a:r>
          </a:p>
          <a:p>
            <a:r>
              <a:rPr lang="en-US" b="1" dirty="0">
                <a:solidFill>
                  <a:srgbClr val="C00000"/>
                </a:solidFill>
              </a:rPr>
              <a:t>Popularity of top 15 countries</a:t>
            </a:r>
          </a:p>
          <a:p>
            <a:endParaRPr lang="en-IN" dirty="0"/>
          </a:p>
        </p:txBody>
      </p:sp>
    </p:spTree>
    <p:extLst>
      <p:ext uri="{BB962C8B-B14F-4D97-AF65-F5344CB8AC3E}">
        <p14:creationId xmlns:p14="http://schemas.microsoft.com/office/powerpoint/2010/main" val="2564413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8360" y="294005"/>
            <a:ext cx="10515600" cy="1325563"/>
          </a:xfrm>
        </p:spPr>
        <p:txBody>
          <a:bodyPr>
            <a:normAutofit fontScale="90000"/>
          </a:bodyPr>
          <a:lstStyle/>
          <a:p>
            <a:r>
              <a:rPr lang="en-US" sz="3200" dirty="0" smtClean="0"/>
              <a:t/>
            </a:r>
            <a:br>
              <a:rPr lang="en-US" sz="3200" dirty="0" smtClean="0"/>
            </a:br>
            <a:r>
              <a:rPr lang="en-US" sz="3200" b="1" dirty="0" smtClean="0">
                <a:solidFill>
                  <a:srgbClr val="C00000"/>
                </a:solidFill>
              </a:rPr>
              <a:t>Dealing with Null Values in each columns:-</a:t>
            </a:r>
            <a:r>
              <a:rPr lang="en-US" sz="3200" dirty="0" smtClean="0"/>
              <a:t/>
            </a:r>
            <a:br>
              <a:rPr lang="en-US" sz="3200" dirty="0" smtClean="0"/>
            </a:br>
            <a:r>
              <a:rPr lang="en-US" sz="2200" b="1" dirty="0">
                <a:solidFill>
                  <a:srgbClr val="FF0000"/>
                </a:solidFill>
              </a:rPr>
              <a:t>Observation:-</a:t>
            </a:r>
            <a:r>
              <a:rPr lang="en-US" sz="2200" b="1" dirty="0" smtClean="0">
                <a:solidFill>
                  <a:srgbClr val="FF0000"/>
                </a:solidFill>
              </a:rPr>
              <a:t>Here </a:t>
            </a:r>
            <a:r>
              <a:rPr lang="en-US" sz="2200" b="1" dirty="0">
                <a:solidFill>
                  <a:srgbClr val="FF0000"/>
                </a:solidFill>
              </a:rPr>
              <a:t>we can see most of the titles are without </a:t>
            </a:r>
            <a:r>
              <a:rPr lang="en-US" sz="2200" b="1" dirty="0" err="1">
                <a:solidFill>
                  <a:srgbClr val="FF0000"/>
                </a:solidFill>
              </a:rPr>
              <a:t>director,cast</a:t>
            </a:r>
            <a:r>
              <a:rPr lang="en-US" sz="2200" b="1" dirty="0">
                <a:solidFill>
                  <a:srgbClr val="FF0000"/>
                </a:solidFill>
              </a:rPr>
              <a:t> and country we have to deal with the null </a:t>
            </a:r>
            <a:r>
              <a:rPr lang="en-US" sz="2200" b="1" dirty="0" smtClean="0">
                <a:solidFill>
                  <a:srgbClr val="FF0000"/>
                </a:solidFill>
              </a:rPr>
              <a:t>values.</a:t>
            </a:r>
            <a:br>
              <a:rPr lang="en-US" sz="2200" b="1" dirty="0" smtClean="0">
                <a:solidFill>
                  <a:srgbClr val="FF0000"/>
                </a:solidFill>
              </a:rPr>
            </a:br>
            <a:r>
              <a:rPr lang="en-US" sz="2200" b="1" dirty="0" smtClean="0">
                <a:solidFill>
                  <a:srgbClr val="00B050"/>
                </a:solidFill>
              </a:rPr>
              <a:t>Solution:- Replacing with No values specified</a:t>
            </a:r>
            <a:r>
              <a:rPr lang="en-US" sz="2700" b="1" dirty="0"/>
              <a:t/>
            </a:r>
            <a:br>
              <a:rPr lang="en-US" sz="2700" b="1"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344" y="1950485"/>
            <a:ext cx="4711896" cy="465351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126" y="1950485"/>
            <a:ext cx="4901587" cy="4653516"/>
          </a:xfrm>
          <a:prstGeom prst="rect">
            <a:avLst/>
          </a:prstGeom>
        </p:spPr>
      </p:pic>
    </p:spTree>
    <p:extLst>
      <p:ext uri="{BB962C8B-B14F-4D97-AF65-F5344CB8AC3E}">
        <p14:creationId xmlns:p14="http://schemas.microsoft.com/office/powerpoint/2010/main" val="257018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920" y="2437765"/>
            <a:ext cx="10515600" cy="1325563"/>
          </a:xfrm>
        </p:spPr>
        <p:txBody>
          <a:bodyPr/>
          <a:lstStyle/>
          <a:p>
            <a:r>
              <a:rPr lang="en-US" b="1" dirty="0" smtClean="0">
                <a:solidFill>
                  <a:srgbClr val="C00000"/>
                </a:solidFill>
              </a:rPr>
              <a:t>Data is ready to be processed as we have dealt with null values</a:t>
            </a:r>
            <a:endParaRPr lang="en-IN" b="1" dirty="0">
              <a:solidFill>
                <a:srgbClr val="C00000"/>
              </a:solidFill>
            </a:endParaRPr>
          </a:p>
        </p:txBody>
      </p:sp>
    </p:spTree>
    <p:extLst>
      <p:ext uri="{BB962C8B-B14F-4D97-AF65-F5344CB8AC3E}">
        <p14:creationId xmlns:p14="http://schemas.microsoft.com/office/powerpoint/2010/main" val="103304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8360" y="828357"/>
            <a:ext cx="10515600" cy="1325563"/>
          </a:xfrm>
        </p:spPr>
        <p:txBody>
          <a:bodyPr>
            <a:normAutofit fontScale="90000"/>
          </a:bodyPr>
          <a:lstStyle/>
          <a:p>
            <a:r>
              <a:rPr lang="en-US" sz="4000" b="1" dirty="0" smtClean="0">
                <a:solidFill>
                  <a:srgbClr val="C00000"/>
                </a:solidFill>
              </a:rPr>
              <a:t>Lets find out distribution of movies on basis of ratings.</a:t>
            </a:r>
            <a:r>
              <a:rPr lang="en-US" sz="3600" dirty="0" smtClean="0">
                <a:solidFill>
                  <a:srgbClr val="C00000"/>
                </a:solidFill>
              </a:rPr>
              <a:t/>
            </a:r>
            <a:br>
              <a:rPr lang="en-US" sz="3600" dirty="0" smtClean="0">
                <a:solidFill>
                  <a:srgbClr val="C00000"/>
                </a:solidFill>
              </a:rPr>
            </a:br>
            <a:r>
              <a:rPr lang="en-US" sz="2800" dirty="0" smtClean="0"/>
              <a:t>Grouping by Ratings</a:t>
            </a:r>
            <a:br>
              <a:rPr lang="en-US" sz="2800" dirty="0" smtClean="0"/>
            </a:br>
            <a:r>
              <a:rPr lang="en-US" sz="2800" dirty="0" smtClean="0"/>
              <a:t>ratings = netflix.groupby(['rating'])['</a:t>
            </a:r>
            <a:r>
              <a:rPr lang="en-US" sz="2800" dirty="0" err="1" smtClean="0"/>
              <a:t>show_id</a:t>
            </a:r>
            <a:r>
              <a:rPr lang="en-US" sz="2800" dirty="0" smtClean="0"/>
              <a:t>'].count()</a:t>
            </a:r>
            <a:br>
              <a:rPr lang="en-US" sz="2800" dirty="0" smtClean="0"/>
            </a:br>
            <a:r>
              <a:rPr lang="en-US" sz="2800" dirty="0" smtClean="0">
                <a:solidFill>
                  <a:srgbClr val="FF0000"/>
                </a:solidFill>
              </a:rPr>
              <a:t>We can see most of the movies are TV-MA rated on Netflix.</a:t>
            </a:r>
            <a:br>
              <a:rPr lang="en-US" sz="2800" dirty="0" smtClean="0">
                <a:solidFill>
                  <a:srgbClr val="FF0000"/>
                </a:solidFill>
              </a:rPr>
            </a:br>
            <a:r>
              <a:rPr lang="en-US" sz="2800" dirty="0" smtClean="0">
                <a:solidFill>
                  <a:srgbClr val="FF0000"/>
                </a:solidFill>
              </a:rPr>
              <a:t>But do we really under stand what these ratings Code stands for.</a:t>
            </a:r>
            <a:r>
              <a:rPr lang="en-US" sz="2800" dirty="0" smtClean="0">
                <a:solidFill>
                  <a:srgbClr val="FF0000"/>
                </a:solidFill>
              </a:rPr>
              <a:t/>
            </a:r>
            <a:br>
              <a:rPr lang="en-US" sz="2800" dirty="0" smtClean="0">
                <a:solidFill>
                  <a:srgbClr val="FF0000"/>
                </a:solidFill>
              </a:rPr>
            </a:br>
            <a:endParaRPr lang="en-IN"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480" y="2153920"/>
            <a:ext cx="8707120" cy="4356659"/>
          </a:xfrm>
        </p:spPr>
      </p:pic>
    </p:spTree>
    <p:extLst>
      <p:ext uri="{BB962C8B-B14F-4D97-AF65-F5344CB8AC3E}">
        <p14:creationId xmlns:p14="http://schemas.microsoft.com/office/powerpoint/2010/main" val="138511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rPr>
              <a:t>Observation:- We can see most of the movies </a:t>
            </a:r>
            <a:r>
              <a:rPr lang="en-US" sz="3200" b="1" dirty="0" smtClean="0">
                <a:solidFill>
                  <a:srgbClr val="C00000"/>
                </a:solidFill>
              </a:rPr>
              <a:t>on Netflix are for Mature </a:t>
            </a:r>
            <a:r>
              <a:rPr lang="en-US" altLang="en-US" sz="3200" b="1" dirty="0" smtClean="0">
                <a:solidFill>
                  <a:srgbClr val="C00000"/>
                </a:solidFill>
              </a:rPr>
              <a:t>Audience followed by Teens</a:t>
            </a:r>
            <a:r>
              <a:rPr lang="en-US" sz="3200" b="1" dirty="0" smtClean="0">
                <a:solidFill>
                  <a:srgbClr val="C00000"/>
                </a:solidFill>
              </a:rPr>
              <a:t>. </a:t>
            </a:r>
            <a:endParaRPr lang="en-IN" sz="3200" b="1" dirty="0">
              <a:solidFill>
                <a:srgbClr val="C00000"/>
              </a:solidFill>
            </a:endParaRPr>
          </a:p>
        </p:txBody>
      </p:sp>
      <p:sp>
        <p:nvSpPr>
          <p:cNvPr id="4" name="Rectangle 1"/>
          <p:cNvSpPr>
            <a:spLocks noGrp="1" noChangeArrowheads="1"/>
          </p:cNvSpPr>
          <p:nvPr>
            <p:ph idx="1"/>
          </p:nvPr>
        </p:nvSpPr>
        <p:spPr bwMode="auto">
          <a:xfrm>
            <a:off x="838200" y="1846861"/>
            <a:ext cx="4201160" cy="4308872"/>
          </a:xfrm>
          <a:prstGeom prst="rect">
            <a:avLst/>
          </a:prstGeom>
          <a:solidFill>
            <a:schemeClr val="bg2">
              <a:lumMod val="9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B2323"/>
                </a:solidFill>
                <a:effectLst/>
                <a:latin typeface="Roboto Mono"/>
              </a:rPr>
              <a:t>'TV-PG'</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'Parental Guidance'</a:t>
            </a:r>
            <a:r>
              <a:rPr kumimoji="0" lang="en-US" altLang="en-US" sz="2000" b="1" i="0" u="none" strike="noStrike" cap="none" normalizeH="0" baseline="0" dirty="0" smtClean="0">
                <a:ln>
                  <a:noFill/>
                </a:ln>
                <a:solidFill>
                  <a:schemeClr val="tx1"/>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B2323"/>
                </a:solidFill>
                <a:effectLst/>
                <a:latin typeface="Roboto Mono"/>
              </a:rPr>
              <a:t>'TV-MA'</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'Mature Audience'</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'TV-Y7-FV'</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'Teens'</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'TV-Y7'</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'Teens'</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'TV-14'</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'Teens'</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'R'</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'Mature Audience'</a:t>
            </a:r>
            <a:r>
              <a:rPr kumimoji="0" lang="en-US" altLang="en-US" sz="2000" b="1" i="0" u="none" strike="noStrike" cap="none" normalizeH="0" baseline="0" dirty="0" smtClean="0">
                <a:ln>
                  <a:noFill/>
                </a:ln>
                <a:solidFill>
                  <a:schemeClr val="tx1"/>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B2323"/>
                </a:solidFill>
                <a:effectLst/>
                <a:latin typeface="Roboto Mono"/>
              </a:rPr>
              <a:t>'TV-Y'</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'General Audience'</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'NR'</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'Mature Audience'</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'PG-13'</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'Teens'</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'TV-G'</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'General Audience'</a:t>
            </a:r>
            <a:r>
              <a:rPr kumimoji="0" lang="en-US" altLang="en-US" sz="2000" b="1" i="0" u="none" strike="noStrike" cap="none" normalizeH="0" baseline="0" dirty="0" smtClean="0">
                <a:ln>
                  <a:noFill/>
                </a:ln>
                <a:solidFill>
                  <a:schemeClr val="tx1"/>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B2323"/>
                </a:solidFill>
                <a:effectLst/>
                <a:latin typeface="Roboto Mono"/>
              </a:rPr>
              <a:t>'PG'</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'Teens'</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'G'</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'General Audience'</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'UR'</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'Mature Audience'</a:t>
            </a:r>
            <a:r>
              <a:rPr kumimoji="0" lang="en-US" altLang="en-US" sz="2000" b="1" i="0" u="none" strike="noStrike" cap="none" normalizeH="0" baseline="0" dirty="0" smtClean="0">
                <a:ln>
                  <a:noFill/>
                </a:ln>
                <a:solidFill>
                  <a:schemeClr val="tx1"/>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'NC-17'</a:t>
            </a:r>
            <a:r>
              <a:rPr kumimoji="0" lang="en-US" altLang="en-US" sz="2000" b="1" i="0" u="none" strike="noStrike" cap="none" normalizeH="0" baseline="0" dirty="0" smtClean="0">
                <a:ln>
                  <a:noFill/>
                </a:ln>
                <a:solidFill>
                  <a:schemeClr val="tx1"/>
                </a:solidFill>
                <a:effectLst/>
                <a:latin typeface="Roboto Mono"/>
              </a:rPr>
              <a:t>: </a:t>
            </a:r>
            <a:r>
              <a:rPr kumimoji="0" lang="en-US" altLang="en-US" sz="2000" b="1" i="0" u="none" strike="noStrike" cap="none" normalizeH="0" baseline="0" dirty="0" smtClean="0">
                <a:ln>
                  <a:noFill/>
                </a:ln>
                <a:solidFill>
                  <a:srgbClr val="BB2323"/>
                </a:solidFill>
                <a:effectLst/>
                <a:latin typeface="Roboto Mono"/>
              </a:rPr>
              <a:t>'Mature Audience'</a:t>
            </a:r>
            <a:r>
              <a:rPr kumimoji="0" lang="en-US" altLang="en-US" sz="1600" b="1" i="0" u="none" strike="noStrike" cap="none" normalizeH="0" baseline="0" dirty="0" smtClean="0">
                <a:ln>
                  <a:noFill/>
                </a:ln>
                <a:solidFill>
                  <a:schemeClr val="tx1"/>
                </a:solidFill>
                <a:effectLst/>
              </a:rPr>
              <a:t> .</a:t>
            </a:r>
            <a:endParaRPr kumimoji="0" lang="en-US" altLang="en-US" sz="4400" b="1" i="0" u="none" strike="noStrike" cap="none" normalizeH="0" baseline="0" dirty="0" smtClean="0">
              <a:ln>
                <a:noFill/>
              </a:ln>
              <a:solidFill>
                <a:schemeClr val="tx1"/>
              </a:solidFill>
              <a:effectLst/>
              <a:latin typeface="Arial" panose="020B0604020202020204" pitchFamily="34" charset="0"/>
            </a:endParaRPr>
          </a:p>
        </p:txBody>
      </p:sp>
      <p:sp>
        <p:nvSpPr>
          <p:cNvPr id="7" name="AutoShape 3" descr="data:image/png;base64,iVBORw0KGgoAAAANSUhEUgAAAX0AAAFYCAYAAAC/GCzUAAAAOXRFWHRTb2Z0d2FyZQBNYXRwbG90bGliIHZlcnNpb24zLjQuMywgaHR0cHM6Ly9tYXRwbG90bGliLm9yZy/MnkTPAAAACXBIWXMAAAsTAAALEwEAmpwYAAAiY0lEQVR4nO3df7RcZX3v8feHADEiESgHCkkwSKO9ATFIzEXt1Sq2oFQT23IbWgu3ZRlKY5WrrZL2tqI1/WErtriEFgoSrIrxtkqqUsQouqBAekAgBKTkyq+Y3CRi0Uh7gwmf+8d+jgxhcs7MnMPsM2d/XmvNmr2f2Xvmm1knn7PPs5+9H9kmIiKaYZ+6C4iIiP5J6EdENEhCPyKiQRL6ERENktCPiGiQhH5ERIPsW3cBYzn00EM9d+7cusuIiBgot91223dtD+3ZPulDf+7cuQwPD9ddRkTEQJH0ULv2dO9ERDRIQj8iokES+hERDZLQj4hokIR+RESDJPQjIhokoR8R0SAJ/YiIBpn0F2fF5Kb3q+4SOuL3ZbKgCOjiSF/SNEnflPSFsn6IpOsl3V+eD27ZdoWkjZLuk3RKS/uJktaX1y6SNBiJERExRXTTvfNO4N6W9fOBtbbnAWvLOpLmA0uBY4FTgYslTSv7XAIsA+aVx6njqj4iIrrSUehLmg2cBvxdS/NiYFVZXgUsaWm/2vZO2w8AG4FFko4AZtq+2dXEvFe17BMREX3Q6ZH+XwHvAZ5saTvc9haA8nxYaZ8FPNKy3abSNqss79keERF9MmboS/oFYJvt2zp8z3b99B6lvd1nLpM0LGl4+/btHX5sRESMpZMj/VcBb5b0IHA18DpJfw9sLV02lOdtZftNwJyW/WcDm0v77Dbtz2D7UtsLbS8cGnrG7aAjIqJHY4a+7RW2Z9ueS3WC9qu23wqsAc4qm50FXFOW1wBLJU2XdDTVCdt1pQtoh6STyqidM1v2iYiIPhjPOP0/A1ZLOht4GDgdwPYGSauBe4BdwHLbu8s+5wJXAjOAa8sjIiL6pKvQt30DcENZfhQ4eS/brQRWtmkfBo7rtsiIiJgYuQ1DRESDJPQjIhokoR8R0SAJ/YiIBknoR0Q0SEI/IqJBEvoREQ2S0I+IaJCEfkREgyT0IyIaJKEfEdEgCf2IiAZJ6EdENEhCPyKiQRL6ERENktCPiGiQhH5ERIOMGfqSniNpnaQ7JW2Q9P7SfoGk70i6ozze2LLPCkkbJd0n6ZSW9hMlrS+vXVTmyo2IiD7pZLrEncDrbP9Q0n7AjZJG5rb9iO2/bN1Y0nyqCdSPBY4EviLpRWWe3EuAZcAtwJeAU8k8uRERfTPmkb4rPyyr+5WHR9llMXC17Z22HwA2AoskHQHMtH2zbQNXAUvGVX1ERHSloz59SdMk3QFsA663fWt56e2S7pJ0haSDS9ss4JGW3TeVtlllec/2dp+3TNKwpOHt27d3/q+JiIhRdRT6tnfbXgDMpjpqP46qq+YYYAGwBfhw2bxdP71HaW/3eZfaXmh74dDQUCclRkREB7oavWP7MeAG4FTbW8svgyeBy4BFZbNNwJyW3WYDm0v77DbtERHRJ52M3hmSdFBZngG8HvhW6aMf8Rbg7rK8Blgqabqko4F5wDrbW4Adkk4qo3bOBK6ZuH9KRESMpZPRO0cAqyRNo/olsdr2FyR9QtICqi6aB4FzAGxvkLQauAfYBSwvI3cAzgWuBGZQjdrJyJ2IiD4aM/Rt3wWc0Kb910fZZyWwsk37MHBclzVGRMQEyRW5ERENktCPiGiQhH5ERIMk9CMiGiShHxHRIJ0M2YyIGExfH667gs68ZmHfPipH+hERDZLQj4hokIR+RESDJPQjIhokoR8R0SAJ/YiIBknoR0Q0SEI/IqJBEvoREQ2S0I+IaJBOpkt8jqR1ku6UtEHS+0v7IZKul3R/eT64ZZ8VkjZKuk/SKS3tJ0paX167qEybGBERfdLJkf5O4HW2XwosAE6VdBJwPrDW9jxgbVlH0nxgKXAscCpwcZlqEeASYBnVvLnzyusREdEnY4a+Kz8sq/uVh4HFwKrSvgpYUpYXA1fb3mn7AWAjsKhMpD7T9s22DVzVsk9ERPRBR336kqZJugPYBlxv+1bgcNtbAMrzYWXzWcAjLbtvKm2zyvKe7e0+b5mkYUnD27dv7+KfExERo+ko9G3vtr0AmE111D7a5Obt+uk9Snu7z7vU9kLbC4eGhjopMSIiOtDV6B3bjwE3UPXFby1dNpTnbWWzTcCclt1mA5tL++w27RER0SedjN4ZknRQWZ4BvB74FrAGOKtsdhZwTVleAyyVNF3S0VQnbNeVLqAdkk4qo3bObNknIiL6oJOZs44AVpUROPsAq21/QdLNwGpJZwMPA6cD2N4gaTVwD7ALWG57d3mvc4ErgRnAteURERF9Mmbo274LOKFN+6PAyXvZZyWwsk37MDDa+YCIiHgW5YrciIgGSehHRDRIQj8iokES+hERDZLQj4hokIR+RESDJPQjIhokoR8R0SAJ/YiIBknoR0Q0SEI/IqJBEvoREQ2S0I+IaJCEfkREgyT0IyIaJKEfEdEgnUyXOEfS1yTdK2mDpHeW9gskfUfSHeXxxpZ9VkjaKOk+Sae0tJ8oaX157aIybWJERPRJJ9Ml7gLebft2SQcCt0m6vrz2Edt/2bqxpPnAUuBY4EjgK5JeVKZMvARYBtwCfIlqgvVMmRgR0SdjHunb3mL79rK8A7gXmDXKLouBq23vtP0AsBFYJOkIYKbtm20buApYMt5/QEREdK6rPn1Jc6nmy721NL1d0l2SrpB0cGmbBTzSstum0jarLO/ZHhERfdJx6Et6HvAPwHm2f0DVVXMMsADYAnx4ZNM2u3uU9naftUzSsKTh7du3d1piRESMoaPQl7QfVeB/0vY/Atjeanu37SeBy4BFZfNNwJyW3WcDm0v77Dbtz2D7UtsLbS8cGhrq5t8TERGj6GT0joDLgXttX9jSfkTLZm8B7i7La4ClkqZLOhqYB6yzvQXYIemk8p5nAtdM0L8jIiI60MnonVcBvw6sl3RHaft94AxJC6i6aB4EzgGwvUHSauAeqpE/y8vIHYBzgSuBGVSjdjJyJyKij8YMfds30r4//kuj7LMSWNmmfRg4rpsCIyJi4uSK3IiIBknoR0Q0SEI/IqJBEvoREQ2S0I+IaJCEfkREgyT0IyIaJKEfEdEgCf2IiAZJ6EdENEhCPyKiQRL6ERENktCPiGiQhH5ERIMk9CMiGiShHxHRIJ1MlzhH0tck3Stpg6R3lvZDJF0v6f7yfHDLPiskbZR0n6RTWtpPlLS+vHZRmTYxIiL6pJMj/V3Au23/F+AkYLmk+cD5wFrb84C1ZZ3y2lLgWOBU4GJJ08p7XQIso5o3d155PSIi+mTM0Le9xfbtZXkHcC8wC1gMrCqbrQKWlOXFwNW2d9p+ANgILCoTqc+0fbNtA1e17BMREX3QVZ++pLnACcCtwOG2t0D1iwE4rGw2C3ikZbdNpW1WWd6zPSIi+qTj0Jf0POAfgPNs/2C0Tdu0eZT2dp+1TNKwpOHt27d3WmJERIyho9CXtB9V4H/S9j+W5q2ly4byvK20bwLmtOw+G9hc2me3aX8G25faXmh74dDQUKf/loiIGEMno3cEXA7ca/vClpfWAGeV5bOAa1ral0qaLuloqhO260oX0A5JJ5X3PLNln4iI6IN9O9jmVcCvA+sl3VHafh/4M2C1pLOBh4HTAWxvkLQauIdq5M9y27vLfucCVwIzgGvLIyIi+mTM0Ld9I+374wFO3ss+K4GVbdqHgeO6KTAiIiZOrsiNiGiQhH5ERIMk9CMiGiShHxHRIAn9iIgGSehHRDRIQj8iokES+hERDZLQj4hokIR+RESDJPQjIhokoR8R0SAJ/YiIBknoR0Q0SEI/IqJBEvoREQ2S0I+IaJBO5si9QtI2SXe3tF0g6TuS7iiPN7a8tkLSRkn3STqlpf1ESevLaxeVeXIjIqKPOjnSvxI4tU37R2wvKI8vAUiaDywFji37XCxpWtn+EmAZ1UTp8/bynhER8SwaM/RtfwP4Xofvtxi42vZO2w8AG4FFko4AZtq+2baBq4AlPdYcERE9Gk+f/tsl3VW6fw4ubbOAR1q22VTaZpXlPdvbkrRM0rCk4e3bt4+jxIiIaNVr6F8CHAMsALYAHy7t7frpPUp7W7Yvtb3Q9sKhoaEeS4yIiD31FPq2t9rebftJ4DJgUXlpEzCnZdPZwObSPrtNe0RE9FFPoV/66Ee8BRgZ2bMGWCppuqSjqU7YrrO9Bdgh6aQyaudM4Jpx1B0RET3Yd6wNJH0a+FngUEmbgPcBPytpAVUXzYPAOQC2N0haDdwD7AKW295d3upcqpFAM4BryyMiIvpozNC3fUab5stH2X4lsLJN+zBwXFfVRUTEhMoVuRERDZLQj4hokIR+RESDJPQjIhokoR8R0SAJ/YiIBknoR0Q0SEI/IqJBEvoREQ2S0I+IaJCEfkREgyT0IyIaJKEfEdEgCf2IiAZJ6EdENEhCPyKiQcYMfUlXSNom6e6WtkMkXS/p/vJ8cMtrKyRtlHSfpFNa2k+UtL68dlGZNjEiIvqokyP9K4FT92g7H1hrex6wtqwjaT6wFDi27HOxpGlln0uAZVTz5s5r854REfEsGzP0bX8D+N4ezYuBVWV5FbCkpf1q2zttPwBsBBaVidRn2r7ZtoGrWvaJiIg+6bVP/3DbWwDK82GlfRbwSMt2m0rbrLK8Z3tERPTRRJ/IbddP71Ha27+JtEzSsKTh7du3T1hxERFN12voby1dNpTnbaV9EzCnZbvZwObSPrtNe1u2L7W90PbCoaGhHkuMiIg99Rr6a4CzyvJZwDUt7UslTZd0NNUJ23WlC2iHpJPKqJ0zW/aJiIg+2XesDSR9GvhZ4FBJm4D3AX8GrJZ0NvAwcDqA7Q2SVgP3ALuA5bZ3l7c6l2ok0Azg2vKIiIg+GjP0bZ+xl5dO3sv2K4GVbdqHgeO6qi4iIiZUrsiNiGiQhH5ERIOM2b0TEf0zKDcn8V4HXMdklyP9iIgGSehHRDRIQj8iokES+hERDZLQj4hokIR+RESDJPQjIhokoR8R0SAJ/YiIBknoR0Q0SEI/IqJBEvoREQ2S0I+IaJBxhb6kByWtl3SHpOHSdoik6yXdX54Pbtl+haSNku6TdMp4i4+IiO5MxJH+a20vsL2wrJ8PrLU9D1hb1pE0H1gKHAucClwsadoEfH73pMn/iIh4Fjwb3TuLgVVleRWwpKX9ats7bT8AbAQWPQufHxERezHe0DfwZUm3SVpW2g63vQWgPB9W2mcBj7Tsu6m0RUREn4x35qxX2d4s6TDgeknfGmXbdn0WbeffKb9AlgEcddRR4ywxIiJGjOtI3/bm8rwN+BxVd81WSUcAlOdtZfNNwJyW3WcDm/fyvpfaXmh74dDQ0HhKjIiIFj2HvqQDJB04sgz8PHA3sAY4q2x2FnBNWV4DLJU0XdLRwDxgXa+fHxER3RtP987hwOdUjTTZF/iU7X+W9K/AaklnAw8DpwPY3iBpNXAPsAtYbnv3uKqPiIiu9Bz6tr8NvLRN+6PAyXvZZyWwstfPjIiI8ckVuRERDZLQj4hokIR+RESDJPQjIhokoR8R0SAJ/YiIBknoR0Q0SEI/IqJBEvoREQ2S0I+IaJCEfkREgyT0IyIaJKEfEdEgCf2IiAZJ6EdENEhCPyKiQRL6EREN0vfQl3SqpPskbZR0fr8/PyKiyfoa+pKmAR8D3gDMB86QNL+fNURENFm/j/QXARttf9v2E8DVwOI+1xAR0Vg9T4zeo1nAIy3rm4D/uudGkpYBy8rqDyXd14faxutQ4LsT9m7ShL3VAJrY7xLQBfk+J/INm/3jOfHf57PkBe0a+x367X5U/IwG+1Lg0me/nIkjadj2wrrrmAryXU6sfJ8Ta9C/z35372wC5rSszwY297mGiIjG6nfo/yswT9LRkvYHlgJr+lxDRERj9bV7x/YuSW8HrgOmAVfY3tDPGp5FA9UdNcnlu5xY+T4n1kB/n7Kf0aUeERFTVK7IjYhokIR+RESDJPRjUpA0Q9KL664jYqpL6PdI0nMl/aGky8r6PEm/UHddg0jSm4A7gH8u6wskZVRXjyS9SNJaSXeX9eMl/a+66xpUkl4l6YCy/FZJF0pqe+HTIEjo9+7jwE7gFWV9E/DB+soZaBdQ3aLjMQDbdwBza6tm8F0GrAB+BGD7Lqrh0dGbS4D/kPRS4D3AQ8BV9ZbUu4R+746x/SGe+o/1n7S/4jjGtsv29+suYgp5ru11e7TtqqWSqWGXq2GOi4G/tv3XwIE119Szft+GYSp5QtIMym0kJB1DdeQf3btb0q8C0yTNA94B/EvNNQ2y75afx5GfzV8GttRb0kDbIWkF8Fbg1eVuwfvVXFPPcqTfu/dR9UHPkfRJYC3Vn37Rvd8BjqX6pfkp4PvAeXUWNOCWA38L/LSk71B9l+fWWtFg+xWqn82zbf9fqhtH/kW9JfUuF2eNg6SfAE6i6ta5xfYg3HkvGqKcfNzH9o66a4nJI0f6PZL0Fqq+vi/a/gKwS9KSmssaSJKul3RQy/rBkq6rsaSBJulPJB1k+3HbO8r3mUEGPZL0i5Lul/R9ST+QtEPSD+quq1c50u+RpDtsL9ij7Zu2T6ippIHV7nvLd9m7vXyft9t+WV01DTJJG4E32b637lomQo70e9fuu8uJ8d48KemokZUyBjpHI72bJmn6yEoZcDB9lO1jdFunSuBDQmo8hiVdSDXnr6lORt5Wb0kD6w+AGyV9vay/mqdmTovu/T2wVtLHqX42fxNYVW9JA21Y0meAz9MyQs/2P9ZW0Tike6dH5STZHwKvpzqR+2Xgg7Yfr7WwASXpUJ46KX5zToqPj6Q3ACdTfjZt5xxJj8ovzz3Z9m/2vZgJkNCPSUHSLKo5PX/816ftb9RXUcTUlO6dHkl6EfC7VLcLaA2q19VV06CS9OdUY6E3AE+WZgMJ/R5I+kXgz4HDqI70RXVkOrPWwgZU+b9+CXC47eMkHQ+82fZAjojKkX6PJN0J/A1VP/7ukXbb6dfvkqT7gONt54rmCTDVRpvUrZxr+j3gb0dGRUm62/Zx9VbWmxzp926X7UvqLmKK+DbVZe0J/YkxpUabTALPtb1OetqttQb2XkYJ/d79k6TfBj7H08/of6++kgbWfwB3SFrL07/Ld9RX0kCbUqNNJoEpdS+jdO/0SNIDbZpt+4V9L2bASTqrXbvtDDPswVQbbVI3SS+kmgz9lcC/Aw8Ab7X9YJ119SqhH5NCuYDoKNv31V1LRDtT5V5GuSK3R2XmrP8l6dKynpmzepSZsyaWpOdIWi7pYklXjDzqrmtQSTpc0uXA/y73Mpov6ey66+pVQr93HweeoPqTDzJz1nhcwDNnzjq6vnIG3ieAnwROAb4OzAYG+ui0ZlcC1wFHlvV/Y4Bv/Z3Q711mzpo47WbOSr9j737K9h8Cj5fzIqcBL6m5poEjaWSgy6G2V1OuIbG9i5Zh2oMmod+7zJw1cZ42c5akj5KZs8bjR+X5MUnHAc8ncw73YmTKycfL3Bkj/9dPoproZyAl9HuXmbMmTuvMWZ8GfsAA//k8CVwq6WCqe0OtAe4BPlRvSQNp5C/3d1F9j8dIuolqUvTfqa2qccronXHIzFkRU5ekTcCFZXUfqttTi+rgZLftC/e272SWi7O6JOmnbX9L0siEFCMXaRwl6Sjbt9dV26CR9Fe2z5P0T7Tpw7f95hrKGliS3jXa64MaUjWaBjyPZ56re24NtUyYhH733g28Dfhwm9cM5IZrnftEef7LWquYOg4szy8GXk7VJQHwJnLzul5ssf2BuouYaOneiZhiJH0Z+KWRi4gkHQh81vap9VY2WKbqlJ050u9SuW3tXuX+Jp2TtJ5RhmbaPr6P5UwlR1FdQzLiCTJ6pxcn113AsyGh3703lefDqC7M+mpZfy1wA5DQ79zIFczLy/NId8+vUd2ELXrzCWCdpM9R/VJ9C9WIk+jCVL15Yrp3eiTpC8DbbG8p60cAH7M96l8C8UySbrL9qrHaonNloMF/K6vfsP3NOuuJySNH+r2bOxL4xVbgRXUVM+AOkPQztm8EkPRK4ICaaxo4kmba/oGkQ4AHy2PktUOm6pFrdCeh37sbJF1HdTGRgaXA1+otaWCdDVwh6fll/TEgtwHu3qeousxu4+nnSlTWc9vvSPfOeJSTuq1/Qn+uznoGnaSZVD+TA3uJe8Rkl9CP2kn6o3btU3GMdD9IenW7dtsZqx/p3umVpB089Sf0/lRzvD5ue2Z9VQ2sx1uWn0PVRZE5Xnv3ey3Lz6G6bfVt5MLBIEf6E0bSEmCR7d+vu5ZBJ2k6sMb2KXXXMhVImgN8yPYZddcS9ctdNieI7c+TI6mJ8lxy0nEibQKOq7uImBzSvdOjPa7M3QdYSCb+6MkeV+ZOA4aAP66vosFW5iMY+T73ARYAd9ZWUEwqCf3evalleRfVmOjF9ZQy8FrnFt4FbC2zE0VvhluWdwGftn1TXcXE5JI+/Qkk6eW2/7XuOgaZpAOAJcCv2j6t5nIippz06Y+TpPmSPiDpfuCSuusZRJL2l7RE0mqq+QleD/xNzWUNHEmLJS1vWb9V0rfL4/Q6a4vJI907PZD0AuCM8tgFvABYaPvBOusaNJJ+juo7PIXqauZPUI2A+o1aCxtc76G6MnzEdKr76h8AfBz4bB1FxeSSI/0uSfoX4EtU4/J/2faJwI4Efk+uA44Bfsb2W23/E/BkzTUNsv1tP9KyfqPtR20/TO5lFEVCv3vbqWYoOpxqlAlk1E6vTgRuAb4i6XpJZ1ON3oneHNy6YvvtLatDRJDQ75rtxcBLgNuB90t6ADhY0qJ6Kxs8tr9p+722jwEuAE4A9pd0raRl9VY3kG6V9LY9GyWdA6yroZ6YhDJ6Z5wkHQb8ClXf9Bzbc2ouaaBJ2gf4OWBp+va7U34WPw/spDoogeqvqenAEttbayotJpGE/gSS9ALbD9VdRzSbpNcBx5bVDba/Otr20SwJ/YiIBkmffkREgyT0Y1KQ9DOSfqMsD0k6uu6aIqaidO90aY+bWT2D7Xf0sZwpQdL7qG5Y92LbL5J0JPDZTIweMfFyRW73hsfeJLr0FqrhmrcD2N4s6cB6Sxo8e0zs87SXAGeCn4CEftdsr6q7hinoCduWZPjxTdeiS7bzizLGlNDvkaQh4L3AfKop6QCwnYlUurda0t8CB5WLi34TuKzmmgZeGbff+rP5cI3lxCSR0O/dJ4HPAKcBvwWcRXWLhuiCJFF9jz8N/AB4MfBHtq+vtbABJunNwIeBI4FtVDcEvJenxu5Hg+VEbo8k3Wb7REl32T6+tH3d9mvqrm3QjHyXddcxVUi6k2rqzq/YPkHSa4EzbOfWFpEhm+Pwo/K8RdJpkk4AZtdZ0AC7RdLL6y5iCvmR7UeBfSTtY/trVFMmRqR7Zxw+KOn5wLuBjwIzgf9Zb0kD67XAOZIeAh7nqdEmx9db1sB6TNLzgG8An5S0jWreh4h07/RC0jTgHbY/UnctU0GZlOYZch+j3pTRT/9J9Zf8rwHPB/7e9vdqLSwmhXTv9MD2buDNddcxhXgvj+jNH9l+0vYu26tsX0Q10iwiR/q9krSS6gjqM1RdEgDYvn2vO0VbktZThbyohhgeDdxnO6NNeiDpdtsv26PtrnSXBaRPfzxeWZ4/0NJmqlET0QXbL2ldl/Qy4JyayhlYks4Ffht4oaS7Wl46ELipnqpissmRfkxK7Y5WY3RlYMHBwJ8C57e8tCP9+TEiod8jSYcDfwIcafsNkuYDr7B9ec2lDRxJ72pZ3Qd4GfATtk+pqaSBVwYbHE7LX/O5IjcgJ3LH40rgOqqrHgH+DTivrmIG3IEtj+nAF4HFtVY0wCS9HdgKXE/1XX4R+EKtRcWkkT793h1qe7WkFQC2d0naXXdRA+oe259tbZB0OvDZvWwfozuP6jbVj9ZdSEw+OdLv3eOSfoIytFDSScD36y1pYK3osC068wj5WYy9yJF+794FrAGOkXQTMAT8cr0lDRZJbwDeCMySdFHLSzPJFaTj8W3gBklfBHaONNq+sL6SYrJI6PfI9u2SXkN1V0hRjSv/0Ri7xdNtppqU5s3AbS3tO8gtLcbj4fLYvzwifiyjd8ZB0iuBuTx9hMRVtRU0oCTtl1+YE0/SAbYfH3vLaJIc6fdI0ieAY4A7gJETuAYS+t2bK+lPeeaENC+sr6TBJekVwOXA84CjJL0UOMf2b9dbWUwGCf3eLQTmO38qTYSPA+8DPkJ1x83foOoyi978FXAK1TknbN8p6dW1VhSTRkbv9O5u4CfrLmKKmGF7LVV340O2LyC3sxgX24/s0ZThxAHkSH88DgXukbSOp4+QyN03u/f/JO0D3F8uLPoOcFjNNQ2yR8r5JkvaH3gH1XSJETmR26sycucZbH+937UMujJr1r3AQcAfU9299EO2b6mzrkEl6VDgr4HXU3WTfRl4Zy7WCkjoj0uZ/GOe7a9Iei4wzfaOuuuK5ir33Fll+6111xKTU7p3eiTpbcAy4BCqUTyzgL8BTq6zrkEiac1or6errHu2d0sakrS/7Sfqricmn4R+75YDi4BbAWzfLyn90N15BdUtAz5N9T1mxM7EeBC4qfxSbZ3gJ1fkRkJ/HHbafkKqckrSvmSKv279JPBzwBnAr1LdDfLTtjfUWtXg21we+1DduTTix9Kn3yNJHwIeA84EfodqxqJ7bP9BnXUNKknTqcL/L4AP2P5ozSVFTEkJ/R6VIYZnAz9P1S1xHfB3uVirOyXsT6MK/LlUFxRdYfs7ddY1yCQNAe8BjuXpVzjn2odI6Ed9JK0CjgOuBa62fXfNJU0Jkr4MfAb4XeC3gLOA7bbfW2thMSkk9LskaTEw2/bHyvqtVLdVBnjvnpOBxN5JepKnTjS2/iAKsO2Z/a9q8Em6zfaJku6yfXxp+7rttteWRLPkRG733gMsbVmfDrwcOIDqHjIJ/Q7Zzm1Anh0jdyzdIuk0qpO6s2usJyaRhH739t/jviY3lisdH5V0QF1FRbT4oKTnA+8GPko1KU3mJwgg3Ttdk7TR9k/t5bX/Y/uYftcUASDpOVR9+D8FrAcut50ZyOJp8ud1924tV+M+jaRzgHU11BMxYhXVLb/XA28APlxvOTEZ5Ui/S+Wq289T3Vnz9tJ8IlXf/hLbW2sqLRpO0nrbLynL+wLrbL+s5rJikkmffpdsbwNeKel1VOOgAb5o+6s1lhUBT53AxfaukavFI1rlSD9iipC0m6eGwAqYAfwHGQIbLRL6ERENkhO5ERENktCPiGiQhH5ERIMk9CM6JOm8Mi3myPqXJB1UY0kRXcuJ3IgWqsY5yvaTbV57EFho+7t9LyxiguRIPxpP0lxJ90q6mOqCu8slDUvaIOn9ZZt3AEcCX5P0tdL2oKRDW/a/rOzzZUkzyjYvl3SXpJsl/YWk3D46apXQj6i8GLjK9gnAu20vBI4HXiPpeNsXUd2t8rW2X9tm/3nAx2wfSzWj2i+V9o8Dv2X7FcDuZ/sfETGWhH5E5SHbt5Tl/y7pduCbVFddz+9g/wds31GWbwPmlv7+A23/S2n/1ATWG9GT3IYhovI4gKSjqWacerntf5d0JS1TDo5iZ8vybqqrYXMfhJh0cqQf8XQzqX4BfF/S4VR3qxyxAziw0zey/e/ADkknlaalo20f0Q850o9oYftOSd8ENgDfBm5qeflS4FpJW/bSr9/O2cBlkh4HbgC+P5H1RnQrQzYjnkWSnmf7h2X5fOAI2++suaxosBzpRzy7TpO0gur/2kPA/6i3nGi6HOlHRDRITuRGRDRIQj8iokES+hERDZLQj4hokIR+RESDJPQjIhrk/wNefJ5tFaWJqAAAAABJRU5ErkJggg=="/>
          <p:cNvSpPr>
            <a:spLocks noChangeAspect="1" noChangeArrowheads="1"/>
          </p:cNvSpPr>
          <p:nvPr/>
        </p:nvSpPr>
        <p:spPr bwMode="auto">
          <a:xfrm>
            <a:off x="1059815" y="-4098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5781040" y="1846861"/>
            <a:ext cx="5405120" cy="4880213"/>
          </a:xfrm>
          <a:prstGeom prst="rect">
            <a:avLst/>
          </a:prstGeom>
        </p:spPr>
      </p:pic>
    </p:spTree>
    <p:extLst>
      <p:ext uri="{BB962C8B-B14F-4D97-AF65-F5344CB8AC3E}">
        <p14:creationId xmlns:p14="http://schemas.microsoft.com/office/powerpoint/2010/main" val="2452103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1080" y="1239521"/>
            <a:ext cx="10515600" cy="2092166"/>
          </a:xfrm>
        </p:spPr>
        <p:txBody>
          <a:bodyPr>
            <a:normAutofit fontScale="90000"/>
          </a:bodyPr>
          <a:lstStyle/>
          <a:p>
            <a:r>
              <a:rPr lang="en-US" b="1" dirty="0" smtClean="0">
                <a:solidFill>
                  <a:srgbClr val="C00000"/>
                </a:solidFill>
              </a:rPr>
              <a:t>We Know Netflix has expertise in customer engagement. Thus a question arrives that</a:t>
            </a:r>
            <a:br>
              <a:rPr lang="en-US" b="1" dirty="0" smtClean="0">
                <a:solidFill>
                  <a:srgbClr val="C00000"/>
                </a:solidFill>
              </a:rPr>
            </a:br>
            <a:r>
              <a:rPr lang="en-US" b="1" dirty="0" smtClean="0">
                <a:solidFill>
                  <a:srgbClr val="C00000"/>
                </a:solidFill>
              </a:rPr>
              <a:t> Does Netflix has more TV shows or Movies?</a:t>
            </a:r>
            <a:r>
              <a:rPr lang="en-IN" dirty="0" smtClean="0"/>
              <a:t/>
            </a:r>
            <a:br>
              <a:rPr lang="en-IN" dirty="0" smtClean="0"/>
            </a:br>
            <a:endParaRPr lang="en-IN" dirty="0"/>
          </a:p>
        </p:txBody>
      </p:sp>
      <p:sp>
        <p:nvSpPr>
          <p:cNvPr id="6" name="Content Placeholder 5"/>
          <p:cNvSpPr>
            <a:spLocks noGrp="1"/>
          </p:cNvSpPr>
          <p:nvPr>
            <p:ph idx="1"/>
          </p:nvPr>
        </p:nvSpPr>
        <p:spPr>
          <a:xfrm>
            <a:off x="3002280" y="2963545"/>
            <a:ext cx="10515600" cy="4351338"/>
          </a:xfrm>
        </p:spPr>
        <p:txBody>
          <a:bodyPr/>
          <a:lstStyle/>
          <a:p>
            <a:pPr marL="0" indent="0">
              <a:buNone/>
            </a:pPr>
            <a:r>
              <a:rPr lang="en-US" dirty="0" smtClean="0"/>
              <a:t>Lets check what data says</a:t>
            </a:r>
            <a:endParaRPr lang="en-IN" dirty="0"/>
          </a:p>
        </p:txBody>
      </p:sp>
    </p:spTree>
    <p:extLst>
      <p:ext uri="{BB962C8B-B14F-4D97-AF65-F5344CB8AC3E}">
        <p14:creationId xmlns:p14="http://schemas.microsoft.com/office/powerpoint/2010/main" val="289481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400" y="1"/>
            <a:ext cx="10515600" cy="2239328"/>
          </a:xfrm>
        </p:spPr>
        <p:txBody>
          <a:bodyPr>
            <a:normAutofit fontScale="90000"/>
          </a:bodyPr>
          <a:lstStyle/>
          <a:p>
            <a:r>
              <a:rPr lang="en-IN" sz="2800" b="1" dirty="0" smtClean="0">
                <a:solidFill>
                  <a:srgbClr val="C00000"/>
                </a:solidFill>
              </a:rPr>
              <a:t>Plotting bar plot of count of Movies and TV Show </a:t>
            </a:r>
            <a:r>
              <a:rPr lang="en-IN" sz="2800" b="1" dirty="0" err="1" smtClean="0">
                <a:solidFill>
                  <a:srgbClr val="C00000"/>
                </a:solidFill>
              </a:rPr>
              <a:t>realeased</a:t>
            </a:r>
            <a:r>
              <a:rPr lang="en-IN" sz="2800" b="1" dirty="0" smtClean="0">
                <a:solidFill>
                  <a:srgbClr val="C00000"/>
                </a:solidFill>
              </a:rPr>
              <a:t> on Netflix till now</a:t>
            </a:r>
            <a:r>
              <a:rPr lang="en-IN" sz="2800" dirty="0" smtClean="0"/>
              <a:t/>
            </a:r>
            <a:br>
              <a:rPr lang="en-IN" sz="2800" dirty="0" smtClean="0"/>
            </a:br>
            <a:r>
              <a:rPr lang="en-IN" sz="2800" dirty="0" err="1" smtClean="0"/>
              <a:t>sns.barplot</a:t>
            </a:r>
            <a:r>
              <a:rPr lang="en-IN" sz="2800" dirty="0" smtClean="0"/>
              <a:t>(data=type1,x='</a:t>
            </a:r>
            <a:r>
              <a:rPr lang="en-IN" sz="2800" dirty="0" err="1" smtClean="0"/>
              <a:t>type',y</a:t>
            </a:r>
            <a:r>
              <a:rPr lang="en-IN" sz="2800" dirty="0" smtClean="0"/>
              <a:t>='</a:t>
            </a:r>
            <a:r>
              <a:rPr lang="en-IN" sz="2800" dirty="0" err="1" smtClean="0"/>
              <a:t>counts',palette</a:t>
            </a:r>
            <a:r>
              <a:rPr lang="en-IN" sz="2800" dirty="0" smtClean="0"/>
              <a:t>="Set2")</a:t>
            </a:r>
            <a:br>
              <a:rPr lang="en-IN" sz="2800" dirty="0" smtClean="0"/>
            </a:br>
            <a:r>
              <a:rPr lang="en-IN" sz="2800" dirty="0"/>
              <a:t/>
            </a:r>
            <a:br>
              <a:rPr lang="en-IN" sz="2800" dirty="0"/>
            </a:br>
            <a:r>
              <a:rPr lang="en-IN" sz="2800" dirty="0" smtClean="0">
                <a:solidFill>
                  <a:srgbClr val="FF0000"/>
                </a:solidFill>
              </a:rPr>
              <a:t>Observation:- </a:t>
            </a:r>
            <a:r>
              <a:rPr lang="en-US" sz="2800" dirty="0" smtClean="0">
                <a:solidFill>
                  <a:srgbClr val="FF0000"/>
                </a:solidFill>
              </a:rPr>
              <a:t>As we observed that till date there are more Movies than TV shows on Netflix lets us check that whether this trend changed in recent years</a:t>
            </a:r>
            <a:endParaRPr lang="en-IN" sz="2800" dirty="0">
              <a:solidFill>
                <a:srgbClr val="FF0000"/>
              </a:solidFill>
            </a:endParaRPr>
          </a:p>
        </p:txBody>
      </p:sp>
      <p:sp>
        <p:nvSpPr>
          <p:cNvPr id="8" name="AutoShape 4" descr="data:image/png;base64,iVBORw0KGgoAAAANSUhEUgAAAYsAAAEGCAYAAACUzrmNAAAAOXRFWHRTb2Z0d2FyZQBNYXRwbG90bGliIHZlcnNpb24zLjQuMywgaHR0cHM6Ly9tYXRwbG90bGliLm9yZy/MnkTPAAAACXBIWXMAAAsTAAALEwEAmpwYAAAUz0lEQVR4nO3df7DddX3n8eeLoJhWs4AElibYsJppBaoId2gq2+qKlezWNayV7nVqicpMuiw6srN2F7o7I92dzPqH/SFWss1UJbAWTFUk6ywqkxatFok3iMaALFmgkIIkoC5od9KGvveP84kcb87N95Dec+5N7vMxc+b7/b6/n8/3fs7MgVe+38/3fE+qCkmSDuWYuR6AJGn+MywkSZ0MC0lSJ8NCktTJsJAkdTp2rgcwKieddFKtWLFirochSUeU7du3P1FVS6fXj9qwWLFiBVNTU3M9DEk6oiT5q0F1L0NJkjoZFpKkToaFJKmTYSFJ6mRYSJI6GRaSpE6GhSSpk2EhSepkWEiSOh213+D+h/p3J5ww10PQPPT73/veXA9BmhMjPbNIcnySTyb5dpJ7k/xCkhOT3Jbk/rY8oa/9VUl2JbkvyYV99XOT7Gj7rkmSUY5bkvTjRn0Z6oPA56rqZ4FXAvcCVwJbq2olsLVtk+QMYBI4E1gNXJtkUTvOBmAdsLK9Vo943JKkPiMLiyRLgF8CPgJQVX9bVd8H1gCbWrNNwEVtfQ1wU1Xtq6oHgV3AeUlOBZZU1R3V+8Hw6/v6SJLGYJRnFv8E2At8LMnXk/xxkp8ETqmqxwDa8uTWfhnwSF//3a22rK1Prx8kybokU0mm9u7dO7vvRpIWsFGGxbHAOcCGqnoV8EPaJacZDJqHqEPUDy5WbayqiaqaWLr0oMexS5IO0yjDYjewu6rubNufpBcej7dLS7Tlnr72p/X1Xw482urLB9QlSWMysrCoqu8AjyT5mVa6ALgH2AKsbbW1wC1tfQswmeS4JKfTm8je1i5VPZ1kVbsL6pK+PpKkMRj19yzeDXw8yfOBB4B30AuozUkuBR4GLgaoqp1JNtMLlP3A5VX1TDvOZcB1wGLg1vaSJI3JSMOiqu4GJgbsumCG9uuB9QPqU8BZszo4SdLQfNyHJKmTYSFJ6mRYSJI6GRaSpE6GhSSpk2EhSepkWEiSOhkWkqROhoUkqZNhIUnqZFhIkjoZFpKkToaFJKmTYSFJ6mRYSJI6GRaSpE6GhSSpk2EhSepkWEiSOhkWkqROhoUkqZNhIUnqZFhIkjoZFpKkToaFJKnTSMMiyUNJdiS5O8lUq52Y5LYk97flCX3tr0qyK8l9SS7sq5/bjrMryTVJMspxS5J+3DjOLP5ZVZ1dVRNt+0pga1WtBLa2bZKcAUwCZwKrgWuTLGp9NgDrgJXttXoM45YkNXNxGWoNsKmtbwIu6qvfVFX7qupBYBdwXpJTgSVVdUdVFXB9Xx9J0hiMOiwK+EKS7UnWtdopVfUYQFue3OrLgEf6+u5utWVtfXr9IEnWJZlKMrV3795ZfBuStLAdO+Ljn19VjyY5GbgtybcP0XbQPEQdon5wsWojsBFgYmJiYBtJ0nM30jOLqnq0LfcANwPnAY+3S0u05Z7WfDdwWl/35cCjrb58QF2SNCYjC4skP5nkRQfWgTcA3wK2AGtbs7XALW19CzCZ5Lgkp9ObyN7WLlU9nWRVuwvqkr4+kqQxGOVlqFOAm9tdrscCf1JVn0vyNWBzkkuBh4GLAapqZ5LNwD3AfuDyqnqmHesy4DpgMXBre0mSxmRkYVFVDwCvHFB/Erhghj7rgfUD6lPAWbM9RknScPwGtySpk2EhSepkWEiSOhkWkqROhoUkqZNhIUnqZFhIkjoZFpKkToaFJKmTYSFJ6mRYSJI6GRaSpE6GhSSpk2EhSepkWEiSOhkWkqROhoUkqZNhIUnqZFhIkjoZFpKkToaFJKmTYSFJ6mRYSJI6GRaSpE4jD4ski5J8Pcln2/aJSW5Lcn9bntDX9qoku5Lcl+TCvvq5SXa0fdckyajHLUl61jjOLN4D3Nu3fSWwtapWAlvbNknOACaBM4HVwLVJFrU+G4B1wMr2Wj2GcUuSmpGGRZLlwK8Af9xXXgNsauubgIv66jdV1b6qehDYBZyX5FRgSVXdUVUFXN/XR5I0BqM+s/gD4D8Af99XO6WqHgNoy5NbfRnwSF+73a22rK1Pr0uSxmRkYZHkjcCeqto+bJcBtTpEfdDfXJdkKsnU3r17h/yzkqQuozyzOB94U5KHgJuA1yX5H8Dj7dISbbmntd8NnNbXfznwaKsvH1A/SFVtrKqJqppYunTpbL4XSVrQRhYWVXVVVS2vqhX0Jq7/rKreBmwB1rZma4Fb2voWYDLJcUlOpzeRva1dqno6yap2F9QlfX0kSWNw7Bz8zfcDm5NcCjwMXAxQVTuTbAbuAfYDl1fVM63PZcB1wGLg1vaSJI3JWMKiqm4Hbm/rTwIXzNBuPbB+QH0KOGt0I5QkHYrf4JYkdTIsJEmdDAtJUifDQpLUybCQJHUyLCRJnQwLSVInw0KS1GmosEjyniRL0vORJHclecOoBydJmh+GPbN4Z1U9BbwBWAq8g95jOyRJC8CwYXHgMeH/AvhYVX2DwY8OlyQdhYYNi+1JvkAvLD6f5EX8+A8aSZKOYsM+SPBS4Gzggar6myQvpncpSpK0AAx7ZnFbVd1VVd+HHz059vdHNipJ0rxyyDOLJC8AfgI4KckJPDtPsQT4qRGPTZI0T3RdhvpN4Ap6wbCdZ8PiKeDDoxuWJGk+OWRYVNUHgQ8meXdVfWhMY5IkzTNDTXBX1YeSvBpY0d+nqq4f0bgkSfPIUGGR5AbgpcDdwIHfxS7AsJCkBWDYW2cngDOqqkY5GEnS/DTsrbPfAv7xKAciSZq/hj2zOAm4J8k2YN+BYlW9aSSjkiTNK8OGxdWjHIQkaX4b9m6oL456IJKk+WvYu6Gepnf3E8DzgecBP6yqJaMamCRp/hhqgruqXlRVS9rrBcCvAn94qD5JXpBkW5JvJNmZ5Hda/cQktyW5vy1P6OtzVZJdSe5LcmFf/dwkO9q+a5L4eHRJGqPD+lnVqvoM8LqOZvuA11XVK+k9sXZ1klXAlcDWqloJbG3bJDkDmATOBFYD1yZZ1I61AVgHrGyv1YczbknS4Rn2MtSb+zaPofe9i0N+56J9J+MHbfN57VXAGuC1rb4JuB34j61+U1XtAx5Msgs4L8lDwJKquqON5XrgIuDWYcYuSfqHG/ZuqH/Zt74feIje/9wPqZ0ZbAdeBny4qu5MckpVPQZQVY8lObk1XwZ8ta/77lb7u7Y+vT7o762jdwbCS17yku53JUkayrB3Qx3WDx1V1TPA2UmOB25OctYhmg+ah6hD1Af9vY3ARoCJiQm/bS5Js2SoOYsky5PcnGRPkseTfCrJ8mH/SPvRpNvpzTU8nuTUdtxTgT2t2W7gtL5uy4FHW335gLokaUyGneD+GLCF3u9aLAP+Z6vNKMnSdkZBksXA64Fvt+Osbc3WAre09S3AZJLjkpxObyJ7W7tk9XSSVe0uqEv6+kiSxmDYOYulVdUfDtcluaKjz6nApjZvcQywuao+m+QOYHOSS4GHgYsBqmpnks3APfTmRS5vl7EALgOuAxbTm9h2cluSxmjYsHgiyduAG9v2W4EnD9Whqr4JvGpA/Ungghn6rAfWD6hPAYea75AkjdCwl6HeCfwa8B3gMeAtwGFNekuSjjzDnln8V2BtVX0Pet/CBj5AL0QkSUe5Yc8sXnEgKACq6rsMuMQkSTo6DRsWx0x7htOJDH9WIkk6wg37P/zfBf4yySfpfSHu1xgwES1JOjoN+w3u65NM0Xt4YIA3V9U9Ix2ZpBl98Yv+xIwO9prXvGZkxx76UlILBwNCkhagw3pEuSRpYTEsJEmdDAtJUifDQpLUybCQJHUyLCRJnQwLSVInw0KS1MmwkCR1MiwkSZ0MC0lSJ8NCktTJsJAkdTIsJEmdDAtJUifDQpLUybCQJHUyLCRJnUYWFklOS/LnSe5NsjPJe1r9xCS3Jbm/LU/o63NVkl1J7ktyYV/93CQ72r5rkmRU45YkHWyUZxb7gX9fVS8HVgGXJzkDuBLYWlUrga1tm7ZvEjgTWA1cm2RRO9YGYB2wsr1Wj3DckqRpRhYWVfVYVd3V1p8G7gWWAWuATa3ZJuCitr4GuKmq9lXVg8Au4LwkpwJLquqOqirg+r4+kqQxGMucRZIVwKuAO4FTquox6AUKcHJrtgx4pK/b7lZb1tan1wf9nXVJppJM7d27d1bfgyQtZCMPiyQvBD4FXFFVTx2q6YBaHaJ+cLFqY1VNVNXE0qVLn/tgJUkDjTQskjyPXlB8vKo+3cqPt0tLtOWeVt8NnNbXfTnwaKsvH1CXJI3JKO+GCvAR4N6q+r2+XVuAtW19LXBLX30yyXFJTqc3kb2tXap6OsmqdsxL+vpIksbg2BEe+3zgN4AdSe5utd8G3g9sTnIp8DBwMUBV7UyyGbiH3p1Ul1fVM63fZcB1wGLg1vaSJI3JyMKiqr7M4PkGgAtm6LMeWD+gPgWcNXujkyQ9F36DW5LUybCQJHUyLCRJnQwLSVInw0KS1MmwkCR1MiwkSZ0MC0lSJ8NCktTJsJAkdTIsJEmdDAtJUifDQpLUybCQJHUyLCRJnQwLSVInw0KS1MmwkCR1MiwkSZ0MC0lSJ8NCktTJsJAkdTIsJEmdDAtJUifDQpLUaWRhkeSjSfYk+VZf7cQktyW5vy1P6Nt3VZJdSe5LcmFf/dwkO9q+a5JkVGOWJA02yjOL64DV02pXAluraiWwtW2T5AxgEjiz9bk2yaLWZwOwDljZXtOPKUkasZGFRVV9CfjutPIaYFNb3wRc1Fe/qar2VdWDwC7gvCSnAkuq6o6qKuD6vj6SpDEZ95zFKVX1GEBbntzqy4BH+trtbrVlbX16faAk65JMJZnau3fvrA5ckhay+TLBPWgeog5RH6iqNlbVRFVNLF26dNYGJ0kL3bjD4vF2aYm23NPqu4HT+totBx5t9eUD6pKkMRp3WGwB1rb1tcAtffXJJMclOZ3eRPa2dqnq6SSr2l1Ql/T1kSSNybGjOnCSG4HXAicl2Q28D3g/sDnJpcDDwMUAVbUzyWbgHmA/cHlVPdMOdRm9O6sWA7e2lyRpjEYWFlX11hl2XTBD+/XA+gH1KeCsWRyaJOk5mi8T3JKkecywkCR1MiwkSZ0MC0lSJ8NCktTJsJAkdTIsJEmdDAtJUifDQpLUybCQJHUyLCRJnQwLSVInw0KS1MmwkCR1MiwkSZ0MC0lSJ8NCktTJsJAkdTIsJEmdDAtJUifDQpLUybCQJHUyLCRJnQwLSVInw0KS1OmICYskq5Pcl2RXkivnejyStJAcEWGRZBHwYeCfA2cAb01yxtyOSpIWjiMiLIDzgF1V9UBV/S1wE7BmjsckSQvGsXM9gCEtAx7p294N/Pz0RknWAeva5g+S3DeGsS0EJwFPzPUg5oM/SOZ6CDqYn8/Z9dODikdKWAz6L7QOKlRtBDaOfjgLS5KpqpqY63FIg/j5HI8j5TLUbuC0vu3lwKNzNBZJWnCOlLD4GrAyyelJng9MAlvmeEyStGAcEZehqmp/kncBnwcWAR+tqp1zPKyFxEt7ms/8fI5Bqg669C9J0o85Ui5DSZLmkGEhSepkWCwwSSrJDX3bxybZm+Szh3m8f5PkktkboY5WSV6c5O72+k6Sv+7bvnBa2yuSXDvgGP8pyc4k32z9fr7VH0py0rjey0J0RExwa1b9EDgryeKq+n/ALwN/fbgHq6r/Pmsj01Gtqp4EzgZIcjXwg6r6QJLfpHeH4+f7mk8Cv9XfP8kvAG8EzqmqfS0cnj+GoQvPLBaqW4FfaetvBW48sCPJiUk+0/7l9tUkr0hyTPuX2/F97XYlOSXJ1Une22ovTfK5JNuT/EWSnx3nm9IR65PAG5McB5BkBfBTwJentTsVeKKq9gFU1RNV1f99q3cnuSvJjgOfvUGf51bfkeT49Dx54Ow4yQ1JXj/Sd3uEMiwWppuAySQvAF4B3Nm373eAr1fVK4DfBq6vqr8HbgH+FUA79X+oqh6fdtyNwLur6lzgvcBBlxGk6doZxzZgdStNAp+og2/V/AJwWpL/neTaJK+Ztv+JqjoH2EDv8wcDPs+t/hXgfOBM4AHgF1t9FfDV2XlnRxfDYgGqqm8CK+idVfyvabv/KXBDa/dnwIuT/CPgE8C/bm0m2/aPJHkh8GrgT5PcDfwRvX8JSsO4kd7nira8cXqDqvoBcC6957/tBT6R5O19TT7dltvpfb5h5s/zXwC/1F4bgJ9Lsgz4bvs7msawWLi2AB/g4P8oZ3oO1x3Ay5IsBS7i2f8wDzgG+H5Vnd33evksj1lHr88AFyQ5B1hcVXcNalRVz1TV7VX1PuBdwK/27d7Xls/w7HzsTJ/nL9E7m/hF4HZ64fMWeiGiAQyLheujwH+pqh3T6l8Cfh0gyWvpndo/1S4J3Az8HnBvu3TwI1X1FPBgkotb3yR55Wjfgo4W7V/zt9P7XB50VgGQ5GeSrOwrnQ38VcehZ/o8P0LvabUrq+oBevMj78WwmJF3Qy1QVbUb+OCAXVcDH0vyTeBvgLV9+z5B7zldb5/hsL8ObEjyn4Hn0Zsb+cYsDVlHvxvpnbFOzrD/hcCH2o0W+4FdPPuTBDO5mpk/z3fSe3wQ9ELiv3HwpLoaH/chSerkZShJUifDQpLUybCQJHUyLCRJnQwLSVInw0KaBe05Q/92rschjYphIc2O4wHDQkctw0KaHe8HXtp+Y+FPk6w5sCPJx5O8Kcnbk9zSnsx7X5L39bV5W5Jtrf8fJVk08K9Ic8SwkGbHlcD/qaqzgT8E3gHQHlr3ap59YON59L7pfjZwcZKJJC+n95DG81v/Z1obad7wcR/SLKuqLyb5cJKTgTcDn6qq/UkAbjvwXK0kn6b3VNT99J6m+rXWZjGwZ04GL83AsJBG4wZ6ZweTwDv76tOfr1P0noy6qaquGtPYpOfMy1DS7HgaeFHf9nXAFQBVtbOv/svt19sW03vU+1eArcBb2pnIgV93++kxjFkammcW0iyoqieTfCXJt4Bbq+q3ktxL73ca+n2Z3lnHy4A/qaopgPak3i8kOQb4O+Byuh+/LY2NT52VRiDJTwA7gHOq6v+22tuBiap611yOTTocXoaSZlmS1wPfBj50ICikI51nFpKkTp5ZSJI6GRaSpE6GhSSpk2EhSepkWEiSOv1/nE2sg/MGv/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2946400" y="2473008"/>
            <a:ext cx="5230387" cy="4293552"/>
          </a:xfrm>
          <a:prstGeom prst="rect">
            <a:avLst/>
          </a:prstGeom>
        </p:spPr>
      </p:pic>
    </p:spTree>
    <p:extLst>
      <p:ext uri="{BB962C8B-B14F-4D97-AF65-F5344CB8AC3E}">
        <p14:creationId xmlns:p14="http://schemas.microsoft.com/office/powerpoint/2010/main" val="24052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65837"/>
          </a:xfrm>
        </p:spPr>
        <p:txBody>
          <a:bodyPr>
            <a:normAutofit/>
          </a:bodyPr>
          <a:lstStyle/>
          <a:p>
            <a:r>
              <a:rPr lang="en-US" b="1" dirty="0">
                <a:solidFill>
                  <a:srgbClr val="C00000"/>
                </a:solidFill>
              </a:rPr>
              <a:t>Distribution of Releases per year on Netflix:</a:t>
            </a:r>
            <a:r>
              <a:rPr lang="en-US" b="1" dirty="0"/>
              <a:t/>
            </a:r>
            <a:br>
              <a:rPr lang="en-US" b="1" dirty="0"/>
            </a:br>
            <a:r>
              <a:rPr lang="en-US" sz="2000" b="1" dirty="0" smtClean="0"/>
              <a:t>#Grouping based on release year</a:t>
            </a:r>
            <a:br>
              <a:rPr lang="en-US" sz="2000" b="1" dirty="0" smtClean="0"/>
            </a:br>
            <a:r>
              <a:rPr lang="en-US" sz="2000" b="1" dirty="0" smtClean="0"/>
              <a:t>releases = netflix.groupby(by=['</a:t>
            </a:r>
            <a:r>
              <a:rPr lang="en-US" sz="2000" b="1" dirty="0" err="1" smtClean="0"/>
              <a:t>release_year','type</a:t>
            </a:r>
            <a:r>
              <a:rPr lang="en-US" sz="2000" b="1" dirty="0" smtClean="0"/>
              <a:t>']).size().</a:t>
            </a:r>
            <a:r>
              <a:rPr lang="en-US" sz="2000" b="1" dirty="0" err="1" smtClean="0"/>
              <a:t>reset_index</a:t>
            </a:r>
            <a:r>
              <a:rPr lang="en-US" sz="2000" b="1" dirty="0" smtClean="0"/>
              <a:t>(name='counts')</a:t>
            </a:r>
            <a:br>
              <a:rPr lang="en-US" sz="2000" b="1" dirty="0" smtClean="0"/>
            </a:br>
            <a:r>
              <a:rPr lang="en-US" sz="2700" b="1" dirty="0" smtClean="0">
                <a:solidFill>
                  <a:srgbClr val="00B050"/>
                </a:solidFill>
              </a:rPr>
              <a:t>Last 2-3 years says a different story lets see closely</a:t>
            </a:r>
            <a:endParaRPr lang="en-IN" sz="2700" dirty="0">
              <a:solidFill>
                <a:srgbClr val="00B050"/>
              </a:solidFill>
            </a:endParaRPr>
          </a:p>
        </p:txBody>
      </p:sp>
      <p:pic>
        <p:nvPicPr>
          <p:cNvPr id="4" name="Content Placeholder 3"/>
          <p:cNvPicPr>
            <a:picLocks noGrp="1" noChangeAspect="1"/>
          </p:cNvPicPr>
          <p:nvPr>
            <p:ph idx="1"/>
          </p:nvPr>
        </p:nvPicPr>
        <p:blipFill>
          <a:blip r:embed="rId2"/>
          <a:stretch>
            <a:fillRect/>
          </a:stretch>
        </p:blipFill>
        <p:spPr>
          <a:xfrm>
            <a:off x="970280" y="2030962"/>
            <a:ext cx="9572262" cy="4827038"/>
          </a:xfrm>
          <a:prstGeom prst="rect">
            <a:avLst/>
          </a:prstGeom>
        </p:spPr>
      </p:pic>
    </p:spTree>
    <p:extLst>
      <p:ext uri="{BB962C8B-B14F-4D97-AF65-F5344CB8AC3E}">
        <p14:creationId xmlns:p14="http://schemas.microsoft.com/office/powerpoint/2010/main" val="149254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2922</TotalTime>
  <Words>972</Words>
  <Application>Microsoft Office PowerPoint</Application>
  <PresentationFormat>Widescreen</PresentationFormat>
  <Paragraphs>73</Paragraphs>
  <Slides>22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 Mono</vt:lpstr>
      <vt:lpstr>Times New Roman</vt:lpstr>
      <vt:lpstr>Office Theme</vt:lpstr>
      <vt:lpstr>Statistic Module End Exam </vt:lpstr>
      <vt:lpstr> 1.Understanding what content is available in different countries 2.Identifying similar content by matching text-based features 3.Network analysis of Actors/Directors and find interesting insights 4.Does Netflix has more focus on TV Shows than movies in recent years. </vt:lpstr>
      <vt:lpstr> Dealing with Null Values in each columns:- Observation:-Here we can see most of the titles are without director,cast and country we have to deal with the null values. Solution:- Replacing with No values specified </vt:lpstr>
      <vt:lpstr>Data is ready to be processed as we have dealt with null values</vt:lpstr>
      <vt:lpstr>Lets find out distribution of movies on basis of ratings. Grouping by Ratings ratings = netflix.groupby(['rating'])['show_id'].count() We can see most of the movies are TV-MA rated on Netflix. But do we really under stand what these ratings Code stands for. </vt:lpstr>
      <vt:lpstr>Observation:- We can see most of the movies on Netflix are for Mature Audience followed by Teens. </vt:lpstr>
      <vt:lpstr>We Know Netflix has expertise in customer engagement. Thus a question arrives that  Does Netflix has more TV shows or Movies? </vt:lpstr>
      <vt:lpstr>Plotting bar plot of count of Movies and TV Show realeased on Netflix till now sns.barplot(data=type1,x='type',y='counts',palette="Set2")  Observation:- As we observed that till date there are more Movies than TV shows on Netflix lets us check that whether this trend changed in recent years</vt:lpstr>
      <vt:lpstr>Distribution of Releases per year on Netflix: #Grouping based on release year releases = netflix.groupby(by=['release_year','type']).size().reset_index(name='counts') Last 2-3 years says a different story lets see closely</vt:lpstr>
      <vt:lpstr>As we can see that from past 2-3 years TV shows and Movies are equally released on Netflix. In year 2021 TV shows counts surpasses the Movies count and we can see changing trends. We have realized that TV shows are more engaging than movies thus Netflix should emphasis more on TV-shows</vt:lpstr>
      <vt:lpstr> Now we Know that TV show gained equal importance now Let us understand what content is available in different countries</vt:lpstr>
      <vt:lpstr>Country Wise content Distribution count = netflix['country'].value_counts().sort_values(ascending = False) sns.barplot(x = head20.values, y = head20.index)</vt:lpstr>
      <vt:lpstr>Lets see how is Country-wise distribution on basis of Type of content</vt:lpstr>
      <vt:lpstr>Movie Genre Country Wise sns.barplot(data=movie_country,y='country',x='counts')</vt:lpstr>
      <vt:lpstr>TV Show Genre Country Wise sns.barplot(data=tvshow_country,y='country',x='counts')</vt:lpstr>
      <vt:lpstr>Like we know Trend changed in year 2021 let us see how tally works country wise</vt:lpstr>
      <vt:lpstr>Lets check which Country has most viewers from which age group Observation:-Here we can see Mature Audience are most viewers of Netflix in USA where as in India, Teens are most viewers</vt:lpstr>
      <vt:lpstr>Let us check network analysis of Actors/Directors and find some interesting insights  Finding Out who all are top 5 Director and What made them come on this list  Finding Out who all are top 5 Actor which movies they worked in.</vt:lpstr>
      <vt:lpstr>Top 5 Director on Netflix. Mr. Rajiv Chilaka who directed our beloved animation show “Chota Bheem” has topped this list.</vt:lpstr>
      <vt:lpstr>So who do you think toped the Actors list?</vt:lpstr>
      <vt:lpstr>Top 5 Actor on Netflix. Anupam Kher appeared in 39 of Netflix Movies and TV Show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Malkeet</dc:creator>
  <cp:lastModifiedBy>Malkeet</cp:lastModifiedBy>
  <cp:revision>24</cp:revision>
  <dcterms:created xsi:type="dcterms:W3CDTF">2022-08-13T11:23:10Z</dcterms:created>
  <dcterms:modified xsi:type="dcterms:W3CDTF">2022-08-15T12:05:19Z</dcterms:modified>
</cp:coreProperties>
</file>