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88" r:id="rId4"/>
    <p:sldId id="263" r:id="rId5"/>
    <p:sldId id="275" r:id="rId6"/>
    <p:sldId id="292" r:id="rId7"/>
    <p:sldId id="277" r:id="rId8"/>
    <p:sldId id="290" r:id="rId9"/>
    <p:sldId id="291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F6975"/>
    <a:srgbClr val="616E77"/>
    <a:srgbClr val="77A1B0"/>
    <a:srgbClr val="E5FAFF"/>
    <a:srgbClr val="88AABB"/>
    <a:srgbClr val="6B7479"/>
    <a:srgbClr val="8EA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1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9DB-5E23-49CE-902B-1E229000CF8A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ABA-1326-4A22-9054-396CCEBB6F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9DB-5E23-49CE-902B-1E229000CF8A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ABA-1326-4A22-9054-396CCEBB6F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9DB-5E23-49CE-902B-1E229000CF8A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ABA-1326-4A22-9054-396CCEBB6F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9DB-5E23-49CE-902B-1E229000CF8A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ABA-1326-4A22-9054-396CCEBB6F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9DB-5E23-49CE-902B-1E229000CF8A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ABA-1326-4A22-9054-396CCEBB6F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9DB-5E23-49CE-902B-1E229000CF8A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ABA-1326-4A22-9054-396CCEBB6F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9DB-5E23-49CE-902B-1E229000CF8A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ABA-1326-4A22-9054-396CCEBB6F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9DB-5E23-49CE-902B-1E229000CF8A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ABA-1326-4A22-9054-396CCEBB6F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9DB-5E23-49CE-902B-1E229000CF8A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ABA-1326-4A22-9054-396CCEBB6F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9DB-5E23-49CE-902B-1E229000CF8A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ABA-1326-4A22-9054-396CCEBB6F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9DB-5E23-49CE-902B-1E229000CF8A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2ABA-1326-4A22-9054-396CCEBB6F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304B09DB-5E23-49CE-902B-1E229000CF8A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FBAA2ABA-1326-4A22-9054-396CCEBB6F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3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3944"/>
            <a:ext cx="12192000" cy="8128000"/>
          </a:xfrm>
          <a:prstGeom prst="rect">
            <a:avLst/>
          </a:prstGeom>
        </p:spPr>
      </p:pic>
      <p:sp>
        <p:nvSpPr>
          <p:cNvPr id="3" name="文本框 2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7089061" y="1472879"/>
            <a:ext cx="41355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48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Agile </a:t>
            </a:r>
          </a:p>
          <a:p>
            <a:r>
              <a:rPr lang="en-GB" altLang="en-US" sz="48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      Model 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375575" y="4874008"/>
            <a:ext cx="3680020" cy="19837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endParaRPr lang="en-GB" altLang="en-US" dirty="0">
              <a:solidFill>
                <a:srgbClr val="5F6975"/>
              </a:solidFill>
              <a:latin typeface="Arial" panose="020B0604020202020204" pitchFamily="34" charset="0"/>
              <a:ea typeface="+mj-ea"/>
            </a:endParaRPr>
          </a:p>
          <a:p>
            <a:pPr algn="l">
              <a:lnSpc>
                <a:spcPct val="114000"/>
              </a:lnSpc>
            </a:pPr>
            <a:r>
              <a:rPr lang="en-GB" altLang="en-US" dirty="0">
                <a:solidFill>
                  <a:srgbClr val="5F6975"/>
                </a:solidFill>
                <a:latin typeface="Comic Sans MS" panose="030F0702030302020204" charset="0"/>
                <a:ea typeface="+mj-ea"/>
                <a:cs typeface="Comic Sans MS" panose="030F0702030302020204" charset="0"/>
              </a:rPr>
              <a:t>Sushmith</a:t>
            </a:r>
          </a:p>
          <a:p>
            <a:pPr algn="ctr">
              <a:lnSpc>
                <a:spcPct val="114000"/>
              </a:lnSpc>
            </a:pPr>
            <a:r>
              <a:rPr lang="en-GB" altLang="en-US" dirty="0">
                <a:solidFill>
                  <a:srgbClr val="5F6975"/>
                </a:solidFill>
                <a:latin typeface="Comic Sans MS" panose="030F0702030302020204" charset="0"/>
                <a:ea typeface="+mj-ea"/>
                <a:cs typeface="Comic Sans MS" panose="030F0702030302020204" charset="0"/>
              </a:rPr>
              <a:t>Harshal</a:t>
            </a:r>
          </a:p>
          <a:p>
            <a:pPr algn="r">
              <a:lnSpc>
                <a:spcPct val="114000"/>
              </a:lnSpc>
            </a:pPr>
            <a:r>
              <a:rPr lang="en-GB" altLang="en-US" dirty="0">
                <a:solidFill>
                  <a:srgbClr val="5F6975"/>
                </a:solidFill>
                <a:latin typeface="Comic Sans MS" panose="030F0702030302020204" charset="0"/>
                <a:ea typeface="+mj-ea"/>
                <a:cs typeface="Comic Sans MS" panose="030F0702030302020204" charset="0"/>
              </a:rPr>
              <a:t>Jaswanth</a:t>
            </a:r>
          </a:p>
          <a:p>
            <a:pPr algn="l">
              <a:lnSpc>
                <a:spcPct val="114000"/>
              </a:lnSpc>
            </a:pPr>
            <a:r>
              <a:rPr lang="en-GB" altLang="en-US" dirty="0">
                <a:solidFill>
                  <a:srgbClr val="5F6975"/>
                </a:solidFill>
                <a:latin typeface="Comic Sans MS" panose="030F0702030302020204" charset="0"/>
                <a:ea typeface="+mj-ea"/>
                <a:cs typeface="Comic Sans MS" panose="030F0702030302020204" charset="0"/>
              </a:rPr>
              <a:t>Malkeet </a:t>
            </a:r>
          </a:p>
          <a:p>
            <a:pPr algn="ctr">
              <a:lnSpc>
                <a:spcPct val="114000"/>
              </a:lnSpc>
            </a:pPr>
            <a:r>
              <a:rPr lang="en-GB" altLang="en-US" dirty="0">
                <a:solidFill>
                  <a:srgbClr val="5F6975"/>
                </a:solidFill>
                <a:latin typeface="Comic Sans MS" panose="030F0702030302020204" charset="0"/>
                <a:ea typeface="+mj-ea"/>
                <a:cs typeface="Comic Sans MS" panose="030F0702030302020204" charset="0"/>
              </a:rPr>
              <a:t>Tarun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8677275" y="4016375"/>
            <a:ext cx="33782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4000" b="1" dirty="0">
                <a:solidFill>
                  <a:srgbClr val="5F6975"/>
                </a:solidFill>
                <a:latin typeface="Calibri" panose="020F0502020204030204" charset="0"/>
                <a:ea typeface="+mj-ea"/>
                <a:cs typeface="Calibri" panose="020F0502020204030204" charset="0"/>
                <a:sym typeface="+mn-ea"/>
              </a:rPr>
              <a:t>Hi Moolyans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96000" y="4746233"/>
            <a:ext cx="51363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Education reflection</a:t>
            </a:r>
            <a:endParaRPr lang="zh-CN" altLang="en-US" sz="440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07" name="Picture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84075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26057"/>
            <a:ext cx="12192000" cy="8128000"/>
          </a:xfrm>
          <a:prstGeom prst="rect">
            <a:avLst/>
          </a:prstGeom>
        </p:spPr>
      </p:pic>
      <p:sp>
        <p:nvSpPr>
          <p:cNvPr id="4" name="文本框 3" descr="e7d195523061f1c0deeec63e560781cfd59afb0ea006f2a87ABB68BF51EA6619813959095094C18C62A12F549504892A4AAA8C1554C6663626E05CA27F281A14E6983772AFC3FB97135759321DEA3D704CB8FFD9D2544D20427D00997056F5C96BEB36E87B176A9A2B0208D5F0253CAA64F289E16775627845AD05F6A8DA43D217D906D92F737DD9"/>
          <p:cNvSpPr txBox="1"/>
          <p:nvPr/>
        </p:nvSpPr>
        <p:spPr>
          <a:xfrm>
            <a:off x="1457839" y="4157818"/>
            <a:ext cx="3858749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等腰三角形 4"/>
          <p:cNvSpPr/>
          <p:nvPr/>
        </p:nvSpPr>
        <p:spPr>
          <a:xfrm rot="16200000" flipV="1">
            <a:off x="8912209" y="2656610"/>
            <a:ext cx="324828" cy="280024"/>
          </a:xfrm>
          <a:prstGeom prst="triangle">
            <a:avLst/>
          </a:prstGeom>
          <a:solidFill>
            <a:srgbClr val="616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 descr="e7d195523061f1c0deeec63e560781cfd59afb0ea006f2a87ABB68BF51EA6619813959095094C18C62A12F549504892A4AAA8C1554C6663626E05CA27F281A14E6983772AFC3FB97135759321DEA3D704CB8FFD9D2544D20427D00997056F5C96BEB36E87B176A9A2B0208D5F0253CAA64F289E16775627845AD05F6A8DA43D217D906D92F737DD9"/>
          <p:cNvSpPr txBox="1"/>
          <p:nvPr/>
        </p:nvSpPr>
        <p:spPr>
          <a:xfrm>
            <a:off x="8140994" y="2442044"/>
            <a:ext cx="729687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6B747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1600" dirty="0">
              <a:solidFill>
                <a:srgbClr val="6B747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等腰三角形 6"/>
          <p:cNvSpPr/>
          <p:nvPr/>
        </p:nvSpPr>
        <p:spPr>
          <a:xfrm rot="16200000" flipV="1">
            <a:off x="8912209" y="4497044"/>
            <a:ext cx="324828" cy="280024"/>
          </a:xfrm>
          <a:prstGeom prst="triangle">
            <a:avLst/>
          </a:prstGeom>
          <a:solidFill>
            <a:srgbClr val="616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 descr="e7d195523061f1c0deeec63e560781cfd59afb0ea006f2a87ABB68BF51EA6619813959095094C18C62A12F549504892A4AAA8C1554C6663626E05CA27F281A14E6983772AFC3FB97135759321DEA3D704CB8FFD9D2544D20427D00997056F5C96BEB36E87B176A9A2B0208D5F0253CAA64F289E16775627845AD05F6A8DA43D217D906D92F737DD9"/>
          <p:cNvSpPr txBox="1"/>
          <p:nvPr/>
        </p:nvSpPr>
        <p:spPr>
          <a:xfrm>
            <a:off x="8152423" y="4283730"/>
            <a:ext cx="729687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6B747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1600" dirty="0">
              <a:solidFill>
                <a:srgbClr val="6B747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等腰三角形 8"/>
          <p:cNvSpPr/>
          <p:nvPr/>
        </p:nvSpPr>
        <p:spPr>
          <a:xfrm rot="16200000" flipV="1">
            <a:off x="8925154" y="3472052"/>
            <a:ext cx="324828" cy="280024"/>
          </a:xfrm>
          <a:prstGeom prst="triangle">
            <a:avLst/>
          </a:prstGeom>
          <a:solidFill>
            <a:srgbClr val="616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 descr="e7d195523061f1c0deeec63e560781cfd59afb0ea006f2a87ABB68BF51EA6619813959095094C18C62A12F549504892A4AAA8C1554C6663626E05CA27F281A14E6983772AFC3FB97135759321DEA3D704CB8FFD9D2544D20427D00997056F5C96BEB36E87B176A9A2B0208D5F0253CAA64F289E16775627845AD05F6A8DA43D217D906D92F737DD9"/>
          <p:cNvSpPr txBox="1"/>
          <p:nvPr/>
        </p:nvSpPr>
        <p:spPr>
          <a:xfrm>
            <a:off x="8151788" y="3362887"/>
            <a:ext cx="729687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6B747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1600" dirty="0">
              <a:solidFill>
                <a:srgbClr val="6B747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等腰三角形 10"/>
          <p:cNvSpPr/>
          <p:nvPr/>
        </p:nvSpPr>
        <p:spPr>
          <a:xfrm rot="16200000" flipV="1">
            <a:off x="8914359" y="5382336"/>
            <a:ext cx="324828" cy="280024"/>
          </a:xfrm>
          <a:prstGeom prst="triangle">
            <a:avLst/>
          </a:prstGeom>
          <a:solidFill>
            <a:srgbClr val="616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 descr="e7d195523061f1c0deeec63e560781cfd59afb0ea006f2a87ABB68BF51EA6619813959095094C18C62A12F549504892A4AAA8C1554C6663626E05CA27F281A14E6983772AFC3FB97135759321DEA3D704CB8FFD9D2544D20427D00997056F5C96BEB36E87B176A9A2B0208D5F0253CAA64F289E16775627845AD05F6A8DA43D217D906D92F737DD9"/>
          <p:cNvSpPr txBox="1"/>
          <p:nvPr/>
        </p:nvSpPr>
        <p:spPr>
          <a:xfrm>
            <a:off x="8141627" y="5168405"/>
            <a:ext cx="729687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6B747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sz="1600" dirty="0">
              <a:solidFill>
                <a:srgbClr val="6B747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278095" y="2443532"/>
            <a:ext cx="17329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en-US" sz="2000" b="1" dirty="0">
                <a:solidFill>
                  <a:srgbClr val="616E7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  <a:p>
            <a:r>
              <a:rPr lang="en-GB" altLang="en-US" sz="2000" b="1" dirty="0">
                <a:solidFill>
                  <a:srgbClr val="616E7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#Tarun 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352710" y="3363954"/>
            <a:ext cx="18649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en-US" sz="2000" b="1" dirty="0">
                <a:solidFill>
                  <a:srgbClr val="616E7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Walk Through</a:t>
            </a:r>
          </a:p>
          <a:p>
            <a:r>
              <a:rPr lang="en-GB" altLang="en-US" sz="2000" b="1" dirty="0">
                <a:solidFill>
                  <a:srgbClr val="616E7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#Sushmith 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352710" y="4284872"/>
            <a:ext cx="12547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000" b="1" dirty="0">
                <a:solidFill>
                  <a:srgbClr val="616E7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Merits</a:t>
            </a:r>
          </a:p>
          <a:p>
            <a:r>
              <a:rPr lang="en-GB" altLang="zh-CN" sz="2000" b="1" dirty="0">
                <a:solidFill>
                  <a:srgbClr val="616E77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#Harshal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277985" y="5969635"/>
            <a:ext cx="29140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000" b="1" dirty="0">
                <a:solidFill>
                  <a:srgbClr val="616E7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Real time Project Implementations</a:t>
            </a:r>
          </a:p>
          <a:p>
            <a:r>
              <a:rPr lang="en-GB" altLang="en-US" sz="2000" b="1" dirty="0">
                <a:solidFill>
                  <a:srgbClr val="616E7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#Jaswanth</a:t>
            </a:r>
          </a:p>
        </p:txBody>
      </p:sp>
      <p:sp>
        <p:nvSpPr>
          <p:cNvPr id="3" name="文本框 11" descr="e7d195523061f1c0deeec63e560781cfd59afb0ea006f2a87ABB68BF51EA6619813959095094C18C62A12F549504892A4AAA8C1554C6663626E05CA27F281A14E6983772AFC3FB97135759321DEA3D704CB8FFD9D2544D20427D00997056F5C96BEB36E87B176A9A2B0208D5F0253CAA64F289E16775627845AD05F6A8DA43D217D906D92F737DD9"/>
          <p:cNvSpPr txBox="1"/>
          <p:nvPr/>
        </p:nvSpPr>
        <p:spPr>
          <a:xfrm>
            <a:off x="8200047" y="6125350"/>
            <a:ext cx="748030" cy="70675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6B747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GB" altLang="en-US" sz="4000" dirty="0">
                <a:solidFill>
                  <a:srgbClr val="6B747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7" name="等腰三角形 10"/>
          <p:cNvSpPr/>
          <p:nvPr/>
        </p:nvSpPr>
        <p:spPr>
          <a:xfrm rot="16200000" flipV="1">
            <a:off x="8911819" y="6337376"/>
            <a:ext cx="324828" cy="280024"/>
          </a:xfrm>
          <a:prstGeom prst="triangle">
            <a:avLst/>
          </a:prstGeom>
          <a:solidFill>
            <a:srgbClr val="616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9326245" y="5224145"/>
            <a:ext cx="12877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altLang="zh-CN" b="1" dirty="0">
                <a:solidFill>
                  <a:srgbClr val="616E77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De-Merits</a:t>
            </a:r>
          </a:p>
          <a:p>
            <a:r>
              <a:rPr lang="en-GB" altLang="zh-CN" b="1" dirty="0">
                <a:solidFill>
                  <a:srgbClr val="616E77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#Malkeet</a:t>
            </a:r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41"/>
          <a:stretch>
            <a:fillRect/>
          </a:stretch>
        </p:blipFill>
        <p:spPr>
          <a:xfrm>
            <a:off x="0" y="-32084"/>
            <a:ext cx="12192000" cy="1459718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0" y="3001010"/>
            <a:ext cx="12192000" cy="26460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GB" altLang="en-US" sz="16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reflection blurRad="6350" stA="55000" endA="300" endPos="45500" dir="5400000" sy="-100000" algn="bl" rotWithShape="0"/>
                </a:effectLst>
                <a:latin typeface="Arial Black" panose="020B0A04020102020204" charset="0"/>
                <a:cs typeface="Arial Black" panose="020B0A04020102020204" charset="0"/>
              </a:rPr>
              <a:t>  Agile???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41"/>
          <a:stretch>
            <a:fillRect/>
          </a:stretch>
        </p:blipFill>
        <p:spPr>
          <a:xfrm>
            <a:off x="0" y="-32084"/>
            <a:ext cx="12192000" cy="1459718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81584" y="396852"/>
            <a:ext cx="699034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60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Introduction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90500" y="1778000"/>
            <a:ext cx="1145540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GB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SDLC ( Software Development Life Cycle) we have many models  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558165" y="2527300"/>
            <a:ext cx="1151890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200"/>
              <a:t>Agile was formally launched in 2001 when 17 technologists drafted the Agile Manifesto.</a:t>
            </a:r>
            <a:endParaRPr lang="en-GB" altLang="en-US" sz="2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endParaRPr lang="en-GB" altLang="en-US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200"/>
              <a:t>Agile model  is  widely used in the present market, where in we develop software in an incremental and Iterative process.</a:t>
            </a:r>
          </a:p>
          <a:p>
            <a:pPr indent="0">
              <a:buFont typeface="Arial" panose="020B0604020202020204" pitchFamily="34" charset="0"/>
              <a:buNone/>
            </a:pPr>
            <a:endParaRPr lang="en-GB" altLang="en-US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200"/>
              <a:t>In Agile modle Requirments are called Stories.</a:t>
            </a:r>
          </a:p>
          <a:p>
            <a:endParaRPr lang="en-GB" altLang="en-US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200"/>
              <a:t>The Requirements are volatile in agile model (Requirements might change).</a:t>
            </a:r>
          </a:p>
          <a:p>
            <a:pPr indent="0">
              <a:buFont typeface="Arial" panose="020B0604020202020204" pitchFamily="34" charset="0"/>
              <a:buNone/>
            </a:pPr>
            <a:endParaRPr lang="en-GB" altLang="en-US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200"/>
              <a:t> Software development during one unit of time is referred to as iteration, which may last from Two to Four weeks is also as Sprint.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GB" altLang="en-US" sz="2200"/>
              <a:t> </a:t>
            </a:r>
          </a:p>
          <a:p>
            <a:endParaRPr lang="en-GB" altLang="en-US" sz="2200"/>
          </a:p>
          <a:p>
            <a:endParaRPr lang="en-GB" altLang="en-US"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/>
          <p:cNvSpPr>
            <a:spLocks noEditPoints="1"/>
          </p:cNvSpPr>
          <p:nvPr/>
        </p:nvSpPr>
        <p:spPr bwMode="auto">
          <a:xfrm>
            <a:off x="3370369" y="5654106"/>
            <a:ext cx="358073" cy="359602"/>
          </a:xfrm>
          <a:custGeom>
            <a:avLst/>
            <a:gdLst>
              <a:gd name="T0" fmla="*/ 160 w 198"/>
              <a:gd name="T1" fmla="*/ 0 h 198"/>
              <a:gd name="T2" fmla="*/ 38 w 198"/>
              <a:gd name="T3" fmla="*/ 0 h 198"/>
              <a:gd name="T4" fmla="*/ 0 w 198"/>
              <a:gd name="T5" fmla="*/ 38 h 198"/>
              <a:gd name="T6" fmla="*/ 0 w 198"/>
              <a:gd name="T7" fmla="*/ 78 h 198"/>
              <a:gd name="T8" fmla="*/ 0 w 198"/>
              <a:gd name="T9" fmla="*/ 159 h 198"/>
              <a:gd name="T10" fmla="*/ 38 w 198"/>
              <a:gd name="T11" fmla="*/ 198 h 198"/>
              <a:gd name="T12" fmla="*/ 160 w 198"/>
              <a:gd name="T13" fmla="*/ 198 h 198"/>
              <a:gd name="T14" fmla="*/ 198 w 198"/>
              <a:gd name="T15" fmla="*/ 159 h 198"/>
              <a:gd name="T16" fmla="*/ 198 w 198"/>
              <a:gd name="T17" fmla="*/ 78 h 198"/>
              <a:gd name="T18" fmla="*/ 198 w 198"/>
              <a:gd name="T19" fmla="*/ 38 h 198"/>
              <a:gd name="T20" fmla="*/ 160 w 198"/>
              <a:gd name="T21" fmla="*/ 0 h 198"/>
              <a:gd name="T22" fmla="*/ 171 w 198"/>
              <a:gd name="T23" fmla="*/ 22 h 198"/>
              <a:gd name="T24" fmla="*/ 175 w 198"/>
              <a:gd name="T25" fmla="*/ 22 h 198"/>
              <a:gd name="T26" fmla="*/ 175 w 198"/>
              <a:gd name="T27" fmla="*/ 27 h 198"/>
              <a:gd name="T28" fmla="*/ 175 w 198"/>
              <a:gd name="T29" fmla="*/ 56 h 198"/>
              <a:gd name="T30" fmla="*/ 142 w 198"/>
              <a:gd name="T31" fmla="*/ 56 h 198"/>
              <a:gd name="T32" fmla="*/ 142 w 198"/>
              <a:gd name="T33" fmla="*/ 22 h 198"/>
              <a:gd name="T34" fmla="*/ 171 w 198"/>
              <a:gd name="T35" fmla="*/ 22 h 198"/>
              <a:gd name="T36" fmla="*/ 71 w 198"/>
              <a:gd name="T37" fmla="*/ 78 h 198"/>
              <a:gd name="T38" fmla="*/ 99 w 198"/>
              <a:gd name="T39" fmla="*/ 64 h 198"/>
              <a:gd name="T40" fmla="*/ 127 w 198"/>
              <a:gd name="T41" fmla="*/ 78 h 198"/>
              <a:gd name="T42" fmla="*/ 134 w 198"/>
              <a:gd name="T43" fmla="*/ 99 h 198"/>
              <a:gd name="T44" fmla="*/ 99 w 198"/>
              <a:gd name="T45" fmla="*/ 134 h 198"/>
              <a:gd name="T46" fmla="*/ 64 w 198"/>
              <a:gd name="T47" fmla="*/ 99 h 198"/>
              <a:gd name="T48" fmla="*/ 71 w 198"/>
              <a:gd name="T49" fmla="*/ 78 h 198"/>
              <a:gd name="T50" fmla="*/ 179 w 198"/>
              <a:gd name="T51" fmla="*/ 159 h 198"/>
              <a:gd name="T52" fmla="*/ 160 w 198"/>
              <a:gd name="T53" fmla="*/ 178 h 198"/>
              <a:gd name="T54" fmla="*/ 38 w 198"/>
              <a:gd name="T55" fmla="*/ 178 h 198"/>
              <a:gd name="T56" fmla="*/ 19 w 198"/>
              <a:gd name="T57" fmla="*/ 159 h 198"/>
              <a:gd name="T58" fmla="*/ 19 w 198"/>
              <a:gd name="T59" fmla="*/ 78 h 198"/>
              <a:gd name="T60" fmla="*/ 49 w 198"/>
              <a:gd name="T61" fmla="*/ 78 h 198"/>
              <a:gd name="T62" fmla="*/ 45 w 198"/>
              <a:gd name="T63" fmla="*/ 99 h 198"/>
              <a:gd name="T64" fmla="*/ 99 w 198"/>
              <a:gd name="T65" fmla="*/ 153 h 198"/>
              <a:gd name="T66" fmla="*/ 153 w 198"/>
              <a:gd name="T67" fmla="*/ 99 h 198"/>
              <a:gd name="T68" fmla="*/ 149 w 198"/>
              <a:gd name="T69" fmla="*/ 78 h 198"/>
              <a:gd name="T70" fmla="*/ 179 w 198"/>
              <a:gd name="T71" fmla="*/ 78 h 198"/>
              <a:gd name="T72" fmla="*/ 179 w 198"/>
              <a:gd name="T73" fmla="*/ 159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8" h="198">
                <a:moveTo>
                  <a:pt x="160" y="0"/>
                </a:moveTo>
                <a:cubicBezTo>
                  <a:pt x="38" y="0"/>
                  <a:pt x="38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81"/>
                  <a:pt x="17" y="198"/>
                  <a:pt x="38" y="198"/>
                </a:cubicBezTo>
                <a:cubicBezTo>
                  <a:pt x="160" y="198"/>
                  <a:pt x="160" y="198"/>
                  <a:pt x="160" y="198"/>
                </a:cubicBezTo>
                <a:cubicBezTo>
                  <a:pt x="181" y="198"/>
                  <a:pt x="198" y="181"/>
                  <a:pt x="198" y="159"/>
                </a:cubicBezTo>
                <a:cubicBezTo>
                  <a:pt x="198" y="78"/>
                  <a:pt x="198" y="78"/>
                  <a:pt x="198" y="78"/>
                </a:cubicBezTo>
                <a:cubicBezTo>
                  <a:pt x="198" y="38"/>
                  <a:pt x="198" y="38"/>
                  <a:pt x="198" y="38"/>
                </a:cubicBezTo>
                <a:cubicBezTo>
                  <a:pt x="198" y="17"/>
                  <a:pt x="181" y="0"/>
                  <a:pt x="160" y="0"/>
                </a:cubicBezTo>
                <a:close/>
                <a:moveTo>
                  <a:pt x="171" y="22"/>
                </a:moveTo>
                <a:cubicBezTo>
                  <a:pt x="175" y="22"/>
                  <a:pt x="175" y="22"/>
                  <a:pt x="175" y="22"/>
                </a:cubicBezTo>
                <a:cubicBezTo>
                  <a:pt x="175" y="27"/>
                  <a:pt x="175" y="27"/>
                  <a:pt x="175" y="27"/>
                </a:cubicBezTo>
                <a:cubicBezTo>
                  <a:pt x="175" y="56"/>
                  <a:pt x="175" y="56"/>
                  <a:pt x="175" y="56"/>
                </a:cubicBezTo>
                <a:cubicBezTo>
                  <a:pt x="142" y="56"/>
                  <a:pt x="142" y="56"/>
                  <a:pt x="142" y="56"/>
                </a:cubicBezTo>
                <a:cubicBezTo>
                  <a:pt x="142" y="22"/>
                  <a:pt x="142" y="22"/>
                  <a:pt x="142" y="22"/>
                </a:cubicBezTo>
                <a:lnTo>
                  <a:pt x="171" y="22"/>
                </a:lnTo>
                <a:close/>
                <a:moveTo>
                  <a:pt x="71" y="78"/>
                </a:moveTo>
                <a:cubicBezTo>
                  <a:pt x="77" y="70"/>
                  <a:pt x="87" y="64"/>
                  <a:pt x="99" y="64"/>
                </a:cubicBezTo>
                <a:cubicBezTo>
                  <a:pt x="111" y="64"/>
                  <a:pt x="121" y="70"/>
                  <a:pt x="127" y="78"/>
                </a:cubicBezTo>
                <a:cubicBezTo>
                  <a:pt x="132" y="84"/>
                  <a:pt x="134" y="91"/>
                  <a:pt x="134" y="99"/>
                </a:cubicBezTo>
                <a:cubicBezTo>
                  <a:pt x="134" y="118"/>
                  <a:pt x="118" y="134"/>
                  <a:pt x="99" y="134"/>
                </a:cubicBezTo>
                <a:cubicBezTo>
                  <a:pt x="80" y="134"/>
                  <a:pt x="64" y="118"/>
                  <a:pt x="64" y="99"/>
                </a:cubicBezTo>
                <a:cubicBezTo>
                  <a:pt x="64" y="91"/>
                  <a:pt x="67" y="84"/>
                  <a:pt x="71" y="78"/>
                </a:cubicBezTo>
                <a:close/>
                <a:moveTo>
                  <a:pt x="179" y="159"/>
                </a:moveTo>
                <a:cubicBezTo>
                  <a:pt x="179" y="170"/>
                  <a:pt x="170" y="178"/>
                  <a:pt x="160" y="178"/>
                </a:cubicBezTo>
                <a:cubicBezTo>
                  <a:pt x="38" y="178"/>
                  <a:pt x="38" y="178"/>
                  <a:pt x="38" y="178"/>
                </a:cubicBezTo>
                <a:cubicBezTo>
                  <a:pt x="28" y="178"/>
                  <a:pt x="19" y="170"/>
                  <a:pt x="19" y="159"/>
                </a:cubicBezTo>
                <a:cubicBezTo>
                  <a:pt x="19" y="78"/>
                  <a:pt x="19" y="78"/>
                  <a:pt x="19" y="78"/>
                </a:cubicBezTo>
                <a:cubicBezTo>
                  <a:pt x="49" y="78"/>
                  <a:pt x="49" y="78"/>
                  <a:pt x="49" y="78"/>
                </a:cubicBezTo>
                <a:cubicBezTo>
                  <a:pt x="46" y="85"/>
                  <a:pt x="45" y="91"/>
                  <a:pt x="45" y="99"/>
                </a:cubicBezTo>
                <a:cubicBezTo>
                  <a:pt x="45" y="129"/>
                  <a:pt x="69" y="153"/>
                  <a:pt x="99" y="153"/>
                </a:cubicBezTo>
                <a:cubicBezTo>
                  <a:pt x="129" y="153"/>
                  <a:pt x="153" y="129"/>
                  <a:pt x="153" y="99"/>
                </a:cubicBezTo>
                <a:cubicBezTo>
                  <a:pt x="153" y="91"/>
                  <a:pt x="152" y="85"/>
                  <a:pt x="149" y="78"/>
                </a:cubicBezTo>
                <a:cubicBezTo>
                  <a:pt x="179" y="78"/>
                  <a:pt x="179" y="78"/>
                  <a:pt x="179" y="78"/>
                </a:cubicBezTo>
                <a:lnTo>
                  <a:pt x="179" y="1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35"/>
            <a:ext cx="12192635" cy="68249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01FA91-735F-455D-801E-D9486A870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7" y="403418"/>
            <a:ext cx="10946295" cy="583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41"/>
          <a:stretch>
            <a:fillRect/>
          </a:stretch>
        </p:blipFill>
        <p:spPr>
          <a:xfrm>
            <a:off x="0" y="-32084"/>
            <a:ext cx="12192000" cy="1459718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419036" y="396852"/>
            <a:ext cx="6210427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4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Merits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289560" y="1781175"/>
            <a:ext cx="1190244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Customers can have a look of the working feature which fulfilled their expectations.</a:t>
            </a:r>
          </a:p>
          <a:p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The customers are satisfied because after every Sprint working feature of the software is delivered to them.</a:t>
            </a:r>
          </a:p>
          <a:p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Changes in the requirements are accepted even in the later stages of the development.</a:t>
            </a:r>
          </a:p>
          <a:p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800"/>
              <a:t>Less Documentation.</a:t>
            </a: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41"/>
          <a:stretch>
            <a:fillRect/>
          </a:stretch>
        </p:blipFill>
        <p:spPr>
          <a:xfrm>
            <a:off x="0" y="-32084"/>
            <a:ext cx="12192000" cy="1459718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419036" y="396852"/>
            <a:ext cx="6210427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4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De Merits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289560" y="1781175"/>
            <a:ext cx="1190244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Because of the ever-evolving features, there is always a risk of the ever-lasting project.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For complex projects, the resource requirement and effort are difficult to estimate.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is not useful for small development projects</a:t>
            </a:r>
            <a:r>
              <a:rPr lang="en-GB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indent="0">
              <a:buFont typeface="Arial" panose="020B0604020202020204" pitchFamily="34" charset="0"/>
              <a:buNone/>
            </a:pPr>
            <a:endParaRPr lang="en-GB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800">
                <a:sym typeface="+mn-ea"/>
              </a:rPr>
              <a:t>Less Documentation.</a:t>
            </a: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Content Placeholder 100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7185" y="1550670"/>
            <a:ext cx="5271135" cy="28809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Content Placeholder 101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88480" y="1590675"/>
            <a:ext cx="5029200" cy="24187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Picture 102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4555490"/>
            <a:ext cx="6050280" cy="23025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41"/>
          <a:stretch>
            <a:fillRect/>
          </a:stretch>
        </p:blipFill>
        <p:spPr>
          <a:xfrm>
            <a:off x="0" y="-32084"/>
            <a:ext cx="12192000" cy="1459718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99160" y="360045"/>
            <a:ext cx="112928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Few Companies Using Agile Methodology</a:t>
            </a:r>
          </a:p>
        </p:txBody>
      </p:sp>
      <p:pic>
        <p:nvPicPr>
          <p:cNvPr id="105" name="Picture 104"/>
          <p:cNvPicPr/>
          <p:nvPr/>
        </p:nvPicPr>
        <p:blipFill>
          <a:blip r:embed="rId6"/>
          <a:stretch>
            <a:fillRect/>
          </a:stretch>
        </p:blipFill>
        <p:spPr>
          <a:xfrm>
            <a:off x="6477000" y="4009390"/>
            <a:ext cx="4860925" cy="28492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239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Comic Sans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sushmith naik</cp:lastModifiedBy>
  <cp:revision>112</cp:revision>
  <dcterms:created xsi:type="dcterms:W3CDTF">2019-04-21T15:25:00Z</dcterms:created>
  <dcterms:modified xsi:type="dcterms:W3CDTF">2022-02-09T04:28:56Z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1033-11.2.0.10311</vt:lpwstr>
  </property>
  <property fmtid="{D5CDD505-2E9C-101B-9397-08002B2CF9AE}" pid="3" name="ICV">
    <vt:lpwstr>0A36CD127AA04D3182C1EAFB68CE7468</vt:lpwstr>
  </property>
</Properties>
</file>