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7861/clinmed.2021-0791" TargetMode="External" /><Relationship Id="rId3" Type="http://schemas.openxmlformats.org/officeDocument/2006/relationships/hyperlink" Target="https://doi.org/10.1038/nature12060" TargetMode="External" /><Relationship Id="rId4" Type="http://schemas.openxmlformats.org/officeDocument/2006/relationships/hyperlink" Target="https://doi.org/10.1371/journal.pntd.0002259" TargetMode="External" /><Relationship Id="rId5" Type="http://schemas.openxmlformats.org/officeDocument/2006/relationships/hyperlink" Target="https://doi.org/10.1371/journal.pntd.0003655" TargetMode="External" /><Relationship Id="rId6" Type="http://schemas.openxmlformats.org/officeDocument/2006/relationships/hyperlink" Target="https://doi.org/10.3201/eid1502.080926"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9.xml" /><Relationship Id="rId9" Type="http://schemas.openxmlformats.org/officeDocument/2006/relationships/slide" Target="slide10.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2.xml" /><Relationship Id="rId14" Type="http://schemas.openxmlformats.org/officeDocument/2006/relationships/slide" Target="slide13.xml" /><Relationship Id="rId15" Type="http://schemas.openxmlformats.org/officeDocument/2006/relationships/slide" Target="slide14.xml" /><Relationship Id="rId16" Type="http://schemas.openxmlformats.org/officeDocument/2006/relationships/slide" Target="slide18.xml" /><Relationship Id="rId17" Type="http://schemas.openxmlformats.org/officeDocument/2006/relationships/slide" Target="slide19.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Modelling Dengue Fever in Sri-Lanka to inform Study Design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Brian Brummer, Mariken de Wit, Manar Alkuzweny, and Robert Reiner</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Determine Lambda in Gampaha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estimated the relationship between force of infection and reported cases in Colombo, assuming all reported cases are due to secondary infections. We also assumed the force of infection to case relationship is the same in both areas.</a:t>
                </a:r>
              </a:p>
              <a:p>
                <a:pPr lvl="0" indent="0" marL="0">
                  <a:spcBef>
                    <a:spcPts val="3000"/>
                  </a:spcBef>
                  <a:buNone/>
                </a:pPr>
                <a:r>
                  <a:rPr b="1"/>
                  <a:t>Case definitions</a:t>
                </a:r>
              </a:p>
              <a:p>
                <a:pPr lvl="0" indent="0" marL="0">
                  <a:buNone/>
                </a:pPr>
                <a:r>
                  <a:rPr/>
                  <a:t>We assume 100% Sensitivity and specificity in all diagnostics.</a:t>
                </a:r>
              </a:p>
              <a:p>
                <a:pPr lvl="0" indent="0" marL="0">
                  <a:buNone/>
                </a:pPr>
                <a:r>
                  <a:rPr b="1"/>
                  <a:t>Passive surveillance case</a:t>
                </a:r>
                <a:r>
                  <a:rPr/>
                  <a:t> - Symptomatic infections that presents to a health facility in Gampaha in year x.</a:t>
                </a:r>
              </a:p>
              <a:p>
                <a:pPr lvl="0" indent="0" marL="0">
                  <a:buNone/>
                </a:pPr>
                <a14:m>
                  <m:oMathPara xmlns:m="http://schemas.openxmlformats.org/officeDocument/2006/math">
                    <m:oMathParaPr>
                      <m:jc m:val="center"/>
                    </m:oMathParaPr>
                    <m:oMath>
                      <m:r>
                        <m:t>P</m:t>
                      </m:r>
                      <m:r>
                        <m:t>a</m:t>
                      </m:r>
                      <m:r>
                        <m:t>s</m:t>
                      </m:r>
                      <m:r>
                        <m:t>s</m:t>
                      </m:r>
                      <m:r>
                        <m:t>i</m:t>
                      </m:r>
                      <m:r>
                        <m:t>v</m:t>
                      </m:r>
                      <m:r>
                        <m:t>e</m:t>
                      </m:r>
                      <m:r>
                        <m:t>C</m:t>
                      </m:r>
                      <m:r>
                        <m:t>a</m:t>
                      </m:r>
                      <m:r>
                        <m:t>s</m:t>
                      </m:r>
                      <m:r>
                        <m:t>e</m:t>
                      </m:r>
                      <m:r>
                        <m:rPr>
                          <m:sty m:val="p"/>
                        </m:rPr>
                        <m:t>=</m:t>
                      </m:r>
                      <m:r>
                        <m:t>I</m:t>
                      </m:r>
                      <m:r>
                        <m:t>2</m:t>
                      </m:r>
                      <m:r>
                        <m:rPr>
                          <m:sty m:val="p"/>
                        </m:rPr>
                        <m:t>*</m:t>
                      </m:r>
                      <m:r>
                        <m:t>P</m:t>
                      </m:r>
                      <m:d>
                        <m:dPr>
                          <m:begChr m:val="("/>
                          <m:endChr m:val=")"/>
                          <m:sepChr m:val=""/>
                          <m:grow/>
                        </m:dPr>
                        <m:e>
                          <m:r>
                            <m:t>c</m:t>
                          </m:r>
                          <m:r>
                            <m:t>a</m:t>
                          </m:r>
                          <m:r>
                            <m:t>s</m:t>
                          </m:r>
                          <m:r>
                            <m:t>e</m:t>
                          </m:r>
                          <m:r>
                            <m:rPr>
                              <m:sty m:val="p"/>
                            </m:rPr>
                            <m:t>|</m:t>
                          </m:r>
                          <m:r>
                            <m:t>I</m:t>
                          </m:r>
                          <m:r>
                            <m:t>2</m:t>
                          </m:r>
                        </m:e>
                      </m:d>
                    </m:oMath>
                  </m:oMathPara>
                </a14:m>
              </a:p>
              <a:p>
                <a:pPr lvl="0" indent="0" marL="0">
                  <a:buNone/>
                </a:pPr>
                <a:r>
                  <a:rPr b="1"/>
                  <a:t>Infection Surveillance</a:t>
                </a:r>
                <a:r>
                  <a:rPr/>
                  <a:t> - Any positive identified by Dengue IgG or IgM in Gampaha in year x.</a:t>
                </a:r>
              </a:p>
              <a:p>
                <a:pPr lvl="0" indent="0" marL="0">
                  <a:buNone/>
                </a:pPr>
                <a14:m>
                  <m:oMathPara xmlns:m="http://schemas.openxmlformats.org/officeDocument/2006/math">
                    <m:oMathParaPr>
                      <m:jc m:val="center"/>
                    </m:oMathParaPr>
                    <m:oMath>
                      <m:r>
                        <m:t>I</m:t>
                      </m:r>
                      <m:r>
                        <m:t>n</m:t>
                      </m:r>
                      <m:r>
                        <m:t>f</m:t>
                      </m:r>
                      <m:r>
                        <m:t>e</m:t>
                      </m:r>
                      <m:r>
                        <m:t>c</m:t>
                      </m:r>
                      <m:r>
                        <m:t>t</m:t>
                      </m:r>
                      <m:r>
                        <m:t>i</m:t>
                      </m:r>
                      <m:r>
                        <m:t>o</m:t>
                      </m:r>
                      <m:r>
                        <m:t>n</m:t>
                      </m:r>
                      <m:r>
                        <m:t>C</m:t>
                      </m:r>
                      <m:r>
                        <m:t>a</m:t>
                      </m:r>
                      <m:r>
                        <m:t>s</m:t>
                      </m:r>
                      <m:r>
                        <m:t>e</m:t>
                      </m:r>
                      <m:r>
                        <m:rPr>
                          <m:sty m:val="p"/>
                        </m:rPr>
                        <m:t>=</m:t>
                      </m:r>
                      <m:r>
                        <m:t>I</m:t>
                      </m:r>
                      <m:r>
                        <m:t>2</m:t>
                      </m:r>
                    </m:oMath>
                  </m:oMathPara>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Assumptions</a:t>
            </a:r>
          </a:p>
        </p:txBody>
      </p:sp>
      <p:sp>
        <p:nvSpPr>
          <p:cNvPr id="3" name="Content Placeholder 2"/>
          <p:cNvSpPr>
            <a:spLocks noGrp="1"/>
          </p:cNvSpPr>
          <p:nvPr>
            <p:ph idx="1"/>
          </p:nvPr>
        </p:nvSpPr>
        <p:spPr/>
        <p:txBody>
          <a:bodyPr/>
          <a:lstStyle/>
          <a:p>
            <a:pPr lvl="0" indent="0" marL="0">
              <a:buNone/>
            </a:pPr>
            <a:r>
              <a:rPr/>
              <a:t>We assume age distribution in Gampaha and Colombo are the same.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Power Calculations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Equations</a:t>
                </a:r>
              </a:p>
              <a:p>
                <a:pPr lvl="0" indent="0" marL="0">
                  <a:buNone/>
                </a:pPr>
                <a14:m>
                  <m:oMathPara xmlns:m="http://schemas.openxmlformats.org/officeDocument/2006/math">
                    <m:oMathParaPr>
                      <m:jc m:val="center"/>
                    </m:oMathParaPr>
                    <m:oMath>
                      <m:r>
                        <m:t>n</m:t>
                      </m:r>
                      <m:r>
                        <m:rPr>
                          <m:sty m:val="p"/>
                        </m:rPr>
                        <m:t>=</m:t>
                      </m:r>
                      <m:sSup>
                        <m:e>
                          <m:d>
                            <m:dPr>
                              <m:begChr m:val="("/>
                              <m:endChr m:val=")"/>
                              <m:sepChr m:val=""/>
                              <m:grow/>
                            </m:dPr>
                            <m:e>
                              <m:sSub>
                                <m:e>
                                  <m:r>
                                    <m:t>Z</m:t>
                                  </m:r>
                                </m:e>
                                <m:sub>
                                  <m:f>
                                    <m:fPr>
                                      <m:type m:val="bar"/>
                                    </m:fPr>
                                    <m:num>
                                      <m:r>
                                        <m:t>α</m:t>
                                      </m:r>
                                    </m:num>
                                    <m:den>
                                      <m:r>
                                        <m:t>2</m:t>
                                      </m:r>
                                    </m:den>
                                  </m:f>
                                </m:sub>
                              </m:sSub>
                              <m:r>
                                <m:t> </m:t>
                              </m:r>
                              <m:r>
                                <m:rPr>
                                  <m:sty m:val="p"/>
                                </m:rPr>
                                <m:t>+</m:t>
                              </m:r>
                              <m:r>
                                <m:t> </m:t>
                              </m:r>
                              <m:sSub>
                                <m:e>
                                  <m:r>
                                    <m:t>Z</m:t>
                                  </m:r>
                                </m:e>
                                <m:sub>
                                  <m:r>
                                    <m:t>β</m:t>
                                  </m:r>
                                </m:sub>
                              </m:sSub>
                            </m:e>
                          </m:d>
                        </m:e>
                        <m:sup>
                          <m:r>
                            <m:t>2</m:t>
                          </m:r>
                        </m:sup>
                      </m:sSup>
                      <m:f>
                        <m:fPr>
                          <m:type m:val="bar"/>
                        </m:fPr>
                        <m:num>
                          <m:sSub>
                            <m:e>
                              <m:r>
                                <m:t>π</m:t>
                              </m:r>
                            </m:e>
                            <m:sub>
                              <m:r>
                                <m:t>0</m:t>
                              </m:r>
                            </m:sub>
                          </m:sSub>
                          <m:d>
                            <m:dPr>
                              <m:begChr m:val="("/>
                              <m:endChr m:val=")"/>
                              <m:sepChr m:val=""/>
                              <m:grow/>
                            </m:dPr>
                            <m:e>
                              <m:r>
                                <m:t>1</m:t>
                              </m:r>
                              <m:r>
                                <m:rPr>
                                  <m:sty m:val="p"/>
                                </m:rPr>
                                <m:t>−</m:t>
                              </m:r>
                              <m:sSub>
                                <m:e>
                                  <m:r>
                                    <m:t>π</m:t>
                                  </m:r>
                                </m:e>
                                <m:sub>
                                  <m:r>
                                    <m:t>0</m:t>
                                  </m:r>
                                </m:sub>
                              </m:sSub>
                            </m:e>
                          </m:d>
                          <m:r>
                            <m:rPr>
                              <m:sty m:val="p"/>
                            </m:rPr>
                            <m:t>+</m:t>
                          </m:r>
                          <m:sSub>
                            <m:e>
                              <m:r>
                                <m:t>π</m:t>
                              </m:r>
                            </m:e>
                            <m:sub>
                              <m:r>
                                <m:t>A</m:t>
                              </m:r>
                            </m:sub>
                          </m:sSub>
                          <m:d>
                            <m:dPr>
                              <m:begChr m:val="("/>
                              <m:endChr m:val=")"/>
                              <m:sepChr m:val=""/>
                              <m:grow/>
                            </m:dPr>
                            <m:e>
                              <m:r>
                                <m:t>1</m:t>
                              </m:r>
                              <m:r>
                                <m:rPr>
                                  <m:sty m:val="p"/>
                                </m:rPr>
                                <m:t>−</m:t>
                              </m:r>
                              <m:sSub>
                                <m:e>
                                  <m:r>
                                    <m:t>π</m:t>
                                  </m:r>
                                </m:e>
                                <m:sub>
                                  <m:r>
                                    <m:t>A</m:t>
                                  </m:r>
                                </m:sub>
                              </m:sSub>
                            </m:e>
                          </m:d>
                        </m:num>
                        <m:den>
                          <m:sSup>
                            <m:e>
                              <m:d>
                                <m:dPr>
                                  <m:begChr m:val="("/>
                                  <m:endChr m:val=")"/>
                                  <m:sepChr m:val=""/>
                                  <m:grow/>
                                </m:dPr>
                                <m:e>
                                  <m:sSub>
                                    <m:e>
                                      <m:r>
                                        <m:t>π</m:t>
                                      </m:r>
                                    </m:e>
                                    <m:sub>
                                      <m:r>
                                        <m:t>0</m:t>
                                      </m:r>
                                    </m:sub>
                                  </m:sSub>
                                  <m:r>
                                    <m:rPr>
                                      <m:sty m:val="p"/>
                                    </m:rPr>
                                    <m:t>−</m:t>
                                  </m:r>
                                  <m:sSub>
                                    <m:e>
                                      <m:r>
                                        <m:t>π</m:t>
                                      </m:r>
                                    </m:e>
                                    <m:sub>
                                      <m:r>
                                        <m:t>A</m:t>
                                      </m:r>
                                    </m:sub>
                                  </m:sSub>
                                </m:e>
                              </m:d>
                            </m:e>
                            <m:sup>
                              <m:r>
                                <m:t>2</m:t>
                              </m:r>
                            </m:sup>
                          </m:sSup>
                        </m:den>
                      </m:f>
                    </m:oMath>
                  </m:oMathPara>
                </a14:m>
              </a:p>
              <a:p>
                <a:pPr lvl="0" indent="0" marL="0">
                  <a:buNone/>
                </a:pPr>
                <a14:m>
                  <m:oMathPara xmlns:m="http://schemas.openxmlformats.org/officeDocument/2006/math">
                    <m:oMathParaPr>
                      <m:jc m:val="center"/>
                    </m:oMathParaPr>
                    <m:oMath>
                      <m:r>
                        <m:rPr>
                          <m:nor/>
                          <m:sty m:val="p"/>
                        </m:rPr>
                        <m:t>assuming</m:t>
                      </m:r>
                      <m:r>
                        <m:t> </m:t>
                      </m:r>
                      <m:r>
                        <m:t>n</m:t>
                      </m:r>
                      <m:r>
                        <m:t> </m:t>
                      </m:r>
                      <m:r>
                        <m:rPr>
                          <m:nor/>
                          <m:sty m:val="p"/>
                        </m:rPr>
                        <m:t>individuals per cluster, the necessary number of clusters is calculated:</m:t>
                      </m:r>
                    </m:oMath>
                  </m:oMathPara>
                </a14:m>
              </a:p>
              <a:p>
                <a:pPr lvl="0" indent="0" marL="0">
                  <a:buNone/>
                </a:pPr>
                <a14:m>
                  <m:oMathPara xmlns:m="http://schemas.openxmlformats.org/officeDocument/2006/math">
                    <m:oMathParaPr>
                      <m:jc m:val="center"/>
                    </m:oMathParaPr>
                    <m:oMath>
                      <m:r>
                        <m:t>c</m:t>
                      </m:r>
                      <m:r>
                        <m:rPr>
                          <m:sty m:val="p"/>
                        </m:rPr>
                        <m:t>=</m:t>
                      </m:r>
                      <m:r>
                        <m:t>1</m:t>
                      </m:r>
                      <m:r>
                        <m:rPr>
                          <m:sty m:val="p"/>
                        </m:rPr>
                        <m:t>+</m:t>
                      </m:r>
                      <m:sSup>
                        <m:e>
                          <m:d>
                            <m:dPr>
                              <m:begChr m:val="("/>
                              <m:endChr m:val=")"/>
                              <m:sepChr m:val=""/>
                              <m:grow/>
                            </m:dPr>
                            <m:e>
                              <m:sSub>
                                <m:e>
                                  <m:r>
                                    <m:t>Z</m:t>
                                  </m:r>
                                </m:e>
                                <m:sub>
                                  <m:f>
                                    <m:fPr>
                                      <m:type m:val="bar"/>
                                    </m:fPr>
                                    <m:num>
                                      <m:r>
                                        <m:t>α</m:t>
                                      </m:r>
                                    </m:num>
                                    <m:den>
                                      <m:r>
                                        <m:t>2</m:t>
                                      </m:r>
                                    </m:den>
                                  </m:f>
                                </m:sub>
                              </m:sSub>
                              <m:r>
                                <m:t> </m:t>
                              </m:r>
                              <m:r>
                                <m:rPr>
                                  <m:sty m:val="p"/>
                                </m:rPr>
                                <m:t>+</m:t>
                              </m:r>
                              <m:r>
                                <m:t> </m:t>
                              </m:r>
                              <m:sSub>
                                <m:e>
                                  <m:r>
                                    <m:t>Z</m:t>
                                  </m:r>
                                </m:e>
                                <m:sub>
                                  <m:r>
                                    <m:t>β</m:t>
                                  </m:r>
                                </m:sub>
                              </m:sSub>
                            </m:e>
                          </m:d>
                        </m:e>
                        <m:sup>
                          <m:r>
                            <m:t>2</m:t>
                          </m:r>
                        </m:sup>
                      </m:sSup>
                      <m:f>
                        <m:fPr>
                          <m:type m:val="bar"/>
                        </m:fPr>
                        <m:num>
                          <m:f>
                            <m:fPr>
                              <m:type m:val="bar"/>
                            </m:fPr>
                            <m:num>
                              <m:sSub>
                                <m:e>
                                  <m:r>
                                    <m:t>π</m:t>
                                  </m:r>
                                </m:e>
                                <m:sub>
                                  <m:r>
                                    <m:t>0</m:t>
                                  </m:r>
                                </m:sub>
                              </m:sSub>
                              <m:d>
                                <m:dPr>
                                  <m:begChr m:val="("/>
                                  <m:endChr m:val=")"/>
                                  <m:sepChr m:val=""/>
                                  <m:grow/>
                                </m:dPr>
                                <m:e>
                                  <m:r>
                                    <m:t>1</m:t>
                                  </m:r>
                                  <m:r>
                                    <m:rPr>
                                      <m:sty m:val="p"/>
                                    </m:rPr>
                                    <m:t>−</m:t>
                                  </m:r>
                                  <m:sSub>
                                    <m:e>
                                      <m:r>
                                        <m:t>π</m:t>
                                      </m:r>
                                    </m:e>
                                    <m:sub>
                                      <m:r>
                                        <m:t>0</m:t>
                                      </m:r>
                                    </m:sub>
                                  </m:sSub>
                                </m:e>
                              </m:d>
                            </m:num>
                            <m:den>
                              <m:r>
                                <m:t>n</m:t>
                              </m:r>
                            </m:den>
                          </m:f>
                          <m:r>
                            <m:rPr>
                              <m:sty m:val="p"/>
                            </m:rPr>
                            <m:t>+</m:t>
                          </m:r>
                          <m:f>
                            <m:fPr>
                              <m:type m:val="bar"/>
                            </m:fPr>
                            <m:num>
                              <m:sSub>
                                <m:e>
                                  <m:r>
                                    <m:t>π</m:t>
                                  </m:r>
                                </m:e>
                                <m:sub>
                                  <m:r>
                                    <m:t>A</m:t>
                                  </m:r>
                                </m:sub>
                              </m:sSub>
                              <m:d>
                                <m:dPr>
                                  <m:begChr m:val="("/>
                                  <m:endChr m:val=")"/>
                                  <m:sepChr m:val=""/>
                                  <m:grow/>
                                </m:dPr>
                                <m:e>
                                  <m:r>
                                    <m:t>1</m:t>
                                  </m:r>
                                  <m:r>
                                    <m:rPr>
                                      <m:sty m:val="p"/>
                                    </m:rPr>
                                    <m:t>−</m:t>
                                  </m:r>
                                  <m:sSub>
                                    <m:e>
                                      <m:r>
                                        <m:t>π</m:t>
                                      </m:r>
                                    </m:e>
                                    <m:sub>
                                      <m:r>
                                        <m:t>A</m:t>
                                      </m:r>
                                    </m:sub>
                                  </m:sSub>
                                </m:e>
                              </m:d>
                            </m:num>
                            <m:den>
                              <m:r>
                                <m:t>n</m:t>
                              </m:r>
                            </m:den>
                          </m:f>
                          <m:r>
                            <m:rPr>
                              <m:sty m:val="p"/>
                            </m:rPr>
                            <m:t>+</m:t>
                          </m:r>
                          <m:sSup>
                            <m:e>
                              <m:r>
                                <m:t>k</m:t>
                              </m:r>
                            </m:e>
                            <m:sup>
                              <m:r>
                                <m:t>2</m:t>
                              </m:r>
                            </m:sup>
                          </m:sSup>
                          <m:d>
                            <m:dPr>
                              <m:begChr m:val="("/>
                              <m:endChr m:val=")"/>
                              <m:sepChr m:val=""/>
                              <m:grow/>
                            </m:dPr>
                            <m:e>
                              <m:sSubSup>
                                <m:e>
                                  <m:r>
                                    <m:t>π</m:t>
                                  </m:r>
                                </m:e>
                                <m:sub>
                                  <m:r>
                                    <m:t>0</m:t>
                                  </m:r>
                                </m:sub>
                                <m:sup>
                                  <m:r>
                                    <m:t>2</m:t>
                                  </m:r>
                                </m:sup>
                              </m:sSubSup>
                              <m:r>
                                <m:rPr>
                                  <m:sty m:val="p"/>
                                </m:rPr>
                                <m:t>+</m:t>
                              </m:r>
                              <m:sSubSup>
                                <m:e>
                                  <m:r>
                                    <m:t>π</m:t>
                                  </m:r>
                                </m:e>
                                <m:sub>
                                  <m:r>
                                    <m:t>A</m:t>
                                  </m:r>
                                </m:sub>
                                <m:sup>
                                  <m:r>
                                    <m:t>2</m:t>
                                  </m:r>
                                </m:sup>
                              </m:sSubSup>
                            </m:e>
                          </m:d>
                        </m:num>
                        <m:den>
                          <m:sSup>
                            <m:e>
                              <m:d>
                                <m:dPr>
                                  <m:begChr m:val="("/>
                                  <m:endChr m:val=")"/>
                                  <m:sepChr m:val=""/>
                                  <m:grow/>
                                </m:dPr>
                                <m:e>
                                  <m:sSub>
                                    <m:e>
                                      <m:r>
                                        <m:t>π</m:t>
                                      </m:r>
                                    </m:e>
                                    <m:sub>
                                      <m:r>
                                        <m:t>0</m:t>
                                      </m:r>
                                    </m:sub>
                                  </m:sSub>
                                  <m:r>
                                    <m:rPr>
                                      <m:sty m:val="p"/>
                                    </m:rPr>
                                    <m:t>−</m:t>
                                  </m:r>
                                  <m:sSub>
                                    <m:e>
                                      <m:r>
                                        <m:t>π</m:t>
                                      </m:r>
                                    </m:e>
                                    <m:sub>
                                      <m:r>
                                        <m:t>A</m:t>
                                      </m:r>
                                    </m:sub>
                                  </m:sSub>
                                </m:e>
                              </m:d>
                            </m:e>
                            <m:sup>
                              <m:r>
                                <m:t>2</m:t>
                              </m:r>
                            </m:sup>
                          </m:sSup>
                        </m:den>
                      </m:f>
                    </m:oMath>
                  </m:oMathPara>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Results</a:t>
            </a:r>
          </a:p>
        </p:txBody>
      </p:sp>
      <p:sp>
        <p:nvSpPr>
          <p:cNvPr id="4" name="Text Placeholder 3"/>
          <p:cNvSpPr>
            <a:spLocks noGrp="1"/>
          </p:cNvSpPr>
          <p:nvPr>
            <p:ph idx="2" sz="half" type="body"/>
          </p:nvPr>
        </p:nvSpPr>
        <p:spPr/>
        <p:txBody>
          <a:bodyPr/>
          <a:lstStyle/>
          <a:p>
            <a:pPr lvl="0" indent="0" marL="0">
              <a:spcBef>
                <a:spcPts val="3000"/>
              </a:spcBef>
              <a:buNone/>
            </a:pPr>
          </a:p>
        </p:txBody>
      </p:sp>
      <p:pic>
        <p:nvPicPr>
          <p:cNvPr descr="Dengue_report_files/figure-pptx/fig-lambdacalc-1.png" id="0" name="Picture 1"/>
          <p:cNvPicPr>
            <a:picLocks noGrp="1" noChangeAspect="1"/>
          </p:cNvPicPr>
          <p:nvPr/>
        </p:nvPicPr>
        <p:blipFill>
          <a:blip r:embed="rId2"/>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3: DIagram of the proportion of estimated to Colombo with varying Force of infection. We assume Colombo has a lambda of 0.037 ( derived from Primary infection incidence) and that Gampaha has 77% of the cases in Colombo. We also assume that cases are secondary infections.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Model output</a:t>
            </a:r>
          </a:p>
        </p:txBody>
      </p:sp>
      <p:pic>
        <p:nvPicPr>
          <p:cNvPr descr="Dengue_report_files/figure-pptx/fig-modeloutput-1.png" id="0" name="Picture 1"/>
          <p:cNvPicPr>
            <a:picLocks noGrp="1" noChangeAspect="1"/>
          </p:cNvPicPr>
          <p:nvPr/>
        </p:nvPicPr>
        <p:blipFill>
          <a:blip r:embed="rId2"/>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4: Output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engue_report_files/figure-pptx/fig-sampsi-1.png" id="0" name="Picture 1"/>
          <p:cNvPicPr>
            <a:picLocks noGrp="1" noChangeAspect="1"/>
          </p:cNvPicPr>
          <p:nvPr/>
        </p:nvPicPr>
        <p:blipFill>
          <a:blip r:embed="rId2"/>
          <a:stretch>
            <a:fillRect/>
          </a:stretch>
        </p:blipFill>
        <p:spPr bwMode="auto">
          <a:xfrm>
            <a:off x="1689100" y="1193800"/>
            <a:ext cx="5765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5: The sample sizes needed to show  pi sample size for k clusters and n participants.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engue_report_files/figure-pptx/fig-sampsiinfection-1.png" id="0" name="Picture 1"/>
          <p:cNvPicPr>
            <a:picLocks noGrp="1" noChangeAspect="1"/>
          </p:cNvPicPr>
          <p:nvPr/>
        </p:nvPicPr>
        <p:blipFill>
          <a:blip r:embed="rId2"/>
          <a:stretch>
            <a:fillRect/>
          </a:stretch>
        </p:blipFill>
        <p:spPr bwMode="auto">
          <a:xfrm>
            <a:off x="1689100" y="1193800"/>
            <a:ext cx="5765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6: The Sample sizes needed to show  pi sample size for k clusters and n participants.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present the samples size on the x axis and clusters on the y axis for varying effect size </a:t>
                </a:r>
                <a14:m>
                  <m:oMath xmlns:m="http://schemas.openxmlformats.org/officeDocument/2006/math">
                    <m:sSub>
                      <m:e>
                        <m:r>
                          <m:t>π</m:t>
                        </m:r>
                      </m:e>
                      <m:sub>
                        <m:r>
                          <m:t>d</m:t>
                        </m:r>
                        <m:r>
                          <m:t>i</m:t>
                        </m:r>
                        <m:r>
                          <m:t>f</m:t>
                        </m:r>
                        <m:r>
                          <m:t>f</m:t>
                        </m:r>
                      </m:sub>
                    </m:sSub>
                  </m:oMath>
                </a14:m>
                <a:r>
                  <a:rPr/>
                  <a:t> and inter-cluster coefficient </a:t>
                </a:r>
                <a14:m>
                  <m:oMath xmlns:m="http://schemas.openxmlformats.org/officeDocument/2006/math">
                    <m:r>
                      <m:t>k</m:t>
                    </m:r>
                  </m:oMath>
                </a14:m>
                <a:r>
                  <a:rPr/>
                  <a:t>.</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[1] W.H. Organization, Dengue and severe dengue, World Health Organizatin (WHO), 2023.</a:t>
            </a:r>
          </a:p>
          <a:p>
            <a:pPr lvl="0" indent="0" marL="0">
              <a:buNone/>
            </a:pPr>
            <a:r>
              <a:rPr/>
              <a:t>[2] S.A. Kularatne, C. Dalugama, Dengue infection: Global importance, immunopathology and management, Clin Med. 22 (2022) 9–13. https://doi.org/</a:t>
            </a:r>
            <a:r>
              <a:rPr>
                <a:hlinkClick r:id="rId2"/>
              </a:rPr>
              <a:t>10.7861/clinmed.2021-0791</a:t>
            </a:r>
            <a:r>
              <a:rPr/>
              <a:t>.</a:t>
            </a:r>
          </a:p>
          <a:p>
            <a:pPr lvl="0" indent="0" marL="0">
              <a:buNone/>
            </a:pPr>
            <a:r>
              <a:rPr/>
              <a:t>[3] S. Bhatt, P.W. Gething, O.J. Brady, J.P. Messina, A.W. Farlow, C.L. Moyes, J.M. Drake, J.S. Brownstein, A.G. Hoen, O. Sankoh, M.F. Myers, D.B. George, T. Jaenisch, G.R.W. Wint, C.P. Simmons, T.W. Scott, J.J. Farrar, S.I. Hay, The global distribution and burden of dengue, Nature. 496 (2013) 504–507. https://doi.org/</a:t>
            </a:r>
            <a:r>
              <a:rPr>
                <a:hlinkClick r:id="rId3"/>
              </a:rPr>
              <a:t>10.1038/nature12060</a:t>
            </a:r>
            <a:r>
              <a:rPr/>
              <a:t>.</a:t>
            </a:r>
          </a:p>
          <a:p>
            <a:pPr lvl="0" indent="0" marL="0">
              <a:buNone/>
            </a:pPr>
            <a:r>
              <a:rPr/>
              <a:t>[4] C.C. Tam, H. Tissera, A.M. de Silva, A.D. De Silva, H.S. Margolis, A. Amarasinge, Estimates of Dengue Force of Infection in Children in Colombo, Sri Lanka, PLoS Negl Trop Dis. 7 (2013) e2259. https://doi.org/</a:t>
            </a:r>
            <a:r>
              <a:rPr>
                <a:hlinkClick r:id="rId4"/>
              </a:rPr>
              <a:t>10.1371/journal.pntd.0002259</a:t>
            </a:r>
            <a:r>
              <a:rPr/>
              <a:t>.</a:t>
            </a:r>
          </a:p>
          <a:p>
            <a:pPr lvl="0" indent="0" marL="0">
              <a:buNone/>
            </a:pPr>
            <a:r>
              <a:rPr/>
              <a:t>[5] N.L. Achee, F. Gould, T.A. Perkins, R.C. Reiner, A.C. Morrison, S.A. Ritchie, D.J. Gubler, R. Teyssou, T.W. Scott, A Critical Assessment of Vector Control for Dengue Prevention, PLoS Negl Trop Dis. 9 (2015) e0003655. https://doi.org/</a:t>
            </a:r>
            <a:r>
              <a:rPr>
                <a:hlinkClick r:id="rId5"/>
              </a:rPr>
              <a:t>10.1371/journal.pntd.0003655</a:t>
            </a:r>
            <a:r>
              <a:rPr/>
              <a:t>.</a:t>
            </a:r>
          </a:p>
          <a:p>
            <a:pPr lvl="0" indent="0" marL="0">
              <a:buNone/>
            </a:pPr>
            <a:r>
              <a:rPr/>
              <a:t>[6] N. Kanakaratne, W.M.P.B. Wahala, W.B. Messer, H.A. Tissera, A. Shahani, N. Abeysinghe, A.M. de Silva, M. Gunasekera, Severe Dengue Epidemics in Sri Lanka, 2003–2006, Emerg. Infect. Dis. 15 (2009) 192–199. https://doi.org/</a:t>
            </a:r>
            <a:r>
              <a:rPr>
                <a:hlinkClick r:id="rId6"/>
              </a:rPr>
              <a:t>10.3201/eid1502.080926</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 of contents</a:t>
            </a:r>
          </a:p>
        </p:txBody>
      </p:sp>
      <p:sp>
        <p:nvSpPr>
          <p:cNvPr id="3" name="Content Placeholder 2"/>
          <p:cNvSpPr>
            <a:spLocks noGrp="1"/>
          </p:cNvSpPr>
          <p:nvPr>
            <p:ph idx="1"/>
          </p:nvPr>
        </p:nvSpPr>
        <p:spPr/>
        <p:txBody>
          <a:bodyPr/>
          <a:lstStyle/>
          <a:p>
            <a:pPr lvl="0"/>
            <a:r>
              <a:rPr>
                <a:hlinkClick r:id="rId2" action="ppaction://hlinksldjump"/>
              </a:rPr>
              <a:t>Introduction/Background</a:t>
            </a:r>
          </a:p>
          <a:p>
            <a:pPr lvl="0"/>
            <a:r>
              <a:rPr>
                <a:hlinkClick r:id="rId3" action="ppaction://hlinksldjump"/>
              </a:rPr>
              <a:t>Research questions</a:t>
            </a:r>
          </a:p>
          <a:p>
            <a:pPr lvl="0"/>
            <a:r>
              <a:rPr>
                <a:hlinkClick r:id="rId4" action="ppaction://hlinksldjump"/>
              </a:rPr>
              <a:t>Objectives</a:t>
            </a:r>
          </a:p>
          <a:p>
            <a:pPr lvl="0"/>
            <a:r>
              <a:rPr>
                <a:hlinkClick r:id="rId5" action="ppaction://hlinksldjump"/>
              </a:rPr>
              <a:t>Methods</a:t>
            </a:r>
          </a:p>
          <a:p>
            <a:pPr lvl="1"/>
            <a:r>
              <a:rPr>
                <a:hlinkClick r:id="rId6" action="ppaction://hlinksldjump"/>
              </a:rPr>
              <a:t>Deriving lambda and initial conditions for Colombo</a:t>
            </a:r>
          </a:p>
          <a:p>
            <a:pPr lvl="0"/>
            <a:r>
              <a:rPr>
                <a:hlinkClick r:id="rId7" action="ppaction://hlinksldjump"/>
              </a:rPr>
              <a:t>Obtaining disease data for Colombo and Gampaha</a:t>
            </a:r>
          </a:p>
          <a:p>
            <a:pPr lvl="0"/>
            <a:r>
              <a:rPr>
                <a:hlinkClick r:id="rId8" action="ppaction://hlinksldjump"/>
              </a:rPr>
              <a:t>Calculate Rho</a:t>
            </a:r>
          </a:p>
          <a:p>
            <a:pPr lvl="0"/>
            <a:r>
              <a:rPr>
                <a:hlinkClick r:id="rId9" action="ppaction://hlinksldjump"/>
              </a:rPr>
              <a:t>Determine Lambda in Gampaha</a:t>
            </a:r>
          </a:p>
          <a:p>
            <a:pPr lvl="1"/>
            <a:r>
              <a:rPr>
                <a:hlinkClick r:id="rId10" action="ppaction://hlinksldjump"/>
              </a:rPr>
              <a:t>Case definitions</a:t>
            </a:r>
          </a:p>
          <a:p>
            <a:pPr lvl="0"/>
            <a:r>
              <a:rPr>
                <a:hlinkClick r:id="rId11" action="ppaction://hlinksldjump"/>
              </a:rPr>
              <a:t>Assumptions</a:t>
            </a:r>
          </a:p>
          <a:p>
            <a:pPr lvl="0"/>
            <a:r>
              <a:rPr>
                <a:hlinkClick r:id="rId12" action="ppaction://hlinksldjump"/>
              </a:rPr>
              <a:t>Power Calculations</a:t>
            </a:r>
          </a:p>
          <a:p>
            <a:pPr lvl="1"/>
            <a:r>
              <a:rPr>
                <a:hlinkClick r:id="rId13" action="ppaction://hlinksldjump"/>
              </a:rPr>
              <a:t>Equations</a:t>
            </a:r>
          </a:p>
          <a:p>
            <a:pPr lvl="0"/>
            <a:r>
              <a:rPr>
                <a:hlinkClick r:id="rId14" action="ppaction://hlinksldjump"/>
              </a:rPr>
              <a:t>Results</a:t>
            </a:r>
          </a:p>
          <a:p>
            <a:pPr lvl="1"/>
          </a:p>
          <a:p>
            <a:pPr lvl="1"/>
            <a:r>
              <a:rPr>
                <a:hlinkClick r:id="rId15" action="ppaction://hlinksldjump"/>
              </a:rPr>
              <a:t>Model output</a:t>
            </a:r>
          </a:p>
          <a:p>
            <a:pPr lvl="0"/>
            <a:r>
              <a:rPr>
                <a:hlinkClick r:id="rId16" action="ppaction://hlinksldjump"/>
              </a:rPr>
              <a:t>Next Steps</a:t>
            </a:r>
          </a:p>
          <a:p>
            <a:pPr lvl="0"/>
            <a:r>
              <a:rPr>
                <a:hlinkClick r:id="rId17" action="ppaction://hlinksldjump"/>
              </a:rPr>
              <a:t>References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Introduction/Background</a:t>
            </a:r>
          </a:p>
        </p:txBody>
      </p:sp>
      <p:sp>
        <p:nvSpPr>
          <p:cNvPr id="4" name="Text Placeholder 3"/>
          <p:cNvSpPr>
            <a:spLocks noGrp="1"/>
          </p:cNvSpPr>
          <p:nvPr>
            <p:ph idx="2" sz="half" type="body"/>
          </p:nvPr>
        </p:nvSpPr>
        <p:spPr/>
        <p:txBody>
          <a:bodyPr/>
          <a:lstStyle/>
          <a:p>
            <a:pPr lvl="0" indent="0" marL="0">
              <a:buNone/>
            </a:pPr>
            <a:r>
              <a:rPr/>
              <a:t>Dengue causes 400 million infections worldwide every year, leading to 100 million becoming ill and 21,000 deaths (making it the most impactful arboviral disease in humans). Case incidence is increasing exponentially, from 0.5 million cases in 2000 to 5 million in 2019.[1–3]</a:t>
            </a:r>
          </a:p>
          <a:p>
            <a:pPr lvl="0" indent="0" marL="0">
              <a:buNone/>
            </a:pPr>
            <a:r>
              <a:rPr/>
              <a:t>Four serotypes Second infection most severe Since early 2000s dengue outbreaks in Sri Lanka have become larger and multiple serotypes are now circulating [4] Vector control is main focus of prevention efforts [5,6].</a:t>
            </a:r>
          </a:p>
        </p:txBody>
      </p:sp>
      <p:pic>
        <p:nvPicPr>
          <p:cNvPr descr="map_bhatt.png" id="0" name="Picture 1"/>
          <p:cNvPicPr>
            <a:picLocks noGrp="1" noChangeAspect="1"/>
          </p:cNvPicPr>
          <p:nvPr/>
        </p:nvPicPr>
        <p:blipFill>
          <a:blip r:embed="rId2"/>
          <a:stretch>
            <a:fillRect/>
          </a:stretch>
        </p:blipFill>
        <p:spPr bwMode="auto">
          <a:xfrm>
            <a:off x="3568700" y="825500"/>
            <a:ext cx="5105400" cy="2616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Figure 1: Taken from Bhatt, et al. (2013) [3] , Shows ‘a cartogram of the annual number of infections for all ages as a proportion of national or sub-national (China) geographical area.’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questions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Objectives</a:t>
            </a:r>
          </a:p>
        </p:txBody>
      </p:sp>
      <p:sp>
        <p:nvSpPr>
          <p:cNvPr id="3" name="Content Placeholder 2"/>
          <p:cNvSpPr>
            <a:spLocks noGrp="1"/>
          </p:cNvSpPr>
          <p:nvPr>
            <p:ph idx="1"/>
          </p:nvPr>
        </p:nvSpPr>
        <p:spPr/>
        <p:txBody>
          <a:bodyPr/>
          <a:lstStyle/>
          <a:p>
            <a:pPr lvl="0" indent="-342900" marL="342900">
              <a:buAutoNum type="arabicPeriod"/>
            </a:pPr>
            <a:r>
              <a:rPr/>
              <a:t>Know S4 in Colombo for age ranges (find the Lambda in Colombo)</a:t>
            </a:r>
          </a:p>
          <a:p>
            <a:pPr lvl="0" indent="-342900" marL="342900">
              <a:buAutoNum type="arabicPeriod"/>
            </a:pPr>
            <a:r>
              <a:rPr/>
              <a:t>Get disease data for Colombo and Gampaha</a:t>
            </a:r>
          </a:p>
          <a:p>
            <a:pPr lvl="0" indent="-342900" marL="342900">
              <a:buAutoNum type="arabicPeriod"/>
            </a:pPr>
            <a:r>
              <a:rPr/>
              <a:t>Link lambda with disease in Colombo (find Rho)</a:t>
            </a:r>
          </a:p>
          <a:p>
            <a:pPr lvl="0" indent="-342900" marL="342900">
              <a:buAutoNum type="arabicPeriod"/>
            </a:pPr>
            <a:r>
              <a:rPr/>
              <a:t>Using the Rho from Colombo, find the number of, passive surveillance cases, acive surveillance cases and Infections (through seroprevalence. Find Lambda with disease in Gampaha with the Rho of Colombo</a:t>
            </a:r>
          </a:p>
          <a:p>
            <a:pPr lvl="0" indent="-342900" marL="342900">
              <a:buAutoNum type="arabicPeriod"/>
            </a:pPr>
            <a:r>
              <a:rPr/>
              <a:t>Calculate the number of participants needed in a cluster randomised trial.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a:t>
            </a:r>
          </a:p>
        </p:txBody>
      </p:sp>
      <p:pic>
        <p:nvPicPr>
          <p:cNvPr descr="Blank%20diagram.png" id="0" name="Picture 1"/>
          <p:cNvPicPr>
            <a:picLocks noGrp="1" noChangeAspect="1"/>
          </p:cNvPicPr>
          <p:nvPr/>
        </p:nvPicPr>
        <p:blipFill>
          <a:blip r:embed="rId2"/>
          <a:stretch>
            <a:fillRect/>
          </a:stretch>
        </p:blipFill>
        <p:spPr bwMode="auto">
          <a:xfrm>
            <a:off x="2997200" y="1193800"/>
            <a:ext cx="3162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2: SLADE model diagram. Note: Time steps nor all compartments are displayed.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Deriving lambda and initial conditions for Colombo</a:t>
            </a:r>
          </a:p>
          <a:p>
            <a:pPr lvl="0" indent="0" marL="0">
              <a:buNone/>
            </a:pPr>
            <a:r>
              <a:rPr/>
              <a:t>We take the probability of first infection of ~ 14.1%.[4],</a:t>
            </a:r>
          </a:p>
          <a:p>
            <a:pPr lvl="0" indent="0" marL="0">
              <a:buNone/>
            </a:pPr>
            <a:r>
              <a:rPr/>
              <a:t>$$
P(First\;Infection|No\;Infection) = 1 - (1 - \lambda)^{4}= 0.141\
\\\
\\
therefore \; \lambda = 0.037
$$</a:t>
            </a:r>
          </a:p>
          <a:p>
            <a:pPr lvl="0" indent="0" marL="0">
              <a:buNone/>
            </a:pPr>
            <a:r>
              <a:rPr/>
              <a:t>We ran the simulation for 100 years, as the burn-in period. We determined the proportion of each susceptibility status per age.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Obtaining disease data for Colombo and Gampaha</a:t>
            </a:r>
          </a:p>
        </p:txBody>
      </p:sp>
      <p:sp>
        <p:nvSpPr>
          <p:cNvPr id="3" name="Content Placeholder 2"/>
          <p:cNvSpPr>
            <a:spLocks noGrp="1"/>
          </p:cNvSpPr>
          <p:nvPr>
            <p:ph idx="1"/>
          </p:nvPr>
        </p:nvSpPr>
        <p:spPr/>
        <p:txBody>
          <a:bodyPr/>
          <a:lstStyle/>
          <a:p>
            <a:pPr lvl="0" indent="0" marL="0">
              <a:buNone/>
            </a:pPr>
            <a:r>
              <a:rPr/>
              <a:t>Annual reported cases averaged over 5 years per 10 000 population is 100/10 000 pop. in Colombo and 77/10 000 pop in Gampaha. (ref)</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Calculate Rho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ρ</m:t>
                      </m:r>
                      <m:r>
                        <m:rPr>
                          <m:sty m:val="p"/>
                        </m:rPr>
                        <m:t>=</m:t>
                      </m:r>
                      <m:r>
                        <m:t>P</m:t>
                      </m:r>
                      <m:d>
                        <m:dPr>
                          <m:begChr m:val="("/>
                          <m:endChr m:val=")"/>
                          <m:sepChr m:val=""/>
                          <m:grow/>
                        </m:dPr>
                        <m:e>
                          <m:r>
                            <m:t>c</m:t>
                          </m:r>
                          <m:r>
                            <m:t>a</m:t>
                          </m:r>
                          <m:r>
                            <m:t>s</m:t>
                          </m:r>
                          <m:r>
                            <m:t>e</m:t>
                          </m:r>
                          <m:r>
                            <m:rPr>
                              <m:sty m:val="p"/>
                            </m:rPr>
                            <m:t>|</m:t>
                          </m:r>
                          <m:r>
                            <m:t>I</m:t>
                          </m:r>
                          <m:r>
                            <m:t>2</m:t>
                          </m:r>
                        </m:e>
                      </m:d>
                      <m:r>
                        <m:rPr>
                          <m:sty m:val="p"/>
                        </m:rPr>
                        <m:t>=</m:t>
                      </m:r>
                      <m:r>
                        <m:t>c</m:t>
                      </m:r>
                      <m:r>
                        <m:t>a</m:t>
                      </m:r>
                      <m:r>
                        <m:t>s</m:t>
                      </m:r>
                      <m:r>
                        <m:t>e</m:t>
                      </m:r>
                      <m:r>
                        <m:t>d</m:t>
                      </m:r>
                      <m:r>
                        <m:t>e</m:t>
                      </m:r>
                      <m:r>
                        <m:t>t</m:t>
                      </m:r>
                      <m:r>
                        <m:t>e</m:t>
                      </m:r>
                      <m:r>
                        <m:t>c</m:t>
                      </m:r>
                      <m:r>
                        <m:t>t</m:t>
                      </m:r>
                      <m:r>
                        <m:t>i</m:t>
                      </m:r>
                      <m:r>
                        <m:t>o</m:t>
                      </m:r>
                      <m:r>
                        <m:t>n</m:t>
                      </m:r>
                      <m:r>
                        <m:t>p</m:t>
                      </m:r>
                      <m:r>
                        <m:t>r</m:t>
                      </m:r>
                      <m:r>
                        <m:t>o</m:t>
                      </m:r>
                      <m:r>
                        <m:t>p</m:t>
                      </m:r>
                      <m:r>
                        <m:t>o</m:t>
                      </m:r>
                      <m:r>
                        <m:t>r</m:t>
                      </m:r>
                      <m:r>
                        <m:t>t</m:t>
                      </m:r>
                      <m:r>
                        <m:t>i</m:t>
                      </m:r>
                      <m:r>
                        <m:t>o</m:t>
                      </m:r>
                      <m:r>
                        <m:t>n</m:t>
                      </m:r>
                      <m:r>
                        <m:rPr>
                          <m:sty m:val="p"/>
                        </m:rPr>
                        <m:t>/</m:t>
                      </m:r>
                      <m:r>
                        <m:t>I</m:t>
                      </m:r>
                      <m:r>
                        <m:t>2</m:t>
                      </m:r>
                    </m:oMath>
                  </m:oMathPara>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Dengue Fever in Sri-Lanka to inform Study Design</dc:title>
  <dc:creator>Brian Brummer, Mariken de Wit, Manar Alkuzweny, and Robert Reiner</dc:creator>
  <cp:keywords/>
  <dcterms:created xsi:type="dcterms:W3CDTF">2023-07-07T08:15:56Z</dcterms:created>
  <dcterms:modified xsi:type="dcterms:W3CDTF">2023-07-07T08:15:56Z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dengue_study_design.bib</vt:lpwstr>
  </property>
  <property fmtid="{D5CDD505-2E9C-101B-9397-08002B2CF9AE}" pid="5" name="by-author">
    <vt:lpwstr/>
  </property>
  <property fmtid="{D5CDD505-2E9C-101B-9397-08002B2CF9AE}" pid="6" name="csl">
    <vt:lpwstr>Extras/clinical-mass-spectrometry.csl</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