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0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mlns.com/foaf/0.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jena/documentation/query/app_api.html" TargetMode="External"/><Relationship Id="rId4" Type="http://schemas.openxmlformats.org/officeDocument/2006/relationships/hyperlink" Target="http://openjena.org/ARQ/algebra.html" TargetMode="External"/><Relationship Id="rId5" Type="http://schemas.openxmlformats.org/officeDocument/2006/relationships/hyperlink" Target="http://jena.sourceforge.net/ARQ/extens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jena.org/ARQ/arq-query-ev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jena.org/SDB/" TargetMode="External"/><Relationship Id="rId3" Type="http://schemas.openxmlformats.org/officeDocument/2006/relationships/hyperlink" Target="http://openjena.org/TDB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523999"/>
            <a:ext cx="6498158" cy="1724867"/>
          </a:xfrm>
        </p:spPr>
        <p:txBody>
          <a:bodyPr/>
          <a:lstStyle/>
          <a:p>
            <a:r>
              <a:rPr lang="da-DK" sz="3500" b="1" dirty="0"/>
              <a:t>ARQ - A SPARQL Processor for Jena</a:t>
            </a:r>
            <a:br>
              <a:rPr lang="da-DK" sz="3500" b="1" dirty="0"/>
            </a:b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Mehdi </a:t>
            </a:r>
            <a:r>
              <a:rPr lang="en-US" dirty="0" err="1" smtClean="0">
                <a:solidFill>
                  <a:srgbClr val="000000"/>
                </a:solidFill>
              </a:rPr>
              <a:t>Allahyari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Shima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Dastgheib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8086" y="4467392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CSCI 8370 Advanced Database Systems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University of Georgia, Spring 2012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6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en-US" dirty="0"/>
              <a:t>sequence of actions performed by ARQ to perform a </a:t>
            </a:r>
            <a:r>
              <a:rPr lang="en-US" dirty="0" smtClean="0"/>
              <a:t>query:</a:t>
            </a:r>
          </a:p>
          <a:p>
            <a:pPr lvl="1"/>
            <a:r>
              <a:rPr lang="en-US" dirty="0" smtClean="0"/>
              <a:t>P</a:t>
            </a:r>
            <a:r>
              <a:rPr lang="fi-FI" dirty="0" err="1" smtClean="0"/>
              <a:t>arsing</a:t>
            </a:r>
            <a:endParaRPr lang="fi-FI" dirty="0" smtClean="0"/>
          </a:p>
          <a:p>
            <a:pPr lvl="1"/>
            <a:r>
              <a:rPr lang="nl-NL" dirty="0"/>
              <a:t>algebra </a:t>
            </a:r>
            <a:r>
              <a:rPr lang="nl-NL" dirty="0" err="1" smtClean="0"/>
              <a:t>generation</a:t>
            </a:r>
            <a:endParaRPr lang="nl-NL" dirty="0" smtClean="0"/>
          </a:p>
          <a:p>
            <a:pPr lvl="1"/>
            <a:r>
              <a:rPr lang="en-US" dirty="0"/>
              <a:t>execution </a:t>
            </a:r>
            <a:r>
              <a:rPr lang="en-US" dirty="0" smtClean="0"/>
              <a:t>building</a:t>
            </a:r>
          </a:p>
          <a:p>
            <a:pPr lvl="1"/>
            <a:r>
              <a:rPr lang="en-US" dirty="0"/>
              <a:t>high-level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low-level optimization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ro-RO" dirty="0" smtClean="0"/>
              <a:t>valuation</a:t>
            </a:r>
          </a:p>
          <a:p>
            <a:r>
              <a:rPr lang="en-US" dirty="0"/>
              <a:t>not usual to modify the parsing step from the parse tree to the algebra </a:t>
            </a:r>
            <a:r>
              <a:rPr lang="en-US" dirty="0" smtClean="0"/>
              <a:t>form. </a:t>
            </a:r>
            <a:r>
              <a:rPr lang="en-US" dirty="0"/>
              <a:t>It </a:t>
            </a:r>
            <a:r>
              <a:rPr lang="en-US" dirty="0" smtClean="0"/>
              <a:t>is a fixed </a:t>
            </a:r>
            <a:r>
              <a:rPr lang="en-US" dirty="0"/>
              <a:t>algorithm defined by the SPARQL standard.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46055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en-US" dirty="0"/>
              <a:t>Extensions can modify the algebra form by transforming it from one algebra expression to another, including introducing new </a:t>
            </a:r>
            <a:r>
              <a:rPr lang="en-US" dirty="0" smtClean="0"/>
              <a:t>operators.</a:t>
            </a:r>
          </a:p>
          <a:p>
            <a:r>
              <a:rPr lang="fi-FI" b="1" dirty="0" err="1" smtClean="0"/>
              <a:t>Parsing</a:t>
            </a:r>
            <a:r>
              <a:rPr lang="fi-FI" b="1" dirty="0" smtClean="0"/>
              <a:t>:</a:t>
            </a:r>
          </a:p>
          <a:p>
            <a:pPr lvl="1"/>
            <a:r>
              <a:rPr lang="en-US" dirty="0" smtClean="0"/>
              <a:t>turns </a:t>
            </a:r>
            <a:r>
              <a:rPr lang="en-US" dirty="0"/>
              <a:t>a query string into a Query </a:t>
            </a:r>
            <a:r>
              <a:rPr lang="en-US" dirty="0" smtClean="0"/>
              <a:t>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class </a:t>
            </a:r>
            <a:r>
              <a:rPr lang="en-US" b="1" dirty="0"/>
              <a:t>Query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the abstract syntax tree (AST) for the query and provides methods to create the AST, primarily for use by the </a:t>
            </a:r>
            <a:r>
              <a:rPr lang="en-US" dirty="0" smtClean="0"/>
              <a:t>parser.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query object also provides methods to serialize the query to a </a:t>
            </a:r>
            <a:r>
              <a:rPr lang="en-US" dirty="0" smtClean="0"/>
              <a:t>string.</a:t>
            </a:r>
          </a:p>
          <a:p>
            <a:pPr lvl="1"/>
            <a:endParaRPr lang="fi-FI" b="1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4539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en-US" dirty="0"/>
              <a:t>Because this is the AST, the string produced is very close to the original query with the same syntactic elements, but without comments, and formatted with a whitespace for </a:t>
            </a:r>
            <a:r>
              <a:rPr lang="en-US" dirty="0" smtClean="0"/>
              <a:t>readability.</a:t>
            </a:r>
          </a:p>
          <a:p>
            <a:r>
              <a:rPr lang="en-US" dirty="0"/>
              <a:t>The query object can be used many </a:t>
            </a:r>
            <a:r>
              <a:rPr lang="en-US" dirty="0" smtClean="0"/>
              <a:t>times.</a:t>
            </a:r>
          </a:p>
          <a:p>
            <a:r>
              <a:rPr lang="en-US" dirty="0"/>
              <a:t>not modified once </a:t>
            </a:r>
            <a:r>
              <a:rPr lang="en-US" dirty="0" smtClean="0"/>
              <a:t>created</a:t>
            </a:r>
          </a:p>
          <a:p>
            <a:r>
              <a:rPr lang="en-US" dirty="0"/>
              <a:t>not modified by query execution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95210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nl-NL" b="1" dirty="0"/>
              <a:t>Algebra </a:t>
            </a:r>
            <a:r>
              <a:rPr lang="nl-NL" b="1" dirty="0" err="1" smtClean="0"/>
              <a:t>generation</a:t>
            </a:r>
            <a:r>
              <a:rPr lang="nl-NL" b="1" dirty="0" smtClean="0"/>
              <a:t>:</a:t>
            </a:r>
          </a:p>
          <a:p>
            <a:pPr lvl="1"/>
            <a:r>
              <a:rPr lang="en-US" dirty="0"/>
              <a:t>ARQ generates the SPARQL </a:t>
            </a:r>
            <a:r>
              <a:rPr lang="en-US" dirty="0" smtClean="0"/>
              <a:t>algebra expression </a:t>
            </a:r>
            <a:r>
              <a:rPr lang="en-US" dirty="0"/>
              <a:t>for the </a:t>
            </a:r>
            <a:r>
              <a:rPr lang="en-US" dirty="0" smtClean="0"/>
              <a:t>query.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algorithm </a:t>
            </a:r>
            <a:r>
              <a:rPr lang="en-US" dirty="0"/>
              <a:t>in the SPARQL </a:t>
            </a:r>
            <a:r>
              <a:rPr lang="en-US" dirty="0" smtClean="0"/>
              <a:t>specification for translating </a:t>
            </a:r>
            <a:r>
              <a:rPr lang="en-US" dirty="0"/>
              <a:t>a SPARQL query string, as held in a Query object into a SPARQL algebra </a:t>
            </a:r>
            <a:r>
              <a:rPr lang="en-US" dirty="0" smtClean="0"/>
              <a:t>expression.</a:t>
            </a:r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57286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>
            <a:normAutofit fontScale="62500" lnSpcReduction="20000"/>
          </a:bodyPr>
          <a:lstStyle/>
          <a:p>
            <a:pPr marL="349250" lvl="1" indent="0">
              <a:buNone/>
            </a:pPr>
            <a:r>
              <a:rPr lang="en-US" sz="2100" dirty="0"/>
              <a:t>For example, the query</a:t>
            </a:r>
            <a:r>
              <a:rPr lang="en-US" sz="2100" dirty="0" smtClean="0"/>
              <a:t>:</a:t>
            </a:r>
          </a:p>
          <a:p>
            <a:pPr marL="685800" lvl="2" indent="0">
              <a:buNone/>
            </a:pPr>
            <a:r>
              <a:rPr lang="ro-RO" sz="2100" dirty="0"/>
              <a:t>PREFIX foaf: </a:t>
            </a:r>
            <a:r>
              <a:rPr lang="ro-RO" sz="2100" dirty="0" smtClean="0">
                <a:hlinkClick r:id="rId2"/>
              </a:rPr>
              <a:t>http</a:t>
            </a:r>
            <a:r>
              <a:rPr lang="ro-RO" sz="2100" dirty="0">
                <a:hlinkClick r:id="rId2"/>
              </a:rPr>
              <a:t>://xmlns.com/foaf/0.1</a:t>
            </a:r>
            <a:r>
              <a:rPr lang="ro-RO" sz="2100" dirty="0" smtClean="0">
                <a:hlinkClick r:id="rId2"/>
              </a:rPr>
              <a:t>/</a:t>
            </a:r>
            <a:endParaRPr lang="ro-RO" sz="2100" dirty="0" smtClean="0"/>
          </a:p>
          <a:p>
            <a:pPr marL="685800" lvl="2" indent="0">
              <a:buNone/>
            </a:pPr>
            <a:r>
              <a:rPr lang="sk-SK" sz="2100" dirty="0"/>
              <a:t>SELECT ?name ?mbox ?</a:t>
            </a:r>
            <a:r>
              <a:rPr lang="sk-SK" sz="2100" dirty="0" smtClean="0"/>
              <a:t>nick</a:t>
            </a:r>
          </a:p>
          <a:p>
            <a:pPr marL="685800" lvl="2" indent="0">
              <a:buNone/>
            </a:pPr>
            <a:r>
              <a:rPr lang="ro-RO" sz="2100" dirty="0"/>
              <a:t>WHERE { ?x foaf:name ?name </a:t>
            </a:r>
            <a:r>
              <a:rPr lang="ro-RO" sz="2100" dirty="0" smtClean="0"/>
              <a:t>;</a:t>
            </a:r>
          </a:p>
          <a:p>
            <a:pPr marL="968375" lvl="3" indent="0">
              <a:buNone/>
            </a:pPr>
            <a:r>
              <a:rPr lang="ro-RO" sz="2100" dirty="0"/>
              <a:t>foaf:mbox ?mbox </a:t>
            </a:r>
            <a:r>
              <a:rPr lang="ro-RO" sz="2100" dirty="0" smtClean="0"/>
              <a:t>.</a:t>
            </a:r>
          </a:p>
          <a:p>
            <a:pPr marL="968375" lvl="3" indent="0">
              <a:buNone/>
            </a:pPr>
            <a:r>
              <a:rPr lang="ro-RO" sz="2100" dirty="0"/>
              <a:t>OPTIONAL { ?x foaf:nick ?nick </a:t>
            </a:r>
            <a:r>
              <a:rPr lang="ro-RO" sz="2100" dirty="0" smtClean="0"/>
              <a:t>}</a:t>
            </a:r>
          </a:p>
          <a:p>
            <a:pPr marL="968375" lvl="3" indent="0">
              <a:buNone/>
            </a:pPr>
            <a:r>
              <a:rPr lang="ro-RO" sz="2100" dirty="0" smtClean="0"/>
              <a:t>}</a:t>
            </a:r>
          </a:p>
          <a:p>
            <a:pPr marL="0" indent="0">
              <a:buNone/>
            </a:pPr>
            <a:r>
              <a:rPr lang="en-US" sz="2100" dirty="0" smtClean="0"/>
              <a:t>B</a:t>
            </a:r>
            <a:r>
              <a:rPr lang="ro-RO" sz="2100" dirty="0" smtClean="0"/>
              <a:t>ecomes:</a:t>
            </a:r>
          </a:p>
          <a:p>
            <a:pPr marL="349250" lvl="1" indent="0">
              <a:buNone/>
            </a:pPr>
            <a:r>
              <a:rPr lang="ro-RO" sz="2100" dirty="0"/>
              <a:t>(prefix ((foaf: &lt;http://xmlns.com/foaf/0.1/&gt;)</a:t>
            </a:r>
            <a:r>
              <a:rPr lang="ro-RO" sz="2100" dirty="0" smtClean="0"/>
              <a:t>)</a:t>
            </a:r>
          </a:p>
          <a:p>
            <a:pPr marL="685800" lvl="2" indent="0">
              <a:buNone/>
            </a:pPr>
            <a:r>
              <a:rPr lang="en-US" sz="2100" dirty="0"/>
              <a:t>(project (?name ?</a:t>
            </a:r>
            <a:r>
              <a:rPr lang="en-US" sz="2100" dirty="0" err="1"/>
              <a:t>mbox</a:t>
            </a:r>
            <a:r>
              <a:rPr lang="en-US" sz="2100" dirty="0"/>
              <a:t> ?nick</a:t>
            </a:r>
            <a:r>
              <a:rPr lang="en-US" sz="2100" dirty="0" smtClean="0"/>
              <a:t>)</a:t>
            </a:r>
          </a:p>
          <a:p>
            <a:pPr marL="968375" lvl="3" indent="0">
              <a:buNone/>
            </a:pPr>
            <a:r>
              <a:rPr lang="fi-FI" sz="2100" dirty="0"/>
              <a:t>(</a:t>
            </a:r>
            <a:r>
              <a:rPr lang="fi-FI" sz="2100" dirty="0" err="1" smtClean="0"/>
              <a:t>leftjoin</a:t>
            </a:r>
            <a:endParaRPr lang="fi-FI" sz="2100" dirty="0" smtClean="0"/>
          </a:p>
          <a:p>
            <a:pPr marL="1263650" lvl="4" indent="0">
              <a:buNone/>
            </a:pPr>
            <a:r>
              <a:rPr lang="de-DE" sz="2100" dirty="0"/>
              <a:t>(</a:t>
            </a:r>
            <a:r>
              <a:rPr lang="de-DE" sz="2100" dirty="0" err="1" smtClean="0"/>
              <a:t>bgp</a:t>
            </a:r>
            <a:endParaRPr lang="de-DE" sz="2100" dirty="0" smtClean="0"/>
          </a:p>
          <a:p>
            <a:pPr marL="1546225" lvl="5" indent="0">
              <a:buNone/>
            </a:pPr>
            <a:r>
              <a:rPr lang="ro-RO" sz="2100" dirty="0"/>
              <a:t>(triple ?x foaf:name ?name</a:t>
            </a:r>
            <a:r>
              <a:rPr lang="ro-RO" sz="2100" dirty="0" smtClean="0"/>
              <a:t>)</a:t>
            </a:r>
          </a:p>
          <a:p>
            <a:pPr marL="1546225" lvl="5" indent="0">
              <a:buNone/>
            </a:pPr>
            <a:r>
              <a:rPr lang="ro-RO" sz="2100" dirty="0"/>
              <a:t>(triple ?x foaf:mbox ?mbox</a:t>
            </a:r>
            <a:r>
              <a:rPr lang="ro-RO" sz="2100" dirty="0" smtClean="0"/>
              <a:t>)</a:t>
            </a:r>
          </a:p>
          <a:p>
            <a:pPr marL="1263650" lvl="4" indent="0">
              <a:buNone/>
            </a:pPr>
            <a:r>
              <a:rPr lang="ro-RO" sz="2100" dirty="0" smtClean="0"/>
              <a:t>)</a:t>
            </a:r>
          </a:p>
          <a:p>
            <a:pPr marL="1263650" lvl="4" indent="0">
              <a:buNone/>
            </a:pPr>
            <a:r>
              <a:rPr lang="ro-RO" sz="2100" dirty="0"/>
              <a:t>(bgp (triple ?x foaf:nick ?nick</a:t>
            </a:r>
            <a:r>
              <a:rPr lang="ro-RO" sz="2100" dirty="0" smtClean="0"/>
              <a:t>)</a:t>
            </a:r>
          </a:p>
          <a:p>
            <a:pPr marL="1263650" lvl="4" indent="0">
              <a:buNone/>
            </a:pPr>
            <a:r>
              <a:rPr lang="ro-RO" sz="2100" dirty="0" smtClean="0"/>
              <a:t>)</a:t>
            </a:r>
          </a:p>
          <a:p>
            <a:pPr marL="685800" lvl="2" indent="0">
              <a:buNone/>
            </a:pPr>
            <a:r>
              <a:rPr lang="ro-RO" sz="2100" dirty="0" smtClean="0"/>
              <a:t>)))</a:t>
            </a:r>
          </a:p>
          <a:p>
            <a:pPr marL="685800" lvl="2" indent="0">
              <a:buNone/>
            </a:pPr>
            <a:endParaRPr lang="ro-RO" sz="2100" dirty="0" smtClean="0"/>
          </a:p>
          <a:p>
            <a:pPr lvl="2"/>
            <a:r>
              <a:rPr lang="es-ES_tradnl" sz="2100" dirty="0"/>
              <a:t>http://</a:t>
            </a:r>
            <a:r>
              <a:rPr lang="es-ES_tradnl" sz="2100" dirty="0" err="1"/>
              <a:t>sparql.org</a:t>
            </a:r>
            <a:r>
              <a:rPr lang="es-ES_tradnl" sz="2100" dirty="0"/>
              <a:t>/</a:t>
            </a:r>
            <a:r>
              <a:rPr lang="es-ES_tradnl" sz="2100" dirty="0" err="1"/>
              <a:t>query-validator.html</a:t>
            </a:r>
            <a:endParaRPr lang="ro-RO" sz="2100" dirty="0" smtClean="0"/>
          </a:p>
          <a:p>
            <a:pPr lvl="1"/>
            <a:endParaRPr lang="ro-RO" dirty="0"/>
          </a:p>
          <a:p>
            <a:endParaRPr lang="ro-RO" dirty="0" smtClean="0"/>
          </a:p>
          <a:p>
            <a:pPr marL="968375" lvl="3" indent="0">
              <a:buNone/>
            </a:pPr>
            <a:endParaRPr lang="ro-RO" dirty="0"/>
          </a:p>
          <a:p>
            <a:pPr lvl="2"/>
            <a:endParaRPr lang="en-US" dirty="0" smtClean="0"/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06679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High-Level Optimization and </a:t>
            </a:r>
            <a:r>
              <a:rPr lang="en-US" b="1" dirty="0" smtClean="0"/>
              <a:t>Transformations:</a:t>
            </a:r>
          </a:p>
          <a:p>
            <a:pPr lvl="2"/>
            <a:r>
              <a:rPr lang="en-US" dirty="0"/>
              <a:t>collection of transformations that can be applied to the algebra like replacing equality filters with a more efficient graph </a:t>
            </a:r>
            <a:r>
              <a:rPr lang="en-US" dirty="0" smtClean="0"/>
              <a:t>pattern.</a:t>
            </a:r>
          </a:p>
          <a:p>
            <a:pPr lvl="2"/>
            <a:r>
              <a:rPr lang="en-US" dirty="0"/>
              <a:t>query processor for a custom storage layout can choose which optimizations are appropriate and can also provide its own algebra </a:t>
            </a:r>
            <a:r>
              <a:rPr lang="en-US" dirty="0" smtClean="0"/>
              <a:t>transformations.</a:t>
            </a:r>
          </a:p>
          <a:p>
            <a:pPr lvl="2"/>
            <a:r>
              <a:rPr lang="en-US" dirty="0"/>
              <a:t>A transform is code that converts an algebra operation into other algebra operations using the Transformer class</a:t>
            </a:r>
            <a:r>
              <a:rPr lang="en-US" dirty="0" smtClean="0"/>
              <a:t>:</a:t>
            </a:r>
          </a:p>
          <a:p>
            <a:pPr lvl="3"/>
            <a:r>
              <a:rPr lang="nl-NL" dirty="0"/>
              <a:t>Op op = ... ; </a:t>
            </a:r>
            <a:endParaRPr lang="nl-NL" dirty="0" smtClean="0"/>
          </a:p>
          <a:p>
            <a:pPr lvl="3"/>
            <a:r>
              <a:rPr lang="nl-NL" dirty="0" err="1" smtClean="0"/>
              <a:t>Transform</a:t>
            </a:r>
            <a:r>
              <a:rPr lang="nl-NL" dirty="0" smtClean="0"/>
              <a:t> </a:t>
            </a:r>
            <a:r>
              <a:rPr lang="nl-NL" dirty="0" err="1"/>
              <a:t>someTransform</a:t>
            </a:r>
            <a:r>
              <a:rPr lang="nl-NL" dirty="0"/>
              <a:t> = ... </a:t>
            </a:r>
            <a:r>
              <a:rPr lang="nl-NL" dirty="0" smtClean="0"/>
              <a:t>;</a:t>
            </a:r>
          </a:p>
          <a:p>
            <a:pPr lvl="3"/>
            <a:r>
              <a:rPr lang="nl-NL" dirty="0" smtClean="0"/>
              <a:t> </a:t>
            </a:r>
            <a:r>
              <a:rPr lang="nl-NL" dirty="0"/>
              <a:t>op = </a:t>
            </a:r>
            <a:r>
              <a:rPr lang="nl-NL" dirty="0" err="1"/>
              <a:t>Transformer.transform</a:t>
            </a:r>
            <a:r>
              <a:rPr lang="nl-NL" dirty="0"/>
              <a:t>(</a:t>
            </a:r>
            <a:r>
              <a:rPr lang="nl-NL" dirty="0" err="1"/>
              <a:t>someTransform</a:t>
            </a:r>
            <a:r>
              <a:rPr lang="nl-NL" dirty="0"/>
              <a:t>, op) ;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  <a:p>
            <a:pPr lvl="1"/>
            <a:endParaRPr lang="ro-RO" dirty="0"/>
          </a:p>
          <a:p>
            <a:endParaRPr lang="ro-RO" dirty="0" smtClean="0"/>
          </a:p>
          <a:p>
            <a:pPr marL="968375" lvl="3" indent="0">
              <a:buNone/>
            </a:pPr>
            <a:endParaRPr lang="ro-RO" dirty="0"/>
          </a:p>
          <a:p>
            <a:pPr lvl="2"/>
            <a:endParaRPr lang="en-US" dirty="0" smtClean="0"/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0591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>
            <a:normAutofit/>
          </a:bodyPr>
          <a:lstStyle/>
          <a:p>
            <a:r>
              <a:rPr lang="en-US" sz="2200" dirty="0"/>
              <a:t>The Transformer class applies the transform to each operation in the algebra expression tree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Transform </a:t>
            </a:r>
            <a:r>
              <a:rPr lang="en-US" sz="2200" dirty="0"/>
              <a:t>is an interface, with one method signature for each operation type, returning a replacement for the operator instance it is called on</a:t>
            </a:r>
            <a:r>
              <a:rPr lang="en-US" sz="2200" dirty="0" smtClean="0"/>
              <a:t>.</a:t>
            </a:r>
          </a:p>
          <a:p>
            <a:r>
              <a:rPr lang="en-US" sz="2000" dirty="0"/>
              <a:t>Transformations proceed from the bottom of the expression tree to the top</a:t>
            </a:r>
            <a:endParaRPr lang="en-US" sz="2200" b="1" dirty="0"/>
          </a:p>
          <a:p>
            <a:pPr lvl="1"/>
            <a:endParaRPr lang="ro-RO" dirty="0"/>
          </a:p>
          <a:p>
            <a:endParaRPr lang="ro-RO" dirty="0" smtClean="0"/>
          </a:p>
          <a:p>
            <a:pPr marL="968375" lvl="3" indent="0">
              <a:buNone/>
            </a:pPr>
            <a:endParaRPr lang="ro-RO" dirty="0"/>
          </a:p>
          <a:p>
            <a:pPr lvl="2"/>
            <a:endParaRPr lang="en-US" dirty="0" smtClean="0"/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13847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Query </a:t>
            </a:r>
            <a:r>
              <a:rPr lang="en-US" sz="3600" b="1" dirty="0" smtClean="0"/>
              <a:t>Processing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>
            <a:normAutofit/>
          </a:bodyPr>
          <a:lstStyle/>
          <a:p>
            <a:r>
              <a:rPr lang="en-US" sz="2000" b="1" dirty="0"/>
              <a:t>Low-Level Optimization and </a:t>
            </a:r>
            <a:r>
              <a:rPr lang="en-US" sz="2000" b="1" dirty="0" smtClean="0"/>
              <a:t>Evaluation:</a:t>
            </a:r>
          </a:p>
          <a:p>
            <a:pPr lvl="1"/>
            <a:r>
              <a:rPr lang="en-US" sz="1800" dirty="0"/>
              <a:t>The step of evaluating a query is the process of executing the algebra expression, as modified by any transformations applied, to yield a stream of pattern solutions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Low-level optimizations include choosing the order in which to evaluate basic graph </a:t>
            </a:r>
            <a:r>
              <a:rPr lang="en-US" sz="1800" dirty="0" smtClean="0"/>
              <a:t>patterns.</a:t>
            </a:r>
          </a:p>
          <a:p>
            <a:pPr lvl="1"/>
            <a:r>
              <a:rPr lang="en-US" sz="1800" dirty="0"/>
              <a:t>Low-level optimization can be carried out dynamically as part of evaluation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Internally, ARQ uses iterators </a:t>
            </a:r>
            <a:r>
              <a:rPr lang="en-US" sz="1800" dirty="0" smtClean="0"/>
              <a:t>extensively.</a:t>
            </a:r>
          </a:p>
          <a:p>
            <a:pPr lvl="1"/>
            <a:r>
              <a:rPr lang="en-US" sz="1800" dirty="0"/>
              <a:t>Evaluating an algebra expression produces a iterator of query </a:t>
            </a:r>
            <a:r>
              <a:rPr lang="en-US" sz="1800" dirty="0" smtClean="0"/>
              <a:t>solutions.</a:t>
            </a:r>
            <a:endParaRPr lang="en-US" sz="1600" dirty="0"/>
          </a:p>
          <a:p>
            <a:pPr lvl="1"/>
            <a:endParaRPr lang="en-US" sz="1800" b="1" dirty="0"/>
          </a:p>
          <a:p>
            <a:endParaRPr lang="ro-RO" dirty="0" smtClean="0"/>
          </a:p>
          <a:p>
            <a:pPr marL="968375" lvl="3" indent="0">
              <a:buNone/>
            </a:pPr>
            <a:endParaRPr lang="ro-RO" dirty="0"/>
          </a:p>
          <a:p>
            <a:pPr lvl="2"/>
            <a:endParaRPr lang="en-US" dirty="0" smtClean="0"/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3906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9525"/>
            <a:ext cx="8042276" cy="4734076"/>
          </a:xfrm>
        </p:spPr>
        <p:txBody>
          <a:bodyPr>
            <a:normAutofit/>
          </a:bodyPr>
          <a:lstStyle/>
          <a:p>
            <a:pPr lvl="1"/>
            <a:endParaRPr lang="en-US" sz="1800" b="1" dirty="0"/>
          </a:p>
          <a:p>
            <a:r>
              <a:rPr lang="hr-HR" dirty="0">
                <a:hlinkClick r:id="rId2"/>
              </a:rPr>
              <a:t>http://openjena.org/ARQ/arq-query-</a:t>
            </a:r>
            <a:r>
              <a:rPr lang="hr-HR" dirty="0" smtClean="0">
                <a:hlinkClick r:id="rId2"/>
              </a:rPr>
              <a:t>eval.html</a:t>
            </a:r>
            <a:endParaRPr lang="hr-HR" dirty="0" smtClean="0"/>
          </a:p>
          <a:p>
            <a:r>
              <a:rPr lang="hr-HR" dirty="0">
                <a:hlinkClick r:id="rId3"/>
              </a:rPr>
              <a:t>http://incubator.apache.org/jena/documentation/query/</a:t>
            </a:r>
            <a:r>
              <a:rPr lang="hr-HR" dirty="0" smtClean="0">
                <a:hlinkClick r:id="rId3"/>
              </a:rPr>
              <a:t>app_api.html</a:t>
            </a:r>
            <a:endParaRPr lang="hr-HR" dirty="0" smtClean="0"/>
          </a:p>
          <a:p>
            <a:r>
              <a:rPr lang="hr-HR" dirty="0">
                <a:hlinkClick r:id="rId4"/>
              </a:rPr>
              <a:t>http://openjena.org/ARQ/</a:t>
            </a:r>
            <a:r>
              <a:rPr lang="hr-HR" dirty="0" smtClean="0">
                <a:hlinkClick r:id="rId4"/>
              </a:rPr>
              <a:t>algebra.html</a:t>
            </a:r>
            <a:endParaRPr lang="hr-HR" dirty="0" smtClean="0"/>
          </a:p>
          <a:p>
            <a:r>
              <a:rPr lang="hr-HR" dirty="0">
                <a:hlinkClick r:id="rId5"/>
              </a:rPr>
              <a:t>http://jena.sourceforge.net/ARQ/</a:t>
            </a:r>
            <a:r>
              <a:rPr lang="hr-HR" dirty="0" smtClean="0">
                <a:hlinkClick r:id="rId5"/>
              </a:rPr>
              <a:t>extension.html</a:t>
            </a:r>
            <a:endParaRPr lang="hr-HR" dirty="0" smtClean="0"/>
          </a:p>
          <a:p>
            <a:endParaRPr lang="hr-HR" dirty="0"/>
          </a:p>
          <a:p>
            <a:endParaRPr lang="ro-RO" dirty="0" smtClean="0"/>
          </a:p>
          <a:p>
            <a:pPr marL="968375" lvl="3" indent="0">
              <a:buNone/>
            </a:pPr>
            <a:endParaRPr lang="ro-RO" dirty="0"/>
          </a:p>
          <a:p>
            <a:pPr lvl="2"/>
            <a:endParaRPr lang="en-US" dirty="0" smtClean="0"/>
          </a:p>
          <a:p>
            <a:pPr lvl="1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39933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r>
              <a:rPr lang="fr-FR" sz="4000" b="1" dirty="0"/>
              <a:t>ARQ - Application </a:t>
            </a:r>
            <a:r>
              <a:rPr lang="fr-FR" sz="4000" b="1" dirty="0" smtClean="0"/>
              <a:t>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130055"/>
            <a:ext cx="8285238" cy="4813546"/>
          </a:xfrm>
        </p:spPr>
        <p:txBody>
          <a:bodyPr>
            <a:noAutofit/>
          </a:bodyPr>
          <a:lstStyle/>
          <a:p>
            <a:r>
              <a:rPr lang="en-US" sz="2200" dirty="0" smtClean="0">
                <a:cs typeface="Book Antiqua"/>
              </a:rPr>
              <a:t>ARQ is a query engine for Jena that supports the SPARQL</a:t>
            </a:r>
          </a:p>
          <a:p>
            <a:r>
              <a:rPr lang="en-US" sz="2200" dirty="0" smtClean="0">
                <a:cs typeface="Book Antiqua"/>
              </a:rPr>
              <a:t>The application API is in the package </a:t>
            </a:r>
            <a:r>
              <a:rPr lang="en-US" sz="2200" dirty="0" err="1" smtClean="0">
                <a:cs typeface="Book Antiqua"/>
              </a:rPr>
              <a:t>com.hp.hpl.jena.query</a:t>
            </a:r>
            <a:r>
              <a:rPr lang="en-US" sz="2200" dirty="0" smtClean="0">
                <a:cs typeface="Book Antiqua"/>
              </a:rPr>
              <a:t>.</a:t>
            </a:r>
          </a:p>
          <a:p>
            <a:r>
              <a:rPr lang="en-US" sz="2200" dirty="0"/>
              <a:t>Other packages contain various parts of the system (execution engine, parsers, testing </a:t>
            </a:r>
            <a:r>
              <a:rPr lang="en-US" sz="2200" dirty="0" err="1"/>
              <a:t>etc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Most applications will only need to use the main package. </a:t>
            </a:r>
            <a:endParaRPr lang="en-US" sz="2200" dirty="0" smtClean="0"/>
          </a:p>
          <a:p>
            <a:r>
              <a:rPr lang="en-US" sz="2200" dirty="0"/>
              <a:t>Only applications wishing to programmatically build queries or modify the behavior of the query engine need to use the others packages directly.</a:t>
            </a:r>
            <a:endParaRPr lang="en-US" sz="2200" dirty="0">
              <a:cs typeface="Book Antiqua"/>
            </a:endParaRPr>
          </a:p>
          <a:p>
            <a:endParaRPr lang="en-US" sz="2200" dirty="0" smtClean="0"/>
          </a:p>
          <a:p>
            <a:endParaRPr lang="en-US" sz="2200" dirty="0" smtClean="0">
              <a:cs typeface="Book Antiqua"/>
            </a:endParaRPr>
          </a:p>
          <a:p>
            <a:endParaRPr lang="en-US" sz="2200" dirty="0"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4212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r>
              <a:rPr lang="fr-FR" sz="3500" b="1" dirty="0" smtClean="0"/>
              <a:t>Key Classes ARQ  </a:t>
            </a:r>
            <a:r>
              <a:rPr lang="fr-FR" sz="3500" b="1" dirty="0"/>
              <a:t>Application </a:t>
            </a:r>
            <a:r>
              <a:rPr lang="fr-FR" sz="3500" b="1" dirty="0" smtClean="0"/>
              <a:t>API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0055"/>
            <a:ext cx="8042276" cy="481354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package </a:t>
            </a:r>
            <a:r>
              <a:rPr lang="en-US" dirty="0" err="1"/>
              <a:t>com.hp.hpl.jena.query</a:t>
            </a:r>
            <a:r>
              <a:rPr lang="en-US" dirty="0"/>
              <a:t> is the main application package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cs-CZ" dirty="0" err="1" smtClean="0"/>
              <a:t>Query</a:t>
            </a:r>
            <a:endParaRPr lang="cs-CZ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a class that represents the application </a:t>
            </a:r>
            <a:r>
              <a:rPr lang="en-US" dirty="0" smtClean="0"/>
              <a:t>query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is a container for all the details of the query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Objects of class Query are normally created by calling one of the methods of </a:t>
            </a:r>
            <a:r>
              <a:rPr lang="en-US" dirty="0" err="1"/>
              <a:t>QueryFactory</a:t>
            </a:r>
            <a:r>
              <a:rPr lang="en-US" dirty="0"/>
              <a:t> methods which provide access to the various </a:t>
            </a:r>
            <a:r>
              <a:rPr lang="en-US" dirty="0" smtClean="0"/>
              <a:t>parsers.</a:t>
            </a:r>
            <a:endParaRPr lang="en-US" dirty="0"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8018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r>
              <a:rPr lang="fr-FR" sz="3500" b="1" dirty="0" smtClean="0"/>
              <a:t>Key Classes ARQ  </a:t>
            </a:r>
            <a:r>
              <a:rPr lang="fr-FR" sz="3500" b="1" dirty="0"/>
              <a:t>Application </a:t>
            </a:r>
            <a:r>
              <a:rPr lang="fr-FR" sz="3500" b="1" dirty="0" smtClean="0"/>
              <a:t>API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0055"/>
            <a:ext cx="8042276" cy="481354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QueryExecution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represents one execution of a query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QueryExecutionFactory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a place to get </a:t>
            </a:r>
            <a:r>
              <a:rPr lang="en-US" dirty="0" err="1"/>
              <a:t>QueryExecution</a:t>
            </a:r>
            <a:r>
              <a:rPr lang="en-US" dirty="0"/>
              <a:t> </a:t>
            </a:r>
            <a:r>
              <a:rPr lang="en-US" dirty="0" smtClean="0"/>
              <a:t>instances</a:t>
            </a:r>
            <a:endParaRPr lang="en-US" dirty="0" smtClean="0">
              <a:cs typeface="Book Antiqua"/>
            </a:endParaRPr>
          </a:p>
          <a:p>
            <a:pPr>
              <a:lnSpc>
                <a:spcPct val="110000"/>
              </a:lnSpc>
            </a:pPr>
            <a:r>
              <a:rPr lang="fi-FI" dirty="0" err="1" smtClean="0"/>
              <a:t>DatasetFactory</a:t>
            </a:r>
            <a:endParaRPr lang="fi-FI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place to make datasets, including making a </a:t>
            </a:r>
            <a:r>
              <a:rPr lang="en-US" dirty="0" err="1"/>
              <a:t>DataSource</a:t>
            </a:r>
            <a:r>
              <a:rPr lang="en-US" dirty="0"/>
              <a:t> (an updatable Dataset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65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r>
              <a:rPr lang="fr-FR" sz="3500" b="1" dirty="0" smtClean="0"/>
              <a:t>Key Classes ARQ  </a:t>
            </a:r>
            <a:r>
              <a:rPr lang="fr-FR" sz="3500" b="1" dirty="0"/>
              <a:t>Application </a:t>
            </a:r>
            <a:r>
              <a:rPr lang="fr-FR" sz="3500" b="1" dirty="0" smtClean="0"/>
              <a:t>API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0055"/>
            <a:ext cx="8042276" cy="481354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</a:t>
            </a:r>
            <a:r>
              <a:rPr lang="en-US" dirty="0"/>
              <a:t>SELECT queries: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/>
              <a:t>QuerySolution</a:t>
            </a:r>
            <a:r>
              <a:rPr lang="en-US" dirty="0"/>
              <a:t> - A single solution to the </a:t>
            </a:r>
            <a:r>
              <a:rPr lang="en-US" dirty="0" smtClean="0"/>
              <a:t>query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ResultSet</a:t>
            </a:r>
            <a:r>
              <a:rPr lang="en-US" dirty="0"/>
              <a:t> - All the </a:t>
            </a:r>
            <a:r>
              <a:rPr lang="en-US" dirty="0" err="1"/>
              <a:t>QuerySolutions</a:t>
            </a:r>
            <a:r>
              <a:rPr lang="en-US" dirty="0"/>
              <a:t>. An iterator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ResultSetFormatter</a:t>
            </a:r>
            <a:r>
              <a:rPr lang="en-US" dirty="0"/>
              <a:t> - turn a </a:t>
            </a:r>
            <a:r>
              <a:rPr lang="en-US" dirty="0" err="1"/>
              <a:t>ResultSet</a:t>
            </a:r>
            <a:r>
              <a:rPr lang="en-US" dirty="0"/>
              <a:t> into various forms; into text, into an RDF graph (Model, in Jena terminology) or as plain XML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1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pPr algn="l"/>
            <a:r>
              <a:rPr lang="fr-FR" sz="3600" b="1" dirty="0"/>
              <a:t>SELECT </a:t>
            </a:r>
            <a:r>
              <a:rPr lang="fr-FR" sz="3600" b="1" dirty="0" err="1"/>
              <a:t>queries</a:t>
            </a:r>
            <a:endParaRPr lang="fr-F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0055"/>
            <a:ext cx="8042276" cy="4813546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en-US" dirty="0"/>
              <a:t>The basic steps in making a SELECT query are outlined in the example </a:t>
            </a:r>
            <a:r>
              <a:rPr lang="en-US" dirty="0" smtClean="0"/>
              <a:t>below: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query is created from a string using the </a:t>
            </a:r>
            <a:r>
              <a:rPr lang="en-US" dirty="0" err="1" smtClean="0"/>
              <a:t>QueryFactory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query and model or RDF dataset to be queried are then passed to </a:t>
            </a:r>
            <a:r>
              <a:rPr lang="en-US" dirty="0" err="1"/>
              <a:t>QueryExecutionFactory</a:t>
            </a:r>
            <a:r>
              <a:rPr lang="en-US" dirty="0"/>
              <a:t> to produce an instance of a query </a:t>
            </a:r>
            <a:r>
              <a:rPr lang="en-US" dirty="0" smtClean="0"/>
              <a:t>execution.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Result are handled in a loop and finally the query execution is closed.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28"/>
            <a:ext cx="8042276" cy="948627"/>
          </a:xfrm>
        </p:spPr>
        <p:txBody>
          <a:bodyPr anchor="ctr"/>
          <a:lstStyle/>
          <a:p>
            <a:pPr algn="l"/>
            <a:r>
              <a:rPr lang="fr-FR" sz="3600" b="1" dirty="0"/>
              <a:t>SELECT </a:t>
            </a:r>
            <a:r>
              <a:rPr lang="fr-FR" sz="3600" b="1" dirty="0" err="1"/>
              <a:t>queries</a:t>
            </a:r>
            <a:endParaRPr lang="fr-F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30055"/>
            <a:ext cx="8042276" cy="481354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/>
              <a:t>import </a:t>
            </a:r>
            <a:r>
              <a:rPr lang="en-US" sz="1800" dirty="0" err="1"/>
              <a:t>com.hp.hpl.jena.query</a:t>
            </a:r>
            <a:r>
              <a:rPr lang="en-US" sz="1800" dirty="0"/>
              <a:t>.*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Model </a:t>
            </a:r>
            <a:r>
              <a:rPr lang="en-US" sz="1800" dirty="0"/>
              <a:t>model= ...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String </a:t>
            </a:r>
            <a:r>
              <a:rPr lang="en-US" sz="1800" dirty="0" err="1"/>
              <a:t>queryString</a:t>
            </a:r>
            <a:r>
              <a:rPr lang="en-US" sz="1800" dirty="0"/>
              <a:t>= " .... "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Query </a:t>
            </a:r>
            <a:r>
              <a:rPr lang="en-US" sz="1800" dirty="0"/>
              <a:t>query= </a:t>
            </a:r>
            <a:r>
              <a:rPr lang="en-US" sz="1800" dirty="0" err="1"/>
              <a:t>QueryFactory.create</a:t>
            </a:r>
            <a:r>
              <a:rPr lang="en-US" sz="1800" dirty="0"/>
              <a:t>(</a:t>
            </a:r>
            <a:r>
              <a:rPr lang="en-US" sz="1800" dirty="0" err="1"/>
              <a:t>queryString</a:t>
            </a:r>
            <a:r>
              <a:rPr lang="en-US" sz="1800" dirty="0"/>
              <a:t>)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err="1" smtClean="0"/>
              <a:t>QueryExecutionqexec</a:t>
            </a:r>
            <a:r>
              <a:rPr lang="en-US" sz="1800" dirty="0"/>
              <a:t>= </a:t>
            </a:r>
            <a:r>
              <a:rPr lang="en-US" sz="1800" dirty="0" err="1"/>
              <a:t>QueryExecutionFactory.create</a:t>
            </a:r>
            <a:r>
              <a:rPr lang="en-US" sz="1800" dirty="0"/>
              <a:t>(query, model)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try </a:t>
            </a:r>
            <a:r>
              <a:rPr lang="en-US" sz="1800" dirty="0"/>
              <a:t>{</a:t>
            </a:r>
            <a:r>
              <a:rPr lang="en-US" sz="1800" dirty="0" err="1"/>
              <a:t>ResultSetresults</a:t>
            </a:r>
            <a:r>
              <a:rPr lang="en-US" sz="1800" dirty="0"/>
              <a:t> = </a:t>
            </a:r>
            <a:r>
              <a:rPr lang="en-US" sz="1800" dirty="0" err="1"/>
              <a:t>qexec.execSelect</a:t>
            </a:r>
            <a:r>
              <a:rPr lang="en-US" sz="1800" dirty="0"/>
              <a:t>()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for </a:t>
            </a:r>
            <a:r>
              <a:rPr lang="en-US" sz="1800" dirty="0"/>
              <a:t>( ; </a:t>
            </a:r>
            <a:r>
              <a:rPr lang="en-US" sz="1800" dirty="0" err="1"/>
              <a:t>results.hasNext</a:t>
            </a:r>
            <a:r>
              <a:rPr lang="en-US" sz="1800" dirty="0"/>
              <a:t>() ; 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{</a:t>
            </a:r>
            <a:r>
              <a:rPr lang="en-US" sz="1800" dirty="0" err="1"/>
              <a:t>QuerySolutionsoln</a:t>
            </a:r>
            <a:r>
              <a:rPr lang="en-US" sz="1800" dirty="0"/>
              <a:t>= </a:t>
            </a:r>
            <a:r>
              <a:rPr lang="en-US" sz="1800" dirty="0" err="1"/>
              <a:t>results.nextSolution</a:t>
            </a:r>
            <a:r>
              <a:rPr lang="en-US" sz="1800" dirty="0"/>
              <a:t>() 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err="1" smtClean="0"/>
              <a:t>RDFNodex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soln.get</a:t>
            </a:r>
            <a:r>
              <a:rPr lang="en-US" sz="1800" dirty="0" smtClean="0"/>
              <a:t>(“</a:t>
            </a:r>
            <a:r>
              <a:rPr lang="en-US" sz="1800" dirty="0" err="1" smtClean="0"/>
              <a:t>varName</a:t>
            </a:r>
            <a:r>
              <a:rPr lang="en-US" sz="1800" dirty="0" smtClean="0"/>
              <a:t>"</a:t>
            </a:r>
            <a:r>
              <a:rPr lang="en-US" sz="1800" dirty="0"/>
              <a:t>) ; // Get a result variable by 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Resource </a:t>
            </a:r>
            <a:r>
              <a:rPr lang="en-US" sz="1800" dirty="0"/>
              <a:t>r = </a:t>
            </a:r>
            <a:r>
              <a:rPr lang="en-US" sz="1800" dirty="0" err="1"/>
              <a:t>soln.getResource</a:t>
            </a:r>
            <a:r>
              <a:rPr lang="en-US" sz="1800" dirty="0" smtClean="0"/>
              <a:t>(“</a:t>
            </a:r>
            <a:r>
              <a:rPr lang="en-US" sz="1800" dirty="0" err="1" smtClean="0"/>
              <a:t>VarR</a:t>
            </a:r>
            <a:r>
              <a:rPr lang="en-US" sz="1800" dirty="0" smtClean="0"/>
              <a:t>"</a:t>
            </a:r>
            <a:r>
              <a:rPr lang="en-US" sz="1800" dirty="0"/>
              <a:t>) ; // Get a result variable -must be a </a:t>
            </a:r>
            <a:r>
              <a:rPr lang="en-US" sz="1800" dirty="0" smtClean="0"/>
              <a:t>resource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Literal </a:t>
            </a:r>
            <a:r>
              <a:rPr lang="en-US" sz="1800" dirty="0"/>
              <a:t>l = </a:t>
            </a:r>
            <a:r>
              <a:rPr lang="en-US" sz="1800" dirty="0" err="1"/>
              <a:t>soln.getLiteral</a:t>
            </a:r>
            <a:r>
              <a:rPr lang="en-US" sz="1800" dirty="0" smtClean="0"/>
              <a:t>(“</a:t>
            </a:r>
            <a:r>
              <a:rPr lang="en-US" sz="1800" dirty="0" err="1" smtClean="0"/>
              <a:t>VarL</a:t>
            </a:r>
            <a:r>
              <a:rPr lang="en-US" sz="1800" dirty="0" smtClean="0"/>
              <a:t>"</a:t>
            </a:r>
            <a:r>
              <a:rPr lang="en-US" sz="1800" dirty="0"/>
              <a:t>) ; // Get a result variable -must be a </a:t>
            </a:r>
            <a:r>
              <a:rPr lang="en-US" sz="1800" dirty="0" smtClean="0"/>
              <a:t>literal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/>
              <a:t>}}finally </a:t>
            </a:r>
            <a:r>
              <a:rPr lang="en-US" sz="1800" dirty="0"/>
              <a:t>{ </a:t>
            </a:r>
            <a:r>
              <a:rPr lang="en-US" sz="1800" dirty="0" err="1"/>
              <a:t>qexec.close</a:t>
            </a:r>
            <a:r>
              <a:rPr lang="en-US" sz="1800" dirty="0"/>
              <a:t>() ; }</a:t>
            </a:r>
          </a:p>
          <a:p>
            <a:pPr marL="349250" lvl="1" indent="0">
              <a:lnSpc>
                <a:spcPct val="6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439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- Extending Query Execution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en-US" dirty="0"/>
              <a:t>There are mechanisms that can be used to extend and modify query execution within </a:t>
            </a:r>
            <a:r>
              <a:rPr lang="en-US" dirty="0" smtClean="0"/>
              <a:t>ARQ.</a:t>
            </a:r>
          </a:p>
          <a:p>
            <a:r>
              <a:rPr lang="en-US" dirty="0"/>
              <a:t>Through these mechanisms, ARQ can be used to query different graph implementations and to provide different query evaluation and optimization strategies for particular </a:t>
            </a:r>
            <a:r>
              <a:rPr lang="en-US" dirty="0" smtClean="0"/>
              <a:t>circumstances.</a:t>
            </a:r>
          </a:p>
          <a:p>
            <a:r>
              <a:rPr lang="en-US" dirty="0"/>
              <a:t>These mechanisms are used by </a:t>
            </a:r>
            <a:r>
              <a:rPr lang="en-US" dirty="0">
                <a:hlinkClick r:id="rId2"/>
              </a:rPr>
              <a:t>SDB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smtClean="0">
                <a:hlinkClick r:id="rId3"/>
              </a:rPr>
              <a:t>TDB</a:t>
            </a:r>
            <a:endParaRPr lang="en-US" dirty="0" smtClean="0"/>
          </a:p>
          <a:p>
            <a:r>
              <a:rPr lang="en-US" dirty="0"/>
              <a:t>ARQ can be extended in various ways to incorporate custom code into a query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ARQ - Extending Query Execution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1333"/>
            <a:ext cx="8042276" cy="5012268"/>
          </a:xfrm>
        </p:spPr>
        <p:txBody>
          <a:bodyPr/>
          <a:lstStyle/>
          <a:p>
            <a:r>
              <a:rPr lang="en-US" dirty="0"/>
              <a:t>Custom filter functions and property functions  provide ways to add application specific </a:t>
            </a:r>
            <a:r>
              <a:rPr lang="en-US" dirty="0" smtClean="0"/>
              <a:t>code.</a:t>
            </a:r>
          </a:p>
          <a:p>
            <a:r>
              <a:rPr lang="en-US" dirty="0"/>
              <a:t>free text search capabilities, using Apache </a:t>
            </a:r>
            <a:r>
              <a:rPr lang="en-US" dirty="0" err="1"/>
              <a:t>Lucene</a:t>
            </a:r>
            <a:r>
              <a:rPr lang="en-US" dirty="0"/>
              <a:t>, are provided via a property function</a:t>
            </a:r>
            <a:r>
              <a:rPr lang="en-US" dirty="0" smtClean="0"/>
              <a:t>.</a:t>
            </a:r>
          </a:p>
          <a:p>
            <a:r>
              <a:rPr lang="en-US" dirty="0"/>
              <a:t>ARQ can be extended at the basic graph matching or algebra level.</a:t>
            </a:r>
          </a:p>
        </p:txBody>
      </p:sp>
    </p:spTree>
    <p:extLst>
      <p:ext uri="{BB962C8B-B14F-4D97-AF65-F5344CB8AC3E}">
        <p14:creationId xmlns:p14="http://schemas.microsoft.com/office/powerpoint/2010/main" val="42429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277</TotalTime>
  <Words>1199</Words>
  <Application>Microsoft Macintosh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ARQ - A SPARQL Processor for Jena </vt:lpstr>
      <vt:lpstr>ARQ - Application API</vt:lpstr>
      <vt:lpstr>Key Classes ARQ  Application API</vt:lpstr>
      <vt:lpstr>Key Classes ARQ  Application API</vt:lpstr>
      <vt:lpstr>Key Classes ARQ  Application API</vt:lpstr>
      <vt:lpstr>SELECT queries</vt:lpstr>
      <vt:lpstr>SELECT queries</vt:lpstr>
      <vt:lpstr>ARQ - Extending Query Execution </vt:lpstr>
      <vt:lpstr>ARQ - Extending Query Execution </vt:lpstr>
      <vt:lpstr>ARQ Query Processing </vt:lpstr>
      <vt:lpstr>ARQ Query Processing </vt:lpstr>
      <vt:lpstr>ARQ Query Processing </vt:lpstr>
      <vt:lpstr>ARQ Query Processing </vt:lpstr>
      <vt:lpstr>ARQ Query Processing </vt:lpstr>
      <vt:lpstr>ARQ Query Processing </vt:lpstr>
      <vt:lpstr>ARQ Query Processing </vt:lpstr>
      <vt:lpstr>ARQ Query Processing </vt:lpstr>
      <vt:lpstr>References</vt:lpstr>
    </vt:vector>
  </TitlesOfParts>
  <Company>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 - A SPARQL Processor for Jena </dc:title>
  <dc:creator>Mehdi A</dc:creator>
  <cp:lastModifiedBy>Mehdi A</cp:lastModifiedBy>
  <cp:revision>55</cp:revision>
  <dcterms:created xsi:type="dcterms:W3CDTF">2012-03-01T01:11:51Z</dcterms:created>
  <dcterms:modified xsi:type="dcterms:W3CDTF">2012-03-01T05:50:11Z</dcterms:modified>
</cp:coreProperties>
</file>