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57" r:id="rId13"/>
    <p:sldId id="258" r:id="rId14"/>
    <p:sldId id="265" r:id="rId15"/>
    <p:sldId id="259" r:id="rId16"/>
    <p:sldId id="260" r:id="rId17"/>
    <p:sldId id="266" r:id="rId18"/>
    <p:sldId id="261" r:id="rId19"/>
    <p:sldId id="262" r:id="rId20"/>
    <p:sldId id="263" r:id="rId21"/>
    <p:sldId id="264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3D1BC-05DE-4A8D-B6DB-4A8C4B0E73E8}" type="datetimeFigureOut">
              <a:rPr lang="en-US" smtClean="0"/>
              <a:t>3/5/12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6EBF-A709-4136-834C-36E63DD9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Allowing arcs connecting nodes with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arcs can lead to puzzling drawings. What is more, the graph drawn this 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sets of arcs and nodes which intersect, which does not correspond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 accepted definition of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6EBF-A709-4136-834C-36E63DD945A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cannot take advantage of true graphs!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6EBF-A709-4136-834C-36E63DD945A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6EBF-A709-4136-834C-36E63DD945A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concept</a:t>
            </a:r>
            <a:r>
              <a:rPr lang="en-US" baseline="0" dirty="0" smtClean="0"/>
              <a:t> of connectivity? 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asks for the minimum number of elements (nodes or edges) which need to be removed to disconnect the remaining nodes from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6EBF-A709-4136-834C-36E63DD945A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F4FFB9-B4F0-4F04-BCC8-706B38A73FA2}" type="datetimeFigureOut">
              <a:rPr lang="en-US" smtClean="0"/>
              <a:t>3/5/12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DAE6291-4BF2-4ED3-82BA-98A0E3483F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 Graph Model for RDF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49530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Shima</a:t>
            </a:r>
            <a:r>
              <a:rPr lang="en-US" dirty="0" smtClean="0"/>
              <a:t> </a:t>
            </a:r>
            <a:r>
              <a:rPr lang="en-US" dirty="0" err="1" smtClean="0"/>
              <a:t>Dastgheib</a:t>
            </a:r>
            <a:endParaRPr lang="en-US" dirty="0" smtClean="0"/>
          </a:p>
          <a:p>
            <a:r>
              <a:rPr lang="en-US" dirty="0" err="1" smtClean="0"/>
              <a:t>Mehdi</a:t>
            </a:r>
            <a:r>
              <a:rPr lang="en-US" dirty="0" smtClean="0"/>
              <a:t> </a:t>
            </a:r>
            <a:r>
              <a:rPr lang="en-US" dirty="0" err="1" smtClean="0"/>
              <a:t>Allahyari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6019800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Advanced Database Management Systems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Spring 2012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286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Based 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Diploma Thesis by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J.Hayes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Universidad de Chile, 2004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Concept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Definition: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uris</a:t>
            </a:r>
            <a:r>
              <a:rPr lang="en-US" dirty="0"/>
              <a:t>” be the set of URIs, “blanks” the set of blank </a:t>
            </a:r>
            <a:r>
              <a:rPr lang="en-US" dirty="0" smtClean="0"/>
              <a:t>node identifiers</a:t>
            </a:r>
            <a:r>
              <a:rPr lang="en-US" dirty="0"/>
              <a:t>, and “</a:t>
            </a:r>
            <a:r>
              <a:rPr lang="en-US" dirty="0" err="1"/>
              <a:t>lits</a:t>
            </a:r>
            <a:r>
              <a:rPr lang="en-US" dirty="0"/>
              <a:t>” the set of possible literal values of whatever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3416300"/>
            <a:ext cx="25400" cy="1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2" y="4495800"/>
            <a:ext cx="8644218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RDF Graph T is a set of RDF </a:t>
            </a:r>
            <a:r>
              <a:rPr lang="en-US" dirty="0" smtClean="0"/>
              <a:t>statements:</a:t>
            </a:r>
          </a:p>
          <a:p>
            <a:pPr lvl="1"/>
            <a:r>
              <a:rPr lang="en-US" dirty="0" err="1"/>
              <a:t>univ</a:t>
            </a:r>
            <a:r>
              <a:rPr lang="en-US" dirty="0"/>
              <a:t>(</a:t>
            </a:r>
            <a:r>
              <a:rPr lang="en-US" b="1" dirty="0"/>
              <a:t>T</a:t>
            </a:r>
            <a:r>
              <a:rPr lang="en-US" dirty="0" smtClean="0"/>
              <a:t>): set </a:t>
            </a:r>
            <a:r>
              <a:rPr lang="en-US" dirty="0"/>
              <a:t>of all values occurring in all triples </a:t>
            </a:r>
            <a:r>
              <a:rPr lang="en-US" dirty="0" smtClean="0"/>
              <a:t>of </a:t>
            </a:r>
            <a:r>
              <a:rPr lang="en-US" b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vocab(</a:t>
            </a:r>
            <a:r>
              <a:rPr lang="en-US" b="1" dirty="0"/>
              <a:t>T</a:t>
            </a:r>
            <a:r>
              <a:rPr lang="en-US" dirty="0" smtClean="0"/>
              <a:t>): set </a:t>
            </a:r>
            <a:r>
              <a:rPr lang="en-US" dirty="0"/>
              <a:t>of all values of the universe that are not blank </a:t>
            </a:r>
            <a:r>
              <a:rPr lang="en-US" dirty="0" smtClean="0"/>
              <a:t>nodes</a:t>
            </a:r>
          </a:p>
          <a:p>
            <a:r>
              <a:rPr lang="en-US" dirty="0"/>
              <a:t>V be a set of URIs and literal </a:t>
            </a:r>
            <a:r>
              <a:rPr lang="en-US" dirty="0" smtClean="0"/>
              <a:t>values: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700" dirty="0" smtClean="0"/>
              <a:t>set </a:t>
            </a:r>
            <a:r>
              <a:rPr lang="en-US" sz="2700" dirty="0"/>
              <a:t>of all RDF Graphs with a vocabulary included </a:t>
            </a:r>
            <a:r>
              <a:rPr lang="en-US" sz="2700" dirty="0" smtClean="0"/>
              <a:t>in </a:t>
            </a:r>
            <a:r>
              <a:rPr lang="en-US" sz="2700" b="1" dirty="0" smtClean="0"/>
              <a:t>V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19600"/>
            <a:ext cx="774052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RDF statements are triples consisting of </a:t>
            </a:r>
            <a:r>
              <a:rPr lang="en-US" dirty="0" smtClean="0"/>
              <a:t> </a:t>
            </a:r>
            <a:r>
              <a:rPr lang="en-US" dirty="0"/>
              <a:t>subject </a:t>
            </a:r>
            <a:r>
              <a:rPr lang="en-US" dirty="0" smtClean="0"/>
              <a:t>, predicate and object .</a:t>
            </a:r>
          </a:p>
          <a:p>
            <a:r>
              <a:rPr lang="en-US" dirty="0" smtClean="0"/>
              <a:t> URI references may occur as any part of a triple.</a:t>
            </a:r>
            <a:endParaRPr lang="en-US" dirty="0"/>
          </a:p>
          <a:p>
            <a:r>
              <a:rPr lang="en-US" dirty="0" smtClean="0"/>
              <a:t>Any collection of RDF data is an RDF Graph.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convincing for intuitive understanding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not compatible with the definition of a graph in a mathematical sense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Graph: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is a pair G = (N,E), where N is a set whose elements are called nodes, and E is a set of unordered pairs {u, v}, u, v ∈ N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85492"/>
            <a:ext cx="8610600" cy="1324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the Representation of an RDF 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76" y="2337364"/>
            <a:ext cx="8376424" cy="345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543550"/>
            <a:ext cx="6087979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Shortcomings of Directed Labeled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given set of RDF data a URI reference may</a:t>
            </a:r>
          </a:p>
          <a:p>
            <a:pPr>
              <a:buNone/>
            </a:pPr>
            <a:r>
              <a:rPr lang="en-US" dirty="0" smtClean="0"/>
              <a:t>occur at the same time as the predicate of one statement and as the subject or object of others</a:t>
            </a:r>
          </a:p>
          <a:p>
            <a:r>
              <a:rPr lang="en-US" dirty="0" smtClean="0"/>
              <a:t>every reification of a statement lets the statement’s property appear as the object(subject) of another 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5600"/>
            <a:ext cx="8953026" cy="295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Puzzling drawings</a:t>
            </a:r>
          </a:p>
          <a:p>
            <a:r>
              <a:rPr lang="en-US" dirty="0" smtClean="0"/>
              <a:t>Sets of arcs and nodes which intersect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correspond to the commonly accepted definition of </a:t>
            </a:r>
            <a:r>
              <a:rPr lang="en-US" dirty="0" smtClean="0">
                <a:solidFill>
                  <a:srgbClr val="C00000"/>
                </a:solidFill>
              </a:rPr>
              <a:t>graphs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Reduces the task from graph representation to   </a:t>
            </a:r>
            <a:r>
              <a:rPr lang="en-US" dirty="0" smtClean="0">
                <a:solidFill>
                  <a:srgbClr val="C00000"/>
                </a:solidFill>
              </a:rPr>
              <a:t>visualization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humans and gives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information resource </a:t>
            </a:r>
            <a:r>
              <a:rPr lang="en-US" i="1" dirty="0" smtClean="0"/>
              <a:t>p</a:t>
            </a:r>
            <a:r>
              <a:rPr lang="en-US" dirty="0" smtClean="0"/>
              <a:t> occurs multiple times in the graph: </a:t>
            </a:r>
          </a:p>
          <a:p>
            <a:r>
              <a:rPr lang="en-US" dirty="0" smtClean="0"/>
              <a:t>once for each usage as a predicate (as edge label)</a:t>
            </a:r>
          </a:p>
          <a:p>
            <a:r>
              <a:rPr lang="en-US" dirty="0" smtClean="0"/>
              <a:t> once for all uses as a subject or object (as node).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457200"/>
            <a:ext cx="7277677" cy="597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generalization of the simple concept of a collection of </a:t>
            </a:r>
            <a:r>
              <a:rPr lang="en-US" i="1" dirty="0"/>
              <a:t>nodes</a:t>
            </a:r>
            <a:r>
              <a:rPr lang="en-US" dirty="0" smtClean="0"/>
              <a:t>, connected </a:t>
            </a:r>
            <a:r>
              <a:rPr lang="en-US" dirty="0"/>
              <a:t>pair-wise by </a:t>
            </a:r>
            <a:r>
              <a:rPr lang="en-US" i="1" dirty="0" smtClean="0"/>
              <a:t>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</a:t>
            </a:r>
            <a:r>
              <a:rPr lang="en-US" dirty="0"/>
              <a:t>common to represent structures of </a:t>
            </a:r>
            <a:r>
              <a:rPr lang="en-US" dirty="0" smtClean="0"/>
              <a:t>any sort </a:t>
            </a:r>
            <a:r>
              <a:rPr lang="en-US" dirty="0"/>
              <a:t>as graphs, because many practical questions can be reduced to </a:t>
            </a:r>
            <a:r>
              <a:rPr lang="en-US" dirty="0" smtClean="0"/>
              <a:t>graph problems.</a:t>
            </a:r>
          </a:p>
          <a:p>
            <a:r>
              <a:rPr lang="en-US" dirty="0"/>
              <a:t>first contributions to </a:t>
            </a:r>
            <a:r>
              <a:rPr lang="en-US" dirty="0" smtClean="0"/>
              <a:t>graph theory </a:t>
            </a:r>
            <a:r>
              <a:rPr lang="en-US" dirty="0"/>
              <a:t>is Leonhard Euler’s discussion of the Seven Bridges of </a:t>
            </a:r>
            <a:r>
              <a:rPr lang="en-US" dirty="0" err="1" smtClean="0"/>
              <a:t>K¨onigsberg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Duplicating properties in the graph representation of an RDF Graph makes it unsuitable for the study of </a:t>
            </a:r>
            <a:r>
              <a:rPr lang="en-US" i="1" dirty="0" smtClean="0"/>
              <a:t>connectivity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 about a property (its sub- and super-properties, its domain and range) are disconnected from the actual usage of the property. This might result in users drawing</a:t>
            </a:r>
          </a:p>
          <a:p>
            <a:pPr>
              <a:buNone/>
            </a:pPr>
            <a:r>
              <a:rPr lang="en-US" dirty="0" smtClean="0"/>
              <a:t>misleading conclusions;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Binary to Ternary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triples establish ternary relations which cannot be truly represented by the binary edges of classic graphs. </a:t>
            </a:r>
          </a:p>
          <a:p>
            <a:r>
              <a:rPr lang="en-US" dirty="0" smtClean="0"/>
              <a:t>Labeling the edges neglects the fact that properties are information resources in their own right.</a:t>
            </a:r>
          </a:p>
          <a:p>
            <a:r>
              <a:rPr lang="en-US" dirty="0" smtClean="0"/>
              <a:t> a proposed approach based on ternary edges (</a:t>
            </a:r>
            <a:r>
              <a:rPr lang="en-US" dirty="0" err="1" smtClean="0"/>
              <a:t>hypergraphs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Beyond the scope of this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Hayes, A Graph Model for RDF, Diploma Thesis,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Universitt</a:t>
            </a:r>
            <a:r>
              <a:rPr lang="en-US" dirty="0" smtClean="0"/>
              <a:t> Darmstadt/ Universidad de Chile, 2004.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and RDF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was built principally for human </a:t>
            </a:r>
            <a:r>
              <a:rPr lang="en-US" dirty="0" smtClean="0"/>
              <a:t>consumption, </a:t>
            </a:r>
            <a:r>
              <a:rPr lang="en-US" dirty="0"/>
              <a:t>but due to </a:t>
            </a:r>
            <a:r>
              <a:rPr lang="en-US" dirty="0" smtClean="0"/>
              <a:t>its enormous size</a:t>
            </a:r>
          </a:p>
          <a:p>
            <a:r>
              <a:rPr lang="en-US" dirty="0"/>
              <a:t>to make use </a:t>
            </a:r>
            <a:r>
              <a:rPr lang="en-US" dirty="0" smtClean="0"/>
              <a:t>of software </a:t>
            </a:r>
            <a:r>
              <a:rPr lang="en-US" dirty="0"/>
              <a:t>agents for organizing, searching, and processing its </a:t>
            </a:r>
            <a:r>
              <a:rPr lang="en-US" dirty="0" smtClean="0"/>
              <a:t>content.</a:t>
            </a:r>
          </a:p>
          <a:p>
            <a:r>
              <a:rPr lang="en-US" dirty="0" smtClean="0"/>
              <a:t>Although </a:t>
            </a:r>
            <a:r>
              <a:rPr lang="en-US" dirty="0"/>
              <a:t>the data displayed on the Web </a:t>
            </a:r>
            <a:r>
              <a:rPr lang="en-US" dirty="0" smtClean="0"/>
              <a:t>is </a:t>
            </a:r>
            <a:r>
              <a:rPr lang="en-US" i="1" dirty="0" smtClean="0"/>
              <a:t>machine</a:t>
            </a:r>
            <a:r>
              <a:rPr lang="en-US" i="1" dirty="0"/>
              <a:t>-readable</a:t>
            </a:r>
            <a:r>
              <a:rPr lang="en-US" dirty="0"/>
              <a:t>, it is not </a:t>
            </a:r>
            <a:r>
              <a:rPr lang="en-US" i="1" dirty="0" smtClean="0"/>
              <a:t>machine understandable</a:t>
            </a:r>
            <a:r>
              <a:rPr lang="en-US" dirty="0"/>
              <a:t>, </a:t>
            </a:r>
            <a:r>
              <a:rPr lang="en-US" dirty="0" smtClean="0"/>
              <a:t>fundamental requirement </a:t>
            </a:r>
            <a:r>
              <a:rPr lang="en-US" dirty="0"/>
              <a:t>for meaningful processing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5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commonly accepted </a:t>
            </a: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enrichment </a:t>
            </a:r>
            <a:r>
              <a:rPr lang="en-US" dirty="0"/>
              <a:t>of human-targeted Web resources (Web pages, etc.) </a:t>
            </a:r>
            <a:r>
              <a:rPr lang="en-US" dirty="0" smtClean="0"/>
              <a:t>with machine</a:t>
            </a:r>
            <a:r>
              <a:rPr lang="en-US" dirty="0"/>
              <a:t>-intelligible information, also referred to as </a:t>
            </a:r>
            <a:r>
              <a:rPr lang="en-US" i="1" dirty="0"/>
              <a:t>metadata annotation.</a:t>
            </a:r>
          </a:p>
          <a:p>
            <a:r>
              <a:rPr lang="en-US" dirty="0"/>
              <a:t>The </a:t>
            </a:r>
            <a:r>
              <a:rPr lang="en-US" dirty="0" smtClean="0"/>
              <a:t>RDF provides </a:t>
            </a:r>
            <a:r>
              <a:rPr lang="en-US" dirty="0"/>
              <a:t>a simple triple syntax to </a:t>
            </a:r>
            <a:r>
              <a:rPr lang="en-US" dirty="0" smtClean="0"/>
              <a:t>express such </a:t>
            </a:r>
            <a:r>
              <a:rPr lang="en-US" dirty="0"/>
              <a:t>annotations: </a:t>
            </a:r>
            <a:endParaRPr lang="en-US" dirty="0" smtClean="0"/>
          </a:p>
          <a:p>
            <a:r>
              <a:rPr lang="en-US" dirty="0" smtClean="0"/>
              <a:t>a resource </a:t>
            </a:r>
            <a:r>
              <a:rPr lang="en-US" dirty="0"/>
              <a:t>(the subject) is described by a property (</a:t>
            </a:r>
            <a:r>
              <a:rPr lang="en-US" dirty="0" smtClean="0"/>
              <a:t>the predicate</a:t>
            </a:r>
            <a:r>
              <a:rPr lang="en-US" dirty="0"/>
              <a:t>) and its property value (the object).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9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directed </a:t>
            </a:r>
            <a:r>
              <a:rPr lang="en-US" dirty="0"/>
              <a:t>labeled graphs can be employed to </a:t>
            </a:r>
            <a:r>
              <a:rPr lang="en-US" dirty="0" smtClean="0"/>
              <a:t>represent RDF.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t="6490" b="6490"/>
          <a:stretch>
            <a:fillRect/>
          </a:stretch>
        </p:blipFill>
        <p:spPr>
          <a:xfrm>
            <a:off x="2057400" y="1981200"/>
            <a:ext cx="492964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Graph Model (pros and cons)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purposes for </a:t>
            </a:r>
            <a:r>
              <a:rPr lang="en-US" dirty="0" smtClean="0"/>
              <a:t>this: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can be conveniently </a:t>
            </a:r>
            <a:r>
              <a:rPr lang="en-US" dirty="0" smtClean="0"/>
              <a:t>visualized</a:t>
            </a:r>
          </a:p>
          <a:p>
            <a:pPr lvl="1"/>
            <a:r>
              <a:rPr lang="en-US" dirty="0"/>
              <a:t>Results for problems stated for graphs </a:t>
            </a:r>
            <a:r>
              <a:rPr lang="en-US" dirty="0" smtClean="0"/>
              <a:t>in general </a:t>
            </a:r>
            <a:r>
              <a:rPr lang="en-US" dirty="0"/>
              <a:t>apply equally to RDF </a:t>
            </a:r>
            <a:r>
              <a:rPr lang="en-US" dirty="0" smtClean="0"/>
              <a:t>graphs.</a:t>
            </a:r>
          </a:p>
          <a:p>
            <a:pPr lvl="2"/>
            <a:r>
              <a:rPr lang="en-US" dirty="0" smtClean="0"/>
              <a:t>Whether an RDF graph contains a certain type of pattern.</a:t>
            </a:r>
          </a:p>
          <a:p>
            <a:pPr lvl="1"/>
            <a:r>
              <a:rPr lang="en-US" dirty="0" smtClean="0"/>
              <a:t>Programming libraries </a:t>
            </a:r>
            <a:r>
              <a:rPr lang="en-US" dirty="0"/>
              <a:t>providing graph data structures and algorithms are </a:t>
            </a:r>
            <a:r>
              <a:rPr lang="en-US" dirty="0" smtClean="0"/>
              <a:t>available to </a:t>
            </a:r>
            <a:r>
              <a:rPr lang="en-US" dirty="0"/>
              <a:t>facilitate the implementation of applications using RDF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Graph Model (pros and cons)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representation has </a:t>
            </a:r>
            <a:r>
              <a:rPr lang="en-US" dirty="0"/>
              <a:t>certain </a:t>
            </a:r>
            <a:r>
              <a:rPr lang="en-US" dirty="0" smtClean="0"/>
              <a:t>limitations:</a:t>
            </a:r>
          </a:p>
          <a:p>
            <a:pPr lvl="1"/>
            <a:r>
              <a:rPr lang="en-US" dirty="0"/>
              <a:t>RDF permits properties to be described just like other </a:t>
            </a:r>
            <a:r>
              <a:rPr lang="en-US" dirty="0" smtClean="0"/>
              <a:t>resources.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/>
              <a:t>&lt;</a:t>
            </a:r>
            <a:r>
              <a:rPr lang="en-US" dirty="0" err="1"/>
              <a:t>isCoauthor</a:t>
            </a:r>
            <a:r>
              <a:rPr lang="en-US" dirty="0"/>
              <a:t> </a:t>
            </a:r>
            <a:r>
              <a:rPr lang="en-US" dirty="0" err="1"/>
              <a:t>subProperty</a:t>
            </a:r>
            <a:r>
              <a:rPr lang="en-US" dirty="0"/>
              <a:t> collaborates</a:t>
            </a:r>
            <a:r>
              <a:rPr lang="en-US" b="1" dirty="0" smtClean="0"/>
              <a:t>&gt;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041925"/>
            <a:ext cx="4114800" cy="243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Graph Model (pros and cons)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</a:t>
            </a:r>
            <a:r>
              <a:rPr lang="en-US" dirty="0"/>
              <a:t>strange: one of the edges connects an edge </a:t>
            </a:r>
            <a:r>
              <a:rPr lang="en-US" dirty="0" smtClean="0"/>
              <a:t>label with </a:t>
            </a:r>
            <a:r>
              <a:rPr lang="en-US" dirty="0"/>
              <a:t>a node.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definition of graphs, however, implies that nodes and </a:t>
            </a:r>
            <a:r>
              <a:rPr lang="en-US" dirty="0" smtClean="0"/>
              <a:t>edges </a:t>
            </a:r>
            <a:r>
              <a:rPr lang="ro-RO" dirty="0" smtClean="0"/>
              <a:t>are </a:t>
            </a:r>
            <a:r>
              <a:rPr lang="ro-RO" dirty="0"/>
              <a:t>distinct sets</a:t>
            </a:r>
            <a:r>
              <a:rPr lang="ro-RO" dirty="0" smtClean="0"/>
              <a:t>.</a:t>
            </a:r>
          </a:p>
          <a:p>
            <a:r>
              <a:rPr lang="en-US" dirty="0" smtClean="0"/>
              <a:t>A</a:t>
            </a:r>
            <a:r>
              <a:rPr lang="ro-RO" dirty="0" smtClean="0"/>
              <a:t>nother way: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93799"/>
            <a:ext cx="4369790" cy="24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Graph Model (pros and cons)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</a:t>
            </a:r>
            <a:r>
              <a:rPr lang="en-US" dirty="0"/>
              <a:t>the non-standard edges of the </a:t>
            </a:r>
            <a:r>
              <a:rPr lang="en-US" dirty="0" smtClean="0"/>
              <a:t>previous example. Edges connect </a:t>
            </a:r>
            <a:r>
              <a:rPr lang="en-US" dirty="0"/>
              <a:t>only nodes, but the labels of edges and nodes intersect. </a:t>
            </a:r>
            <a:endParaRPr lang="en-US" dirty="0" smtClean="0"/>
          </a:p>
          <a:p>
            <a:r>
              <a:rPr lang="en-US" dirty="0" smtClean="0"/>
              <a:t>The disadvantage :</a:t>
            </a:r>
          </a:p>
          <a:p>
            <a:pPr lvl="1"/>
            <a:r>
              <a:rPr lang="en-US" dirty="0" smtClean="0"/>
              <a:t>obtained </a:t>
            </a:r>
            <a:r>
              <a:rPr lang="en-US" dirty="0"/>
              <a:t>graph does not truly represent the </a:t>
            </a:r>
            <a:r>
              <a:rPr lang="en-US" dirty="0" smtClean="0"/>
              <a:t>connectivity of </a:t>
            </a:r>
            <a:r>
              <a:rPr lang="en-US" dirty="0"/>
              <a:t>the RDF </a:t>
            </a:r>
            <a:r>
              <a:rPr lang="en-US" dirty="0" smtClean="0"/>
              <a:t>data.</a:t>
            </a:r>
          </a:p>
          <a:p>
            <a:pPr lvl="2"/>
            <a:r>
              <a:rPr lang="en-US" sz="2800" dirty="0"/>
              <a:t>property </a:t>
            </a:r>
            <a:r>
              <a:rPr lang="en-US" dirty="0" err="1" smtClean="0"/>
              <a:t>isCoauthor</a:t>
            </a:r>
            <a:r>
              <a:rPr lang="en-US" dirty="0" smtClean="0"/>
              <a:t> is </a:t>
            </a:r>
            <a:r>
              <a:rPr lang="en-US" dirty="0"/>
              <a:t>related to </a:t>
            </a:r>
            <a:r>
              <a:rPr lang="en-US" sz="2400" dirty="0" smtClean="0"/>
              <a:t>collaborates</a:t>
            </a:r>
            <a:endParaRPr lang="en-US" dirty="0" smtClean="0"/>
          </a:p>
          <a:p>
            <a:r>
              <a:rPr lang="en-US" sz="2800" dirty="0" smtClean="0"/>
              <a:t>Solution: Bipartite graph for representing RDF </a:t>
            </a:r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4783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1253</TotalTime>
  <Words>999</Words>
  <Application>Microsoft Macintosh PowerPoint</Application>
  <PresentationFormat>On-screen Show (4:3)</PresentationFormat>
  <Paragraphs>106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A Graph Model for RDF </vt:lpstr>
      <vt:lpstr>Introduction </vt:lpstr>
      <vt:lpstr>Web and RDF </vt:lpstr>
      <vt:lpstr>RDF</vt:lpstr>
      <vt:lpstr>RDF </vt:lpstr>
      <vt:lpstr>RDF Graph Model (pros and cons)</vt:lpstr>
      <vt:lpstr>RDF Graph Model (pros and cons)</vt:lpstr>
      <vt:lpstr>RDF Graph Model (pros and cons)</vt:lpstr>
      <vt:lpstr>RDF Graph Model (pros and cons)</vt:lpstr>
      <vt:lpstr>RDF Concept </vt:lpstr>
      <vt:lpstr>RDF Graph</vt:lpstr>
      <vt:lpstr>RDF Data</vt:lpstr>
      <vt:lpstr>Definition of Graph:</vt:lpstr>
      <vt:lpstr>Formal Definition of the Representation of an RDF Graph</vt:lpstr>
      <vt:lpstr>Shortcomings of Directed Labeled Graphs</vt:lpstr>
      <vt:lpstr>Solution 1)</vt:lpstr>
      <vt:lpstr>Issues </vt:lpstr>
      <vt:lpstr>Solution 2)</vt:lpstr>
      <vt:lpstr>PowerPoint Presentation</vt:lpstr>
      <vt:lpstr>Issues </vt:lpstr>
      <vt:lpstr>From Binary to Ternary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 for RDF</dc:title>
  <dc:creator>Owner</dc:creator>
  <cp:lastModifiedBy>Mehdi A</cp:lastModifiedBy>
  <cp:revision>39</cp:revision>
  <dcterms:created xsi:type="dcterms:W3CDTF">2012-03-05T06:58:18Z</dcterms:created>
  <dcterms:modified xsi:type="dcterms:W3CDTF">2012-03-06T05:10:56Z</dcterms:modified>
</cp:coreProperties>
</file>