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86" r:id="rId5"/>
    <p:sldId id="285" r:id="rId6"/>
    <p:sldId id="263" r:id="rId7"/>
    <p:sldId id="261" r:id="rId8"/>
    <p:sldId id="276" r:id="rId9"/>
    <p:sldId id="303" r:id="rId10"/>
    <p:sldId id="288" r:id="rId11"/>
    <p:sldId id="270" r:id="rId12"/>
    <p:sldId id="267" r:id="rId13"/>
    <p:sldId id="272" r:id="rId14"/>
    <p:sldId id="290" r:id="rId15"/>
    <p:sldId id="291" r:id="rId16"/>
    <p:sldId id="293" r:id="rId17"/>
    <p:sldId id="294" r:id="rId18"/>
    <p:sldId id="295" r:id="rId19"/>
    <p:sldId id="296" r:id="rId20"/>
    <p:sldId id="297" r:id="rId21"/>
    <p:sldId id="300" r:id="rId22"/>
    <p:sldId id="301" r:id="rId23"/>
    <p:sldId id="30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E61FBF-1655-414F-B7F1-E50EF30CCB32}" type="datetimeFigureOut">
              <a:rPr lang="en-US" smtClean="0"/>
              <a:pPr/>
              <a:t>2/29/2012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75E9AD-A016-4E1C-BA5A-2CD1F3B79B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smtClean="0"/>
              <a:t>Slide 16 (Query 3) to (Query8)</a:t>
            </a:r>
          </a:p>
          <a:p>
            <a:pPr marL="228600" indent="-228600">
              <a:buAutoNum type="arabicParenR"/>
            </a:pPr>
            <a:r>
              <a:rPr lang="en-US" dirty="0" smtClean="0"/>
              <a:t>Query 10,11,12  </a:t>
            </a:r>
            <a:r>
              <a:rPr lang="en-US" dirty="0" err="1" smtClean="0"/>
              <a:t>ask,construct,describe</a:t>
            </a:r>
            <a:endParaRPr lang="en-US" dirty="0" smtClean="0"/>
          </a:p>
          <a:p>
            <a:pPr marL="228600" indent="-228600">
              <a:buAutoNum type="arabicParenR"/>
            </a:pPr>
            <a:r>
              <a:rPr lang="en-US" dirty="0" smtClean="0"/>
              <a:t>SPARQL</a:t>
            </a:r>
            <a:r>
              <a:rPr lang="en-US" baseline="0" dirty="0" smtClean="0"/>
              <a:t> 1.1 : Slides 36,37,38</a:t>
            </a:r>
          </a:p>
          <a:p>
            <a:pPr marL="228600" indent="-228600">
              <a:buAutoNum type="arabicParenR"/>
            </a:pPr>
            <a:r>
              <a:rPr lang="en-US" baseline="0" dirty="0" smtClean="0"/>
              <a:t>Federation :Slide 51(Query 18)</a:t>
            </a:r>
            <a:endParaRPr lang="en-US" dirty="0"/>
          </a:p>
        </p:txBody>
      </p:sp>
      <p:sp>
        <p:nvSpPr>
          <p:cNvPr id="4" name="Slide Number Placeholder 3"/>
          <p:cNvSpPr>
            <a:spLocks noGrp="1"/>
          </p:cNvSpPr>
          <p:nvPr>
            <p:ph type="sldNum" sz="quarter" idx="10"/>
          </p:nvPr>
        </p:nvSpPr>
        <p:spPr/>
        <p:txBody>
          <a:bodyPr/>
          <a:lstStyle/>
          <a:p>
            <a:fld id="{D175E9AD-A016-4E1C-BA5A-2CD1F3B79B74}"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75E9AD-A016-4E1C-BA5A-2CD1F3B79B74}"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Calibri" charset="0"/>
                <a:ea typeface="宋体" charset="0"/>
              </a:rPr>
              <a:t>So, the naïve solution is to store all RDF triples in one giant table. Then, a SPARQL query can be translated into a SQL query. However, the SQL may have many self-joins. For example, we have two self-joins in this example. Since the table is very large, the query performance is not good. </a:t>
            </a:r>
            <a:endParaRPr lang="zh-CN" altLang="en-US" dirty="0" smtClean="0">
              <a:latin typeface="Calibri" charset="0"/>
              <a:ea typeface="宋体" charset="0"/>
            </a:endParaRPr>
          </a:p>
          <a:p>
            <a:endParaRPr lang="en-US" dirty="0"/>
          </a:p>
        </p:txBody>
      </p:sp>
      <p:sp>
        <p:nvSpPr>
          <p:cNvPr id="4" name="Slide Number Placeholder 3"/>
          <p:cNvSpPr>
            <a:spLocks noGrp="1"/>
          </p:cNvSpPr>
          <p:nvPr>
            <p:ph type="sldNum" sz="quarter" idx="10"/>
          </p:nvPr>
        </p:nvSpPr>
        <p:spPr/>
        <p:txBody>
          <a:bodyPr/>
          <a:lstStyle/>
          <a:p>
            <a:fld id="{D175E9AD-A016-4E1C-BA5A-2CD1F3B79B74}"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Calibri" charset="0"/>
                <a:ea typeface="宋体" charset="0"/>
              </a:rPr>
              <a:t>This is an example for property tables. According to different classes, RDF triples are clustered into different groups. There are three kinds of classes in this example, thus, we have three property tables. In one class, each property corresponds to one column. The benefit of this method lies in reducing the number of join steps. For example, the sample SPARQL query can be translated into this SQL query, which has only selection operations, no join steps. But, if the query is about two ore more classes, the benefit of this method is not clear. </a:t>
            </a:r>
            <a:endParaRPr lang="zh-CN" altLang="en-US" dirty="0" smtClean="0">
              <a:latin typeface="Calibri" charset="0"/>
              <a:ea typeface="宋体" charset="0"/>
            </a:endParaRPr>
          </a:p>
          <a:p>
            <a:endParaRPr lang="en-US" dirty="0"/>
          </a:p>
        </p:txBody>
      </p:sp>
      <p:sp>
        <p:nvSpPr>
          <p:cNvPr id="4" name="Slide Number Placeholder 3"/>
          <p:cNvSpPr>
            <a:spLocks noGrp="1"/>
          </p:cNvSpPr>
          <p:nvPr>
            <p:ph type="sldNum" sz="quarter" idx="10"/>
          </p:nvPr>
        </p:nvSpPr>
        <p:spPr/>
        <p:txBody>
          <a:bodyPr/>
          <a:lstStyle/>
          <a:p>
            <a:fld id="{D175E9AD-A016-4E1C-BA5A-2CD1F3B79B74}"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a:latin typeface="Calibri" charset="0"/>
                <a:ea typeface="宋体" charset="0"/>
              </a:rPr>
              <a:t>First, we present the storage schema in our method. There are two kinds of vertices, that are entity vertices and literal vertices. </a:t>
            </a:r>
            <a:endParaRPr lang="zh-CN" altLang="en-US">
              <a:latin typeface="Calibri" charset="0"/>
              <a:ea typeface="宋体" charset="0"/>
            </a:endParaRP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fld id="{17A85630-AD95-DE4D-99B4-832D791053C8}" type="slidenum">
              <a:rPr lang="zh-CN" altLang="en-US">
                <a:latin typeface="Calibri" charset="0"/>
              </a:rPr>
              <a:pPr eaLnBrk="1" hangingPunct="1"/>
              <a:t>16</a:t>
            </a:fld>
            <a:endParaRPr lang="zh-CN" altLang="en-US">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a:latin typeface="Calibri" charset="0"/>
                <a:ea typeface="宋体" charset="0"/>
              </a:rPr>
              <a:t>We can organize all vertex signatures by a Signature Tree (S-tree), which is a height-balanced tree, like B+-tree. S-tree can support inclusion queries efficiently. For example, given a signature in vertex u1, we can find all compatible vertices efficiently. So, for u1 and u2, we can find two lists of vertices, which correspond to u1 and u2, respectively. </a:t>
            </a:r>
            <a:endParaRPr lang="zh-CN" altLang="en-US">
              <a:latin typeface="Calibri" charset="0"/>
              <a:ea typeface="宋体" charset="0"/>
            </a:endParaRP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fld id="{62607081-BA8B-FB4B-871B-C1D03828A3E9}" type="slidenum">
              <a:rPr lang="zh-CN" altLang="en-US">
                <a:latin typeface="Calibri" charset="0"/>
              </a:rPr>
              <a:pPr eaLnBrk="1" hangingPunct="1"/>
              <a:t>20</a:t>
            </a:fld>
            <a:endParaRPr lang="zh-CN" altLang="en-US">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782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a:latin typeface="Calibri" charset="0"/>
                <a:ea typeface="宋体" charset="0"/>
              </a:rPr>
              <a:t>Then, we join two lists to form the matches of query Q* in the signature graph G*. But, the join space is large. Therefore, we propose some pruning techniques based on multi-resoulation summary graph techniques. </a:t>
            </a:r>
            <a:endParaRPr lang="zh-CN" altLang="en-US">
              <a:latin typeface="Calibri" charset="0"/>
              <a:ea typeface="宋体" charset="0"/>
            </a:endParaRP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fld id="{9838F281-EF91-3C44-ACE0-A73168D642E4}" type="slidenum">
              <a:rPr lang="zh-CN" altLang="en-US">
                <a:latin typeface="Calibri" charset="0"/>
              </a:rPr>
              <a:pPr eaLnBrk="1" hangingPunct="1"/>
              <a:t>21</a:t>
            </a:fld>
            <a:endParaRPr lang="zh-CN" altLang="en-US">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885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dirty="0">
                <a:latin typeface="Calibri" charset="0"/>
                <a:ea typeface="宋体" charset="0"/>
              </a:rPr>
              <a:t>In order to further reduce the join space, we propose a vertex-signature tree, VS-tree. </a:t>
            </a:r>
            <a:endParaRPr lang="en-US" altLang="zh-CN" dirty="0" smtClean="0">
              <a:latin typeface="Calibri" charset="0"/>
              <a:ea typeface="宋体" charset="0"/>
            </a:endParaRPr>
          </a:p>
          <a:p>
            <a:r>
              <a:rPr lang="en-US" altLang="zh-CN" dirty="0" smtClean="0">
                <a:latin typeface="Calibri" charset="0"/>
                <a:ea typeface="宋体" charset="0"/>
              </a:rPr>
              <a:t>Actually</a:t>
            </a:r>
            <a:r>
              <a:rPr lang="en-US" altLang="zh-CN" dirty="0">
                <a:latin typeface="Calibri" charset="0"/>
                <a:ea typeface="宋体" charset="0"/>
              </a:rPr>
              <a:t>, VS-tree is a multi-</a:t>
            </a:r>
            <a:r>
              <a:rPr lang="en-US" altLang="zh-CN" i="1" dirty="0">
                <a:latin typeface="Calibri" charset="0"/>
                <a:ea typeface="宋体" charset="0"/>
              </a:rPr>
              <a:t>resolution summary graph. Initially, we link all leaf nodes according to signature graph G*’s structure. </a:t>
            </a:r>
            <a:endParaRPr lang="en-US" altLang="zh-CN" i="1" dirty="0" smtClean="0">
              <a:latin typeface="Calibri" charset="0"/>
              <a:ea typeface="宋体" charset="0"/>
            </a:endParaRPr>
          </a:p>
          <a:p>
            <a:endParaRPr lang="en-US" altLang="zh-CN" i="1" dirty="0" smtClean="0">
              <a:latin typeface="Calibri" charset="0"/>
              <a:ea typeface="宋体" charset="0"/>
            </a:endParaRPr>
          </a:p>
          <a:p>
            <a:r>
              <a:rPr lang="en-US" altLang="zh-CN" i="1" dirty="0" smtClean="0">
                <a:latin typeface="Calibri" charset="0"/>
                <a:ea typeface="宋体" charset="0"/>
              </a:rPr>
              <a:t>Actually</a:t>
            </a:r>
            <a:r>
              <a:rPr lang="en-US" altLang="zh-CN" i="1" dirty="0">
                <a:latin typeface="Calibri" charset="0"/>
                <a:ea typeface="宋体" charset="0"/>
              </a:rPr>
              <a:t>, the leaf level in VS-tree is a signature graph. </a:t>
            </a:r>
            <a:endParaRPr lang="en-US" altLang="zh-CN" i="1" dirty="0" smtClean="0">
              <a:latin typeface="Calibri" charset="0"/>
              <a:ea typeface="宋体" charset="0"/>
            </a:endParaRPr>
          </a:p>
          <a:p>
            <a:r>
              <a:rPr lang="en-US" altLang="zh-CN" i="1" dirty="0" smtClean="0">
                <a:latin typeface="Calibri" charset="0"/>
                <a:ea typeface="宋体" charset="0"/>
              </a:rPr>
              <a:t>Then</a:t>
            </a:r>
            <a:r>
              <a:rPr lang="en-US" altLang="zh-CN" i="1" dirty="0">
                <a:latin typeface="Calibri" charset="0"/>
                <a:ea typeface="宋体" charset="0"/>
              </a:rPr>
              <a:t>, we introduce one supper edge between two non-leaf nodes, if there is at least one edge between their child nodes. In this way, we can build VS-tree by bottom-up strategy. </a:t>
            </a:r>
            <a:endParaRPr lang="zh-CN" altLang="en-US" dirty="0">
              <a:latin typeface="Calibri" charset="0"/>
              <a:ea typeface="宋体" charset="0"/>
            </a:endParaRP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fld id="{A169411D-658A-F74E-AD9E-D128514C52E4}" type="slidenum">
              <a:rPr lang="zh-CN" altLang="en-US">
                <a:latin typeface="Calibri" charset="0"/>
              </a:rPr>
              <a:pPr eaLnBrk="1" hangingPunct="1"/>
              <a:t>22</a:t>
            </a:fld>
            <a:endParaRPr lang="zh-CN" altLang="en-US">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BB0E6740-3D06-4568-B54E-263D311426C5}" type="datetimeFigureOut">
              <a:rPr lang="en-US" smtClean="0"/>
              <a:pPr/>
              <a:t>2/29/2012</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2961C62B-97FE-4632-A20E-8A2C7B381E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0E6740-3D06-4568-B54E-263D311426C5}" type="datetimeFigureOut">
              <a:rPr lang="en-US" smtClean="0"/>
              <a:pPr/>
              <a:t>2/29/2012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1C62B-97FE-4632-A20E-8A2C7B381E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0E6740-3D06-4568-B54E-263D311426C5}" type="datetimeFigureOut">
              <a:rPr lang="en-US" smtClean="0"/>
              <a:pPr/>
              <a:t>2/29/2012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1C62B-97FE-4632-A20E-8A2C7B381E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BB0E6740-3D06-4568-B54E-263D311426C5}" type="datetimeFigureOut">
              <a:rPr lang="en-US" smtClean="0"/>
              <a:pPr/>
              <a:t>2/29/2012</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2961C62B-97FE-4632-A20E-8A2C7B381E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BB0E6740-3D06-4568-B54E-263D311426C5}" type="datetimeFigureOut">
              <a:rPr lang="en-US" smtClean="0"/>
              <a:pPr/>
              <a:t>2/29/2012</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2961C62B-97FE-4632-A20E-8A2C7B381E49}"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BB0E6740-3D06-4568-B54E-263D311426C5}" type="datetimeFigureOut">
              <a:rPr lang="en-US" smtClean="0"/>
              <a:pPr/>
              <a:t>2/29/2012</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2961C62B-97FE-4632-A20E-8A2C7B381E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BB0E6740-3D06-4568-B54E-263D311426C5}" type="datetimeFigureOut">
              <a:rPr lang="en-US" smtClean="0"/>
              <a:pPr/>
              <a:t>2/29/2012</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2961C62B-97FE-4632-A20E-8A2C7B381E4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B0E6740-3D06-4568-B54E-263D311426C5}" type="datetimeFigureOut">
              <a:rPr lang="en-US" smtClean="0"/>
              <a:pPr/>
              <a:t>2/29/2012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1C62B-97FE-4632-A20E-8A2C7B381E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BB0E6740-3D06-4568-B54E-263D311426C5}" type="datetimeFigureOut">
              <a:rPr lang="en-US" smtClean="0"/>
              <a:pPr/>
              <a:t>2/29/2012</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2961C62B-97FE-4632-A20E-8A2C7B381E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BB0E6740-3D06-4568-B54E-263D311426C5}" type="datetimeFigureOut">
              <a:rPr lang="en-US" smtClean="0"/>
              <a:pPr/>
              <a:t>2/29/2012</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2961C62B-97FE-4632-A20E-8A2C7B381E4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BB0E6740-3D06-4568-B54E-263D311426C5}" type="datetimeFigureOut">
              <a:rPr lang="en-US" smtClean="0"/>
              <a:pPr/>
              <a:t>2/29/2012</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2961C62B-97FE-4632-A20E-8A2C7B381E4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BB0E6740-3D06-4568-B54E-263D311426C5}" type="datetimeFigureOut">
              <a:rPr lang="en-US" smtClean="0"/>
              <a:pPr/>
              <a:t>2/29/2012</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2961C62B-97FE-4632-A20E-8A2C7B381E4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ambridgesemantics.com/2008/09/sparql-by-example/"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gumbo.cs.uga.edu/prokino2/about/brows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3" Type="http://schemas.openxmlformats.org/officeDocument/2006/relationships/hyperlink" Target="http://gumbo.cs.uga.edu/prokino2/about/browser" TargetMode="External"/><Relationship Id="rId2" Type="http://schemas.openxmlformats.org/officeDocument/2006/relationships/hyperlink" Target="http://www.cambridgesemantics.com/2008/09/sparql-by-examp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bpedia.org/resource/" TargetMode="External"/><Relationship Id="rId2" Type="http://schemas.openxmlformats.org/officeDocument/2006/relationships/hyperlink" Target="http://dbpedia.org/page/Barack_Obam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8062912" cy="1470025"/>
          </a:xfrm>
        </p:spPr>
        <p:txBody>
          <a:bodyPr>
            <a:normAutofit/>
          </a:bodyPr>
          <a:lstStyle/>
          <a:p>
            <a:r>
              <a:rPr lang="en-US" sz="6600" dirty="0" smtClean="0">
                <a:latin typeface="Papyrus" pitchFamily="66" charset="0"/>
              </a:rPr>
              <a:t>SPARQL</a:t>
            </a:r>
            <a:r>
              <a:rPr lang="en-US" sz="8000" dirty="0" smtClean="0">
                <a:latin typeface="Cooper Black" pitchFamily="18" charset="0"/>
              </a:rPr>
              <a:t> </a:t>
            </a:r>
            <a:endParaRPr lang="en-US" sz="8000" dirty="0">
              <a:latin typeface="Cooper Black" pitchFamily="18" charset="0"/>
            </a:endParaRPr>
          </a:p>
        </p:txBody>
      </p:sp>
      <p:sp>
        <p:nvSpPr>
          <p:cNvPr id="3" name="Subtitle 2"/>
          <p:cNvSpPr>
            <a:spLocks noGrp="1"/>
          </p:cNvSpPr>
          <p:nvPr>
            <p:ph type="subTitle" idx="1"/>
          </p:nvPr>
        </p:nvSpPr>
        <p:spPr>
          <a:xfrm>
            <a:off x="381000" y="3124200"/>
            <a:ext cx="8062912" cy="1752600"/>
          </a:xfrm>
        </p:spPr>
        <p:txBody>
          <a:bodyPr/>
          <a:lstStyle/>
          <a:p>
            <a:pPr algn="ctr"/>
            <a:r>
              <a:rPr lang="en-US" b="1" dirty="0" err="1" smtClean="0"/>
              <a:t>Shima</a:t>
            </a:r>
            <a:r>
              <a:rPr lang="en-US" b="1" dirty="0" smtClean="0"/>
              <a:t> </a:t>
            </a:r>
            <a:r>
              <a:rPr lang="en-US" b="1" dirty="0" err="1" smtClean="0"/>
              <a:t>Dastgheib</a:t>
            </a:r>
            <a:endParaRPr lang="en-US" b="1" dirty="0" smtClean="0"/>
          </a:p>
          <a:p>
            <a:pPr algn="ctr"/>
            <a:r>
              <a:rPr lang="en-US" b="1" dirty="0" err="1" smtClean="0"/>
              <a:t>Mehdi</a:t>
            </a:r>
            <a:r>
              <a:rPr lang="en-US" b="1" dirty="0" smtClean="0"/>
              <a:t> </a:t>
            </a:r>
            <a:r>
              <a:rPr lang="en-US" b="1" dirty="0" err="1" smtClean="0"/>
              <a:t>Allahyari</a:t>
            </a:r>
            <a:endParaRPr lang="en-US" b="1" dirty="0"/>
          </a:p>
        </p:txBody>
      </p:sp>
      <p:sp>
        <p:nvSpPr>
          <p:cNvPr id="4" name="Rectangle 3"/>
          <p:cNvSpPr/>
          <p:nvPr/>
        </p:nvSpPr>
        <p:spPr>
          <a:xfrm>
            <a:off x="838200" y="5562600"/>
            <a:ext cx="6172200" cy="646331"/>
          </a:xfrm>
          <a:prstGeom prst="rect">
            <a:avLst/>
          </a:prstGeom>
        </p:spPr>
        <p:txBody>
          <a:bodyPr wrap="square">
            <a:spAutoFit/>
          </a:bodyPr>
          <a:lstStyle/>
          <a:p>
            <a:r>
              <a:rPr lang="en-US" b="1" dirty="0" smtClean="0"/>
              <a:t>CSCI 8370 Advanced Database Systems</a:t>
            </a:r>
          </a:p>
          <a:p>
            <a:r>
              <a:rPr lang="en-US" b="1" dirty="0" smtClean="0"/>
              <a:t>Spring </a:t>
            </a:r>
            <a:r>
              <a:rPr lang="en-US" b="1" dirty="0" smtClean="0"/>
              <a:t>2012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SPARQL </a:t>
            </a:r>
            <a:endParaRPr lang="en-US" dirty="0"/>
          </a:p>
        </p:txBody>
      </p:sp>
      <p:sp>
        <p:nvSpPr>
          <p:cNvPr id="5" name="Text Placeholder 4"/>
          <p:cNvSpPr>
            <a:spLocks noGrp="1"/>
          </p:cNvSpPr>
          <p:nvPr>
            <p:ph type="body" idx="1"/>
          </p:nvPr>
        </p:nvSpPr>
        <p:spPr>
          <a:xfrm>
            <a:off x="381000" y="1633536"/>
            <a:ext cx="7848600" cy="2286000"/>
          </a:xfrm>
        </p:spPr>
        <p:txBody>
          <a:bodyPr>
            <a:normAutofit/>
          </a:bodyPr>
          <a:lstStyle/>
          <a:p>
            <a:r>
              <a:rPr lang="en-US" sz="4000" dirty="0" smtClean="0"/>
              <a:t>By Example</a:t>
            </a:r>
          </a:p>
          <a:p>
            <a:endParaRPr lang="en-US" sz="4000" dirty="0" smtClean="0"/>
          </a:p>
        </p:txBody>
      </p:sp>
      <p:sp>
        <p:nvSpPr>
          <p:cNvPr id="6" name="Rectangle 5"/>
          <p:cNvSpPr/>
          <p:nvPr/>
        </p:nvSpPr>
        <p:spPr>
          <a:xfrm>
            <a:off x="1295400" y="5029200"/>
            <a:ext cx="7086600" cy="646331"/>
          </a:xfrm>
          <a:prstGeom prst="rect">
            <a:avLst/>
          </a:prstGeom>
        </p:spPr>
        <p:txBody>
          <a:bodyPr wrap="square">
            <a:spAutoFit/>
          </a:bodyPr>
          <a:lstStyle/>
          <a:p>
            <a:r>
              <a:rPr lang="en-US" dirty="0" smtClean="0">
                <a:hlinkClick r:id="rId3"/>
              </a:rPr>
              <a:t>http://www.cambridgesemantics.com/2008/09/sparql-by-example/#q12</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SPARQL 1.1</a:t>
            </a:r>
            <a:endParaRPr lang="en-US" dirty="0"/>
          </a:p>
        </p:txBody>
      </p:sp>
      <p:sp>
        <p:nvSpPr>
          <p:cNvPr id="3" name="Content Placeholder 2"/>
          <p:cNvSpPr>
            <a:spLocks noGrp="1"/>
          </p:cNvSpPr>
          <p:nvPr>
            <p:ph idx="1"/>
          </p:nvPr>
        </p:nvSpPr>
        <p:spPr/>
        <p:txBody>
          <a:bodyPr/>
          <a:lstStyle/>
          <a:p>
            <a:r>
              <a:rPr lang="en-US" dirty="0" smtClean="0"/>
              <a:t>Some new features:</a:t>
            </a:r>
          </a:p>
          <a:p>
            <a:pPr>
              <a:buNone/>
            </a:pPr>
            <a:endParaRPr lang="en-US" dirty="0" smtClean="0"/>
          </a:p>
          <a:p>
            <a:pPr lvl="1"/>
            <a:r>
              <a:rPr lang="en-US" dirty="0" smtClean="0"/>
              <a:t>Update (</a:t>
            </a:r>
            <a:r>
              <a:rPr lang="en-US" dirty="0" smtClean="0"/>
              <a:t>INSERT/DELETE)</a:t>
            </a:r>
            <a:endParaRPr lang="en-US" dirty="0" smtClean="0"/>
          </a:p>
          <a:p>
            <a:pPr lvl="1"/>
            <a:r>
              <a:rPr lang="en-US" dirty="0" err="1" smtClean="0"/>
              <a:t>Subqueries</a:t>
            </a:r>
            <a:r>
              <a:rPr lang="en-US" dirty="0" smtClean="0"/>
              <a:t> </a:t>
            </a:r>
          </a:p>
          <a:p>
            <a:pPr lvl="1"/>
            <a:r>
              <a:rPr lang="en-US" dirty="0" smtClean="0"/>
              <a:t>Aggregation (</a:t>
            </a:r>
            <a:r>
              <a:rPr lang="en-US" dirty="0" err="1" smtClean="0"/>
              <a:t>MAX,MIN,SUM,COUNT,etc</a:t>
            </a:r>
            <a:r>
              <a:rPr lang="en-US" dirty="0" smtClean="0"/>
              <a:t>)</a:t>
            </a:r>
          </a:p>
          <a:p>
            <a:pPr lvl="1"/>
            <a:r>
              <a:rPr lang="en-US" dirty="0" smtClean="0"/>
              <a:t>Federation</a:t>
            </a:r>
          </a:p>
          <a:p>
            <a:pPr lvl="1"/>
            <a:r>
              <a:rPr lang="en-US" dirty="0" smtClean="0"/>
              <a:t>And more </a:t>
            </a:r>
            <a:r>
              <a:rPr lang="en-US" dirty="0" smtClean="0"/>
              <a:t> </a:t>
            </a:r>
            <a:endParaRPr lang="en-US" dirty="0" smtClean="0"/>
          </a:p>
          <a:p>
            <a:pPr lvl="1"/>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Content Placeholder 3"/>
          <p:cNvSpPr>
            <a:spLocks noGrp="1"/>
          </p:cNvSpPr>
          <p:nvPr>
            <p:ph idx="1"/>
          </p:nvPr>
        </p:nvSpPr>
        <p:spPr/>
        <p:txBody>
          <a:bodyPr/>
          <a:lstStyle/>
          <a:p>
            <a:pPr>
              <a:buNone/>
            </a:pPr>
            <a:r>
              <a:rPr lang="en-US" dirty="0" err="1" smtClean="0"/>
              <a:t>SPARQLing</a:t>
            </a:r>
            <a:r>
              <a:rPr lang="en-US" dirty="0" smtClean="0"/>
              <a:t> </a:t>
            </a:r>
            <a:r>
              <a:rPr lang="en-US" dirty="0" err="1" smtClean="0"/>
              <a:t>ProkinO</a:t>
            </a:r>
            <a:endParaRPr lang="en-US" dirty="0" smtClean="0"/>
          </a:p>
          <a:p>
            <a:pPr>
              <a:buNone/>
            </a:pPr>
            <a:endParaRPr lang="en-US" dirty="0" smtClean="0"/>
          </a:p>
          <a:p>
            <a:pPr>
              <a:buNone/>
            </a:pPr>
            <a:r>
              <a:rPr lang="en-US" dirty="0" smtClean="0">
                <a:hlinkClick r:id="rId2"/>
              </a:rPr>
              <a:t>http://gumbo.cs.uga.edu/prokino2/about/browser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685800"/>
            <a:ext cx="8062912" cy="1470025"/>
          </a:xfrm>
        </p:spPr>
        <p:txBody>
          <a:bodyPr>
            <a:normAutofit/>
          </a:bodyPr>
          <a:lstStyle/>
          <a:p>
            <a:pPr algn="l"/>
            <a:r>
              <a:rPr lang="en-US" dirty="0" smtClean="0"/>
              <a:t>Comparing some approaches </a:t>
            </a:r>
            <a:r>
              <a:rPr lang="en-US" dirty="0" smtClean="0"/>
              <a:t>regarding</a:t>
            </a:r>
            <a:endParaRPr lang="en-US" dirty="0"/>
          </a:p>
        </p:txBody>
      </p:sp>
      <p:sp>
        <p:nvSpPr>
          <p:cNvPr id="5" name="Subtitle 4"/>
          <p:cNvSpPr>
            <a:spLocks noGrp="1"/>
          </p:cNvSpPr>
          <p:nvPr>
            <p:ph type="subTitle" idx="1"/>
          </p:nvPr>
        </p:nvSpPr>
        <p:spPr/>
        <p:txBody>
          <a:bodyPr>
            <a:normAutofit fontScale="92500" lnSpcReduction="10000"/>
          </a:bodyPr>
          <a:lstStyle/>
          <a:p>
            <a:pPr algn="l"/>
            <a:r>
              <a:rPr lang="en-US" sz="3600" dirty="0" smtClean="0"/>
              <a:t>RDF Storage and Querying based upon</a:t>
            </a:r>
          </a:p>
          <a:p>
            <a:endParaRPr lang="en-US" dirty="0" smtClean="0"/>
          </a:p>
          <a:p>
            <a:pPr algn="l"/>
            <a:r>
              <a:rPr lang="en-US" sz="2400" b="1" dirty="0" smtClean="0"/>
              <a:t>Based on </a:t>
            </a:r>
            <a:r>
              <a:rPr lang="en-US" sz="2400" b="1" dirty="0" err="1" smtClean="0"/>
              <a:t>gstore</a:t>
            </a:r>
            <a:r>
              <a:rPr lang="en-US" sz="2400" b="1" dirty="0" smtClean="0"/>
              <a:t> paper</a:t>
            </a:r>
            <a:endParaRPr lang="en-US" sz="2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altLang="zh-CN" dirty="0" smtClean="0"/>
              <a:t>Naïve Triple Store</a:t>
            </a:r>
            <a:endParaRPr lang="en-US" dirty="0"/>
          </a:p>
        </p:txBody>
      </p:sp>
      <p:pic>
        <p:nvPicPr>
          <p:cNvPr id="1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2825750"/>
            <a:ext cx="4737100" cy="403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矩形 7"/>
          <p:cNvSpPr/>
          <p:nvPr/>
        </p:nvSpPr>
        <p:spPr>
          <a:xfrm>
            <a:off x="4800600" y="3473450"/>
            <a:ext cx="3671887" cy="3384550"/>
          </a:xfrm>
          <a:prstGeom prst="rect">
            <a:avLst/>
          </a:prstGeom>
          <a:solidFill>
            <a:schemeClr val="accent1">
              <a:lumMod val="20000"/>
              <a:lumOff val="8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000" b="1" dirty="0">
                <a:solidFill>
                  <a:schemeClr val="tx1"/>
                </a:solidFill>
                <a:latin typeface="Calibri" charset="0"/>
                <a:ea typeface="宋体" charset="0"/>
                <a:cs typeface="宋体" charset="0"/>
              </a:rPr>
              <a:t>SQL</a:t>
            </a:r>
            <a:r>
              <a:rPr lang="en-US" altLang="zh-CN" sz="2000" dirty="0">
                <a:solidFill>
                  <a:schemeClr val="tx1"/>
                </a:solidFill>
                <a:latin typeface="Calibri" charset="0"/>
                <a:ea typeface="宋体" charset="0"/>
                <a:cs typeface="宋体" charset="0"/>
              </a:rPr>
              <a:t>: </a:t>
            </a:r>
          </a:p>
          <a:p>
            <a:r>
              <a:rPr lang="en-US" altLang="zh-CN" sz="2000" dirty="0">
                <a:solidFill>
                  <a:schemeClr val="tx1"/>
                </a:solidFill>
                <a:latin typeface="Calibri" charset="0"/>
                <a:ea typeface="宋体" charset="0"/>
                <a:cs typeface="宋体" charset="0"/>
              </a:rPr>
              <a:t>Select T3.Subject</a:t>
            </a:r>
          </a:p>
          <a:p>
            <a:r>
              <a:rPr lang="en-US" altLang="zh-CN" sz="2000" dirty="0">
                <a:solidFill>
                  <a:schemeClr val="tx1"/>
                </a:solidFill>
                <a:latin typeface="Calibri" charset="0"/>
                <a:ea typeface="宋体" charset="0"/>
                <a:cs typeface="宋体" charset="0"/>
              </a:rPr>
              <a:t>From  T as T1, T as T2, T as T3</a:t>
            </a:r>
          </a:p>
          <a:p>
            <a:r>
              <a:rPr lang="en-US" altLang="zh-CN" sz="2000" dirty="0">
                <a:solidFill>
                  <a:schemeClr val="tx1"/>
                </a:solidFill>
                <a:latin typeface="Calibri" charset="0"/>
                <a:ea typeface="宋体" charset="0"/>
                <a:cs typeface="宋体" charset="0"/>
              </a:rPr>
              <a:t>Where T1.Predict=“</a:t>
            </a:r>
            <a:r>
              <a:rPr lang="en-US" altLang="zh-CN" sz="2000" dirty="0" err="1">
                <a:solidFill>
                  <a:schemeClr val="tx1"/>
                </a:solidFill>
                <a:latin typeface="Calibri" charset="0"/>
                <a:ea typeface="宋体" charset="0"/>
                <a:cs typeface="宋体" charset="0"/>
              </a:rPr>
              <a:t>BornOnDate</a:t>
            </a:r>
            <a:r>
              <a:rPr lang="en-US" altLang="zh-CN" sz="2000" dirty="0">
                <a:solidFill>
                  <a:schemeClr val="tx1"/>
                </a:solidFill>
                <a:latin typeface="Calibri" charset="0"/>
                <a:ea typeface="宋体" charset="0"/>
                <a:cs typeface="宋体" charset="0"/>
              </a:rPr>
              <a:t>” and T1.Object=“1809-02-12” and T2.Predict=“</a:t>
            </a:r>
            <a:r>
              <a:rPr lang="en-US" altLang="zh-CN" sz="2000" dirty="0" err="1">
                <a:solidFill>
                  <a:schemeClr val="tx1"/>
                </a:solidFill>
                <a:latin typeface="Calibri" charset="0"/>
                <a:ea typeface="宋体" charset="0"/>
                <a:cs typeface="宋体" charset="0"/>
              </a:rPr>
              <a:t>DiedOnDate</a:t>
            </a:r>
            <a:r>
              <a:rPr lang="en-US" altLang="zh-CN" sz="2000" dirty="0">
                <a:solidFill>
                  <a:schemeClr val="tx1"/>
                </a:solidFill>
                <a:latin typeface="Calibri" charset="0"/>
                <a:ea typeface="宋体" charset="0"/>
                <a:cs typeface="宋体" charset="0"/>
              </a:rPr>
              <a:t>” and T2.Object=“1865-04-15” and T3. Predict=“</a:t>
            </a:r>
            <a:r>
              <a:rPr lang="en-US" altLang="zh-CN" sz="2000" dirty="0" err="1">
                <a:solidFill>
                  <a:schemeClr val="tx1"/>
                </a:solidFill>
                <a:latin typeface="Calibri" charset="0"/>
                <a:ea typeface="宋体" charset="0"/>
                <a:cs typeface="宋体" charset="0"/>
              </a:rPr>
              <a:t>hasName</a:t>
            </a:r>
            <a:r>
              <a:rPr lang="en-US" altLang="zh-CN" sz="2000" dirty="0">
                <a:solidFill>
                  <a:schemeClr val="tx1"/>
                </a:solidFill>
                <a:latin typeface="Calibri" charset="0"/>
                <a:ea typeface="宋体" charset="0"/>
                <a:cs typeface="宋体" charset="0"/>
              </a:rPr>
              <a:t>” and T1.Subject = T2.Subject  and  T2. Subject= T3.subject </a:t>
            </a:r>
            <a:endParaRPr lang="zh-CN" altLang="en-US" sz="2000" dirty="0">
              <a:solidFill>
                <a:schemeClr val="tx1"/>
              </a:solidFill>
              <a:latin typeface="Calibri" charset="0"/>
              <a:ea typeface="宋体" charset="0"/>
              <a:cs typeface="宋体" charset="0"/>
            </a:endParaRPr>
          </a:p>
        </p:txBody>
      </p:sp>
      <p:sp>
        <p:nvSpPr>
          <p:cNvPr id="18" name="矩形 5"/>
          <p:cNvSpPr>
            <a:spLocks noChangeArrowheads="1"/>
          </p:cNvSpPr>
          <p:nvPr/>
        </p:nvSpPr>
        <p:spPr bwMode="auto">
          <a:xfrm>
            <a:off x="0" y="1828800"/>
            <a:ext cx="6119813" cy="935037"/>
          </a:xfrm>
          <a:prstGeom prst="rect">
            <a:avLst/>
          </a:prstGeom>
          <a:solidFill>
            <a:schemeClr val="accent1">
              <a:alpha val="20000"/>
            </a:schemeClr>
          </a:solidFill>
          <a:ln>
            <a:noFill/>
          </a:ln>
          <a:effectLst>
            <a:outerShdw blurRad="63500" dist="38100" dir="2700000" sx="103000" sy="103000" algn="tl" rotWithShape="0">
              <a:srgbClr val="000000">
                <a:alpha val="39999"/>
              </a:srgbClr>
            </a:outerShdw>
          </a:effectLst>
          <a:extLst>
            <a:ext uri="{91240B29-F687-4f45-9708-019B960494DF}">
              <a14:hiddenLine xmlns="" xmlns:a14="http://schemas.microsoft.com/office/drawing/2010/main" w="25400">
                <a:solidFill>
                  <a:srgbClr val="000000"/>
                </a:solidFill>
                <a:miter lim="800000"/>
                <a:headEnd/>
                <a:tailEnd/>
              </a14:hiddenLine>
            </a:ext>
          </a:extLst>
        </p:spPr>
        <p:txBody>
          <a:bodyPr anchor="ctr"/>
          <a:lstStyle/>
          <a:p>
            <a:r>
              <a:rPr lang="en-US" altLang="zh-CN" b="1" dirty="0">
                <a:latin typeface="Calibri" charset="0"/>
              </a:rPr>
              <a:t>SPARQL Query: </a:t>
            </a:r>
          </a:p>
          <a:p>
            <a:r>
              <a:rPr lang="en-US" altLang="zh-CN" dirty="0">
                <a:latin typeface="Calibri" charset="0"/>
              </a:rPr>
              <a:t>Select ?name Where { ?m &lt;</a:t>
            </a:r>
            <a:r>
              <a:rPr lang="en-US" altLang="zh-CN" dirty="0" err="1">
                <a:latin typeface="Calibri" charset="0"/>
              </a:rPr>
              <a:t>hasName</a:t>
            </a:r>
            <a:r>
              <a:rPr lang="en-US" altLang="zh-CN" dirty="0">
                <a:latin typeface="Calibri" charset="0"/>
              </a:rPr>
              <a:t>&gt; ?name. ?m &lt;</a:t>
            </a:r>
            <a:r>
              <a:rPr lang="en-US" altLang="zh-CN" dirty="0" err="1">
                <a:latin typeface="Calibri" charset="0"/>
              </a:rPr>
              <a:t>BornOnDate</a:t>
            </a:r>
            <a:r>
              <a:rPr lang="en-US" altLang="zh-CN" dirty="0">
                <a:latin typeface="Calibri" charset="0"/>
              </a:rPr>
              <a:t>&gt; “1809-02-12”. ?m &lt;</a:t>
            </a:r>
            <a:r>
              <a:rPr lang="en-US" altLang="zh-CN" dirty="0" err="1">
                <a:latin typeface="Calibri" charset="0"/>
              </a:rPr>
              <a:t>DiedOnDate</a:t>
            </a:r>
            <a:r>
              <a:rPr lang="en-US" altLang="zh-CN" dirty="0">
                <a:latin typeface="Calibri" charset="0"/>
              </a:rPr>
              <a:t>&gt; “1865-04-15”. }</a:t>
            </a:r>
          </a:p>
          <a:p>
            <a:pPr algn="ctr"/>
            <a:endParaRPr lang="zh-CN" altLang="en-US" dirty="0">
              <a:solidFill>
                <a:srgbClr val="FFFFFF"/>
              </a:solidFill>
              <a:latin typeface="Calibri" charset="0"/>
            </a:endParaRPr>
          </a:p>
        </p:txBody>
      </p:sp>
      <p:sp>
        <p:nvSpPr>
          <p:cNvPr id="19" name="云形 8"/>
          <p:cNvSpPr/>
          <p:nvPr/>
        </p:nvSpPr>
        <p:spPr>
          <a:xfrm>
            <a:off x="6324600" y="1828800"/>
            <a:ext cx="2484437" cy="1223962"/>
          </a:xfrm>
          <a:prstGeom prst="cloud">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500" b="1" dirty="0">
                <a:solidFill>
                  <a:srgbClr val="FF0000"/>
                </a:solidFill>
                <a:latin typeface="Calibri" charset="0"/>
                <a:ea typeface="宋体" charset="0"/>
                <a:cs typeface="宋体" charset="0"/>
              </a:rPr>
              <a:t>Too many Self-Joins</a:t>
            </a:r>
            <a:endParaRPr lang="zh-CN" altLang="en-US" sz="2500" b="1" dirty="0">
              <a:solidFill>
                <a:srgbClr val="FF0000"/>
              </a:solidFill>
              <a:latin typeface="Calibri" charset="0"/>
              <a:ea typeface="宋体" charset="0"/>
              <a:cs typeface="宋体" charset="0"/>
            </a:endParaRPr>
          </a:p>
        </p:txBody>
      </p:sp>
      <p:sp>
        <p:nvSpPr>
          <p:cNvPr id="20" name="右箭头 14"/>
          <p:cNvSpPr/>
          <p:nvPr/>
        </p:nvSpPr>
        <p:spPr>
          <a:xfrm rot="2359083">
            <a:off x="6948395" y="3012188"/>
            <a:ext cx="814388" cy="5762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Property Table</a:t>
            </a:r>
            <a:endParaRPr lang="en-US" dirty="0"/>
          </a:p>
        </p:txBody>
      </p:sp>
      <p:pic>
        <p:nvPicPr>
          <p:cNvPr id="3"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2819400"/>
            <a:ext cx="8947150" cy="2951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矩形 6"/>
          <p:cNvSpPr/>
          <p:nvPr/>
        </p:nvSpPr>
        <p:spPr>
          <a:xfrm>
            <a:off x="0" y="5849938"/>
            <a:ext cx="8569325" cy="1008062"/>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000" b="1" dirty="0">
                <a:solidFill>
                  <a:schemeClr val="tx1"/>
                </a:solidFill>
                <a:latin typeface="Calibri" charset="0"/>
                <a:ea typeface="宋体" charset="0"/>
                <a:cs typeface="宋体" charset="0"/>
              </a:rPr>
              <a:t>SQL</a:t>
            </a:r>
            <a:r>
              <a:rPr lang="en-US" altLang="zh-CN" sz="2000" dirty="0">
                <a:solidFill>
                  <a:schemeClr val="tx1"/>
                </a:solidFill>
                <a:latin typeface="Calibri" charset="0"/>
                <a:ea typeface="宋体" charset="0"/>
                <a:cs typeface="宋体" charset="0"/>
              </a:rPr>
              <a:t>: </a:t>
            </a:r>
          </a:p>
          <a:p>
            <a:r>
              <a:rPr lang="en-US" altLang="zh-CN" sz="2000" dirty="0">
                <a:solidFill>
                  <a:schemeClr val="tx1"/>
                </a:solidFill>
                <a:latin typeface="Calibri" charset="0"/>
                <a:ea typeface="宋体" charset="0"/>
                <a:cs typeface="宋体" charset="0"/>
              </a:rPr>
              <a:t>Select </a:t>
            </a:r>
            <a:r>
              <a:rPr lang="en-US" altLang="zh-CN" sz="2000" dirty="0" err="1">
                <a:solidFill>
                  <a:schemeClr val="tx1"/>
                </a:solidFill>
                <a:latin typeface="Calibri" charset="0"/>
                <a:ea typeface="宋体" charset="0"/>
                <a:cs typeface="宋体" charset="0"/>
              </a:rPr>
              <a:t>People.hasName</a:t>
            </a:r>
            <a:r>
              <a:rPr lang="en-US" altLang="zh-CN" sz="2000" dirty="0">
                <a:solidFill>
                  <a:schemeClr val="tx1"/>
                </a:solidFill>
                <a:latin typeface="Calibri" charset="0"/>
                <a:ea typeface="宋体" charset="0"/>
                <a:cs typeface="宋体" charset="0"/>
              </a:rPr>
              <a:t> from </a:t>
            </a:r>
            <a:r>
              <a:rPr lang="en-US" altLang="zh-CN" sz="2000" b="1" dirty="0">
                <a:solidFill>
                  <a:schemeClr val="tx1"/>
                </a:solidFill>
                <a:latin typeface="Calibri" charset="0"/>
                <a:ea typeface="宋体" charset="0"/>
                <a:cs typeface="宋体" charset="0"/>
              </a:rPr>
              <a:t>People</a:t>
            </a:r>
            <a:r>
              <a:rPr lang="en-US" altLang="zh-CN" sz="2000" dirty="0">
                <a:solidFill>
                  <a:schemeClr val="tx1"/>
                </a:solidFill>
                <a:latin typeface="Calibri" charset="0"/>
                <a:ea typeface="宋体" charset="0"/>
                <a:cs typeface="宋体" charset="0"/>
              </a:rPr>
              <a:t> where</a:t>
            </a:r>
          </a:p>
          <a:p>
            <a:r>
              <a:rPr lang="en-US" altLang="zh-CN" sz="2000" dirty="0">
                <a:solidFill>
                  <a:schemeClr val="tx1"/>
                </a:solidFill>
                <a:latin typeface="Calibri" charset="0"/>
                <a:ea typeface="宋体" charset="0"/>
                <a:cs typeface="宋体" charset="0"/>
              </a:rPr>
              <a:t> </a:t>
            </a:r>
            <a:r>
              <a:rPr lang="en-US" altLang="zh-CN" sz="2000" dirty="0" err="1">
                <a:solidFill>
                  <a:schemeClr val="tx1"/>
                </a:solidFill>
                <a:latin typeface="Calibri" charset="0"/>
                <a:ea typeface="宋体" charset="0"/>
                <a:cs typeface="宋体" charset="0"/>
              </a:rPr>
              <a:t>People.BornOnDate</a:t>
            </a:r>
            <a:r>
              <a:rPr lang="en-US" altLang="zh-CN" sz="2000" dirty="0">
                <a:solidFill>
                  <a:schemeClr val="tx1"/>
                </a:solidFill>
                <a:latin typeface="Calibri" charset="0"/>
                <a:ea typeface="宋体" charset="0"/>
                <a:cs typeface="宋体" charset="0"/>
              </a:rPr>
              <a:t> = “1809-02-12” and </a:t>
            </a:r>
            <a:r>
              <a:rPr lang="en-US" altLang="zh-CN" sz="2000" dirty="0" err="1">
                <a:solidFill>
                  <a:schemeClr val="tx1"/>
                </a:solidFill>
                <a:latin typeface="Calibri" charset="0"/>
                <a:ea typeface="宋体" charset="0"/>
                <a:cs typeface="宋体" charset="0"/>
              </a:rPr>
              <a:t>People.DiedOnDate</a:t>
            </a:r>
            <a:r>
              <a:rPr lang="en-US" altLang="zh-CN" sz="2000" dirty="0">
                <a:solidFill>
                  <a:schemeClr val="tx1"/>
                </a:solidFill>
                <a:latin typeface="Calibri" charset="0"/>
                <a:ea typeface="宋体" charset="0"/>
                <a:cs typeface="宋体" charset="0"/>
              </a:rPr>
              <a:t> = “1865-04-15”. </a:t>
            </a:r>
          </a:p>
        </p:txBody>
      </p:sp>
      <p:sp>
        <p:nvSpPr>
          <p:cNvPr id="5" name="矩形 5"/>
          <p:cNvSpPr>
            <a:spLocks noChangeArrowheads="1"/>
          </p:cNvSpPr>
          <p:nvPr/>
        </p:nvSpPr>
        <p:spPr bwMode="auto">
          <a:xfrm>
            <a:off x="0" y="1600200"/>
            <a:ext cx="6119813" cy="1152128"/>
          </a:xfrm>
          <a:prstGeom prst="rect">
            <a:avLst/>
          </a:prstGeom>
          <a:solidFill>
            <a:schemeClr val="accent1">
              <a:alpha val="20000"/>
            </a:schemeClr>
          </a:solidFill>
          <a:ln>
            <a:noFill/>
          </a:ln>
          <a:effectLst>
            <a:outerShdw blurRad="63500" dist="38100" dir="2700000" sx="103000" sy="103000" algn="tl" rotWithShape="0">
              <a:srgbClr val="000000">
                <a:alpha val="39999"/>
              </a:srgbClr>
            </a:outerShdw>
          </a:effectLst>
          <a:extLst>
            <a:ext uri="{91240B29-F687-4f45-9708-019B960494DF}">
              <a14:hiddenLine xmlns="" xmlns:a14="http://schemas.microsoft.com/office/drawing/2010/main" w="25400">
                <a:solidFill>
                  <a:srgbClr val="000000"/>
                </a:solidFill>
                <a:miter lim="800000"/>
                <a:headEnd/>
                <a:tailEnd/>
              </a14:hiddenLine>
            </a:ext>
          </a:extLst>
        </p:spPr>
        <p:txBody>
          <a:bodyPr anchor="ctr"/>
          <a:lstStyle/>
          <a:p>
            <a:r>
              <a:rPr lang="en-US" altLang="zh-CN" b="1" dirty="0">
                <a:latin typeface="Calibri" charset="0"/>
              </a:rPr>
              <a:t>SPARQL Query: </a:t>
            </a:r>
          </a:p>
          <a:p>
            <a:r>
              <a:rPr lang="en-US" altLang="zh-CN" dirty="0">
                <a:latin typeface="Calibri" charset="0"/>
              </a:rPr>
              <a:t>Select ?name Where { ?m &lt;</a:t>
            </a:r>
            <a:r>
              <a:rPr lang="en-US" altLang="zh-CN" dirty="0" err="1">
                <a:latin typeface="Calibri" charset="0"/>
              </a:rPr>
              <a:t>hasName</a:t>
            </a:r>
            <a:r>
              <a:rPr lang="en-US" altLang="zh-CN" dirty="0">
                <a:latin typeface="Calibri" charset="0"/>
              </a:rPr>
              <a:t>&gt; ?name. ?m &lt;</a:t>
            </a:r>
            <a:r>
              <a:rPr lang="en-US" altLang="zh-CN" dirty="0" err="1">
                <a:latin typeface="Calibri" charset="0"/>
              </a:rPr>
              <a:t>BornOnDate</a:t>
            </a:r>
            <a:r>
              <a:rPr lang="en-US" altLang="zh-CN" dirty="0">
                <a:latin typeface="Calibri" charset="0"/>
              </a:rPr>
              <a:t>&gt; “1809-02-12”. ?m &lt;</a:t>
            </a:r>
            <a:r>
              <a:rPr lang="en-US" altLang="zh-CN" dirty="0" err="1">
                <a:latin typeface="Calibri" charset="0"/>
              </a:rPr>
              <a:t>DiedOnDate</a:t>
            </a:r>
            <a:r>
              <a:rPr lang="en-US" altLang="zh-CN" dirty="0">
                <a:latin typeface="Calibri" charset="0"/>
              </a:rPr>
              <a:t>&gt; “1865-04-15”. </a:t>
            </a:r>
            <a:r>
              <a:rPr lang="en-US" altLang="zh-CN" dirty="0" smtClean="0">
                <a:latin typeface="Calibri" charset="0"/>
              </a:rPr>
              <a:t>}	</a:t>
            </a:r>
            <a:endParaRPr lang="en-US" altLang="zh-CN" dirty="0">
              <a:latin typeface="Calibri" charset="0"/>
            </a:endParaRPr>
          </a:p>
          <a:p>
            <a:pPr algn="ctr"/>
            <a:endParaRPr lang="zh-CN" altLang="en-US" dirty="0">
              <a:solidFill>
                <a:srgbClr val="FFFFFF"/>
              </a:solidFill>
              <a:latin typeface="Calibri" charset="0"/>
            </a:endParaRPr>
          </a:p>
        </p:txBody>
      </p:sp>
      <p:sp>
        <p:nvSpPr>
          <p:cNvPr id="6" name="云形 7"/>
          <p:cNvSpPr/>
          <p:nvPr/>
        </p:nvSpPr>
        <p:spPr>
          <a:xfrm>
            <a:off x="6372225" y="1341438"/>
            <a:ext cx="2555875" cy="1150937"/>
          </a:xfrm>
          <a:prstGeom prst="cloud">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b="1">
                <a:solidFill>
                  <a:srgbClr val="FF0000"/>
                </a:solidFill>
                <a:latin typeface="Calibri" charset="0"/>
                <a:ea typeface="宋体" charset="0"/>
                <a:cs typeface="宋体" charset="0"/>
              </a:rPr>
              <a:t>Reducing # of join steps</a:t>
            </a:r>
            <a:endParaRPr lang="zh-CN" altLang="en-US" sz="2000" b="1">
              <a:solidFill>
                <a:srgbClr val="FF0000"/>
              </a:solidFill>
              <a:latin typeface="Calibri" charset="0"/>
              <a:ea typeface="宋体" charset="0"/>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图片 5" descr="rdf-graph-new.jp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4800" y="1600200"/>
            <a:ext cx="7467600" cy="5019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6659563" y="1052513"/>
            <a:ext cx="1728787" cy="369887"/>
          </a:xfrm>
          <a:prstGeom prst="rect">
            <a:avLst/>
          </a:prstGeom>
          <a:noFill/>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a:solidFill>
                  <a:srgbClr val="558ED5"/>
                </a:solidFill>
              </a:rPr>
              <a:t>Entity Vertex</a:t>
            </a:r>
            <a:endParaRPr lang="zh-CN" altLang="en-US">
              <a:solidFill>
                <a:srgbClr val="558ED5"/>
              </a:solidFill>
            </a:endParaRPr>
          </a:p>
        </p:txBody>
      </p:sp>
      <p:cxnSp>
        <p:nvCxnSpPr>
          <p:cNvPr id="9" name="直接箭头连接符 8"/>
          <p:cNvCxnSpPr/>
          <p:nvPr/>
        </p:nvCxnSpPr>
        <p:spPr>
          <a:xfrm rot="10800000" flipV="1">
            <a:off x="5435600" y="1371600"/>
            <a:ext cx="1223963" cy="473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87675" y="971550"/>
            <a:ext cx="1728788" cy="369888"/>
          </a:xfrm>
          <a:prstGeom prst="rect">
            <a:avLst/>
          </a:prstGeom>
          <a:noFill/>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dirty="0">
                <a:solidFill>
                  <a:srgbClr val="558ED5"/>
                </a:solidFill>
              </a:rPr>
              <a:t>Literal Vertex</a:t>
            </a:r>
            <a:endParaRPr lang="zh-CN" altLang="en-US" dirty="0">
              <a:solidFill>
                <a:srgbClr val="558ED5"/>
              </a:solidFill>
            </a:endParaRPr>
          </a:p>
        </p:txBody>
      </p:sp>
      <p:cxnSp>
        <p:nvCxnSpPr>
          <p:cNvPr id="11" name="直接箭头连接符 10"/>
          <p:cNvCxnSpPr/>
          <p:nvPr/>
        </p:nvCxnSpPr>
        <p:spPr>
          <a:xfrm rot="10800000" flipV="1">
            <a:off x="1979613" y="1196975"/>
            <a:ext cx="936625"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p:txBody>
          <a:bodyPr/>
          <a:lstStyle/>
          <a:p>
            <a:r>
              <a:rPr lang="en-US" dirty="0" err="1" smtClean="0"/>
              <a:t>gStore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5732" y="1518931"/>
            <a:ext cx="8162468" cy="35356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smtClean="0"/>
              <a:t>Adjacency List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 y="2438400"/>
            <a:ext cx="8003754" cy="3306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smtClean="0"/>
              <a:t>Signature Graph G*</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 y="2590800"/>
            <a:ext cx="7547420" cy="2938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itle 3"/>
          <p:cNvSpPr>
            <a:spLocks noGrp="1"/>
          </p:cNvSpPr>
          <p:nvPr>
            <p:ph type="title"/>
          </p:nvPr>
        </p:nvSpPr>
        <p:spPr/>
        <p:txBody>
          <a:bodyPr/>
          <a:lstStyle/>
          <a:p>
            <a:r>
              <a:rPr lang="en-US" dirty="0" smtClean="0"/>
              <a:t>Query Signature Q*</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r>
              <a:rPr lang="en-US" dirty="0" smtClean="0"/>
              <a:t>Brief introduction to RDF triple pattern</a:t>
            </a:r>
          </a:p>
          <a:p>
            <a:r>
              <a:rPr lang="en-US" dirty="0" smtClean="0"/>
              <a:t>SPARQL</a:t>
            </a:r>
          </a:p>
          <a:p>
            <a:pPr lvl="1"/>
            <a:r>
              <a:rPr lang="en-US" dirty="0" smtClean="0"/>
              <a:t>Introduction to SPARQL </a:t>
            </a:r>
          </a:p>
          <a:p>
            <a:pPr lvl="1"/>
            <a:r>
              <a:rPr lang="en-US" dirty="0" smtClean="0"/>
              <a:t>How to write a SPARQL query? (Demo)</a:t>
            </a:r>
          </a:p>
          <a:p>
            <a:r>
              <a:rPr lang="en-US" dirty="0" smtClean="0"/>
              <a:t>Comparing </a:t>
            </a:r>
            <a:r>
              <a:rPr lang="en-US" dirty="0" smtClean="0"/>
              <a:t>some different approaches in RDF Storage and query processing based upon </a:t>
            </a:r>
          </a:p>
          <a:p>
            <a:pPr lvl="1"/>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mtClean="0"/>
              <a:t>A Straightforward Solution (1)</a:t>
            </a:r>
            <a:endParaRPr lang="zh-CN" altLang="en-US"/>
          </a:p>
        </p:txBody>
      </p:sp>
      <p:pic>
        <p:nvPicPr>
          <p:cNvPr id="3686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388" y="2028527"/>
            <a:ext cx="6624637" cy="4224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矩形 4"/>
          <p:cNvSpPr/>
          <p:nvPr/>
        </p:nvSpPr>
        <p:spPr>
          <a:xfrm>
            <a:off x="1042988" y="1884064"/>
            <a:ext cx="1152525" cy="504825"/>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6" name="矩形 5"/>
          <p:cNvSpPr/>
          <p:nvPr/>
        </p:nvSpPr>
        <p:spPr>
          <a:xfrm>
            <a:off x="468313" y="5052714"/>
            <a:ext cx="1150937" cy="503238"/>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8" name="矩形 7"/>
          <p:cNvSpPr/>
          <p:nvPr/>
        </p:nvSpPr>
        <p:spPr>
          <a:xfrm>
            <a:off x="5219700" y="5052714"/>
            <a:ext cx="1152525" cy="503238"/>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9" name="矩形 8"/>
          <p:cNvSpPr/>
          <p:nvPr/>
        </p:nvSpPr>
        <p:spPr>
          <a:xfrm>
            <a:off x="5651500" y="5628977"/>
            <a:ext cx="1152525" cy="503237"/>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10" name="矩形 9"/>
          <p:cNvSpPr/>
          <p:nvPr/>
        </p:nvSpPr>
        <p:spPr>
          <a:xfrm>
            <a:off x="2843213" y="1884064"/>
            <a:ext cx="1152525" cy="503238"/>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11" name="矩形 10"/>
          <p:cNvSpPr/>
          <p:nvPr/>
        </p:nvSpPr>
        <p:spPr>
          <a:xfrm>
            <a:off x="1979613" y="5195589"/>
            <a:ext cx="1152525" cy="504825"/>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12" name="矩形 11"/>
          <p:cNvSpPr/>
          <p:nvPr/>
        </p:nvSpPr>
        <p:spPr>
          <a:xfrm>
            <a:off x="3708400" y="5195589"/>
            <a:ext cx="1150938" cy="504825"/>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13" name="矩形 12"/>
          <p:cNvSpPr/>
          <p:nvPr/>
        </p:nvSpPr>
        <p:spPr>
          <a:xfrm>
            <a:off x="5651500" y="5628977"/>
            <a:ext cx="1152525" cy="503237"/>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graphicFrame>
        <p:nvGraphicFramePr>
          <p:cNvPr id="15" name="表格 14"/>
          <p:cNvGraphicFramePr>
            <a:graphicFrameLocks noGrp="1"/>
          </p:cNvGraphicFramePr>
          <p:nvPr>
            <p:extLst>
              <p:ext uri="{D42A27DB-BD31-4B8C-83A1-F6EECF244321}">
                <p14:modId xmlns:p14="http://schemas.microsoft.com/office/powerpoint/2010/main" xmlns="" val="3661091847"/>
              </p:ext>
            </p:extLst>
          </p:nvPr>
        </p:nvGraphicFramePr>
        <p:xfrm>
          <a:off x="6781800" y="1905000"/>
          <a:ext cx="960437" cy="1114425"/>
        </p:xfrm>
        <a:graphic>
          <a:graphicData uri="http://schemas.openxmlformats.org/drawingml/2006/table">
            <a:tbl>
              <a:tblPr/>
              <a:tblGrid>
                <a:gridCol w="9604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Calibri" charset="0"/>
                          <a:ea typeface="宋体" charset="0"/>
                          <a:cs typeface="宋体" charset="0"/>
                        </a:rPr>
                        <a:t>001</a:t>
                      </a:r>
                      <a:endParaRPr kumimoji="0" lang="zh-CN" altLang="en-US" sz="1800" b="0" i="0" u="none" strike="noStrike" cap="none" normalizeH="0" baseline="0" dirty="0">
                        <a:ln>
                          <a:noFill/>
                        </a:ln>
                        <a:solidFill>
                          <a:srgbClr val="000000"/>
                        </a:solidFill>
                        <a:effectLst/>
                        <a:latin typeface="Calibri" charset="0"/>
                        <a:ea typeface="宋体" charset="0"/>
                        <a:cs typeface="宋体"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charset="0"/>
                          <a:ea typeface="宋体" charset="0"/>
                          <a:cs typeface="宋体" charset="0"/>
                        </a:rPr>
                        <a:t>004</a:t>
                      </a:r>
                      <a:endParaRPr kumimoji="0" lang="zh-CN" altLang="en-US" sz="1800" b="0" i="0" u="none" strike="noStrike" cap="none" normalizeH="0" baseline="0">
                        <a:ln>
                          <a:noFill/>
                        </a:ln>
                        <a:solidFill>
                          <a:srgbClr val="000000"/>
                        </a:solidFill>
                        <a:effectLst/>
                        <a:latin typeface="Calibri" charset="0"/>
                        <a:ea typeface="宋体" charset="0"/>
                        <a:cs typeface="宋体"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Calibri" charset="0"/>
                          <a:ea typeface="宋体" charset="0"/>
                          <a:cs typeface="宋体" charset="0"/>
                        </a:rPr>
                        <a:t>006</a:t>
                      </a:r>
                      <a:endParaRPr kumimoji="0" lang="zh-CN" altLang="en-US" sz="1800" b="0" i="0" u="none" strike="noStrike" cap="none" normalizeH="0" baseline="0" dirty="0">
                        <a:ln>
                          <a:noFill/>
                        </a:ln>
                        <a:solidFill>
                          <a:srgbClr val="000000"/>
                        </a:solidFill>
                        <a:effectLst/>
                        <a:latin typeface="Calibri" charset="0"/>
                        <a:ea typeface="宋体" charset="0"/>
                        <a:cs typeface="宋体"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xmlns="" val="3812115774"/>
              </p:ext>
            </p:extLst>
          </p:nvPr>
        </p:nvGraphicFramePr>
        <p:xfrm>
          <a:off x="8001000" y="1905000"/>
          <a:ext cx="960438" cy="1114425"/>
        </p:xfrm>
        <a:graphic>
          <a:graphicData uri="http://schemas.openxmlformats.org/drawingml/2006/table">
            <a:tbl>
              <a:tblPr/>
              <a:tblGrid>
                <a:gridCol w="960438"/>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Calibri" charset="0"/>
                          <a:ea typeface="宋体" charset="0"/>
                          <a:cs typeface="宋体" charset="0"/>
                        </a:rPr>
                        <a:t>002</a:t>
                      </a:r>
                      <a:endParaRPr kumimoji="0" lang="zh-CN" altLang="en-US" sz="1800" b="0" i="0" u="none" strike="noStrike" cap="none" normalizeH="0" baseline="0" dirty="0">
                        <a:ln>
                          <a:noFill/>
                        </a:ln>
                        <a:solidFill>
                          <a:srgbClr val="000000"/>
                        </a:solidFill>
                        <a:effectLst/>
                        <a:latin typeface="Calibri" charset="0"/>
                        <a:ea typeface="宋体" charset="0"/>
                        <a:cs typeface="宋体"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Calibri" charset="0"/>
                          <a:ea typeface="宋体" charset="0"/>
                          <a:cs typeface="宋体" charset="0"/>
                        </a:rPr>
                        <a:t>003</a:t>
                      </a:r>
                      <a:endParaRPr kumimoji="0" lang="zh-CN" altLang="en-US" sz="1800" b="0" i="0" u="none" strike="noStrike" cap="none" normalizeH="0" baseline="0" dirty="0">
                        <a:ln>
                          <a:noFill/>
                        </a:ln>
                        <a:solidFill>
                          <a:srgbClr val="000000"/>
                        </a:solidFill>
                        <a:effectLst/>
                        <a:latin typeface="Calibri" charset="0"/>
                        <a:ea typeface="宋体" charset="0"/>
                        <a:cs typeface="宋体"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Calibri" charset="0"/>
                          <a:ea typeface="宋体" charset="0"/>
                          <a:cs typeface="宋体" charset="0"/>
                        </a:rPr>
                        <a:t>006</a:t>
                      </a:r>
                      <a:endParaRPr kumimoji="0" lang="zh-CN" altLang="en-US" sz="1800" b="0" i="0" u="none" strike="noStrike" cap="none" normalizeH="0" baseline="0" dirty="0">
                        <a:ln>
                          <a:noFill/>
                        </a:ln>
                        <a:solidFill>
                          <a:srgbClr val="000000"/>
                        </a:solidFill>
                        <a:effectLst/>
                        <a:latin typeface="Calibri" charset="0"/>
                        <a:ea typeface="宋体" charset="0"/>
                        <a:cs typeface="宋体"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36897" name="TextBox 16"/>
          <p:cNvSpPr txBox="1">
            <a:spLocks noChangeArrowheads="1"/>
          </p:cNvSpPr>
          <p:nvPr/>
        </p:nvSpPr>
        <p:spPr bwMode="auto">
          <a:xfrm>
            <a:off x="1331913" y="1596727"/>
            <a:ext cx="6477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b="1"/>
              <a:t>u</a:t>
            </a:r>
            <a:r>
              <a:rPr lang="en-US" altLang="zh-CN" b="1" baseline="-25000"/>
              <a:t>1</a:t>
            </a:r>
            <a:endParaRPr lang="zh-CN" altLang="en-US" b="1" baseline="-25000"/>
          </a:p>
        </p:txBody>
      </p:sp>
      <p:sp>
        <p:nvSpPr>
          <p:cNvPr id="36898" name="TextBox 17"/>
          <p:cNvSpPr txBox="1">
            <a:spLocks noChangeArrowheads="1"/>
          </p:cNvSpPr>
          <p:nvPr/>
        </p:nvSpPr>
        <p:spPr bwMode="auto">
          <a:xfrm>
            <a:off x="2987675" y="1587202"/>
            <a:ext cx="6477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b="1"/>
              <a:t>u</a:t>
            </a:r>
            <a:r>
              <a:rPr lang="en-US" altLang="zh-CN" b="1" baseline="-25000"/>
              <a:t>2</a:t>
            </a:r>
            <a:endParaRPr lang="zh-CN" altLang="en-US" b="1" baseline="-25000"/>
          </a:p>
        </p:txBody>
      </p:sp>
      <p:cxnSp>
        <p:nvCxnSpPr>
          <p:cNvPr id="22" name="直接连接符 21"/>
          <p:cNvCxnSpPr/>
          <p:nvPr/>
        </p:nvCxnSpPr>
        <p:spPr>
          <a:xfrm rot="5400000">
            <a:off x="1691481" y="1740396"/>
            <a:ext cx="28733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35150" y="1596727"/>
            <a:ext cx="475297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5400000">
            <a:off x="6480969" y="1703883"/>
            <a:ext cx="2159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3167062" y="1631652"/>
            <a:ext cx="5048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419475" y="1379239"/>
            <a:ext cx="475297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5400000">
            <a:off x="7920038" y="1631652"/>
            <a:ext cx="503237"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a:spLocks noChangeArrowheads="1"/>
          </p:cNvSpPr>
          <p:nvPr/>
        </p:nvSpPr>
        <p:spPr bwMode="auto">
          <a:xfrm>
            <a:off x="6372225" y="3036589"/>
            <a:ext cx="576263"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500" b="1"/>
              <a:t>L</a:t>
            </a:r>
            <a:r>
              <a:rPr lang="en-US" altLang="zh-CN" sz="2500" b="1" baseline="-25000"/>
              <a:t>1</a:t>
            </a:r>
            <a:endParaRPr lang="zh-CN" altLang="en-US" sz="2500" b="1" baseline="-25000"/>
          </a:p>
        </p:txBody>
      </p:sp>
      <p:sp>
        <p:nvSpPr>
          <p:cNvPr id="33" name="TextBox 32"/>
          <p:cNvSpPr txBox="1">
            <a:spLocks noChangeArrowheads="1"/>
          </p:cNvSpPr>
          <p:nvPr/>
        </p:nvSpPr>
        <p:spPr bwMode="auto">
          <a:xfrm>
            <a:off x="7956550" y="3036589"/>
            <a:ext cx="576263"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500" b="1"/>
              <a:t>L</a:t>
            </a:r>
            <a:r>
              <a:rPr lang="en-US" altLang="zh-CN" sz="2500" b="1" baseline="-25000"/>
              <a:t>2</a:t>
            </a:r>
            <a:endParaRPr lang="zh-CN" altLang="en-US" sz="2500" b="1" baseline="-25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linds(horizontal)">
                                      <p:cBhvr>
                                        <p:cTn id="21" dur="500"/>
                                        <p:tgtEl>
                                          <p:spTgt spid="22"/>
                                        </p:tgtEl>
                                      </p:cBhvr>
                                    </p:animEffect>
                                  </p:childTnLst>
                                </p:cTn>
                              </p:par>
                              <p:par>
                                <p:cTn id="22" presetID="3" presetClass="entr" presetSubtype="1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linds(horizontal)">
                                      <p:cBhvr>
                                        <p:cTn id="24" dur="500"/>
                                        <p:tgtEl>
                                          <p:spTgt spid="24"/>
                                        </p:tgtEl>
                                      </p:cBhvr>
                                    </p:animEffect>
                                  </p:childTnLst>
                                </p:cTn>
                              </p:par>
                              <p:par>
                                <p:cTn id="25" presetID="3" presetClass="entr" presetSubtype="1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linds(horizontal)">
                                      <p:cBhvr>
                                        <p:cTn id="27" dur="500"/>
                                        <p:tgtEl>
                                          <p:spTgt spid="26"/>
                                        </p:tgtEl>
                                      </p:cBhvr>
                                    </p:animEffect>
                                  </p:childTnLst>
                                </p:cTn>
                              </p:par>
                              <p:par>
                                <p:cTn id="28" presetID="3" presetClass="entr" presetSubtype="1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blinds(horizontal)">
                                      <p:cBhvr>
                                        <p:cTn id="33" dur="500"/>
                                        <p:tgtEl>
                                          <p:spTgt spid="3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linds(horizontal)">
                                      <p:cBhvr>
                                        <p:cTn id="38" dur="500"/>
                                        <p:tgtEl>
                                          <p:spTgt spid="1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linds(horizontal)">
                                      <p:cBhvr>
                                        <p:cTn id="41" dur="500"/>
                                        <p:tgtEl>
                                          <p:spTgt spid="1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linds(horizontal)">
                                      <p:cBhvr>
                                        <p:cTn id="44" dur="500"/>
                                        <p:tgtEl>
                                          <p:spTgt spid="12"/>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blinds(horizontal)">
                                      <p:cBhvr>
                                        <p:cTn id="52" dur="500"/>
                                        <p:tgtEl>
                                          <p:spTgt spid="27"/>
                                        </p:tgtEl>
                                      </p:cBhvr>
                                    </p:animEffect>
                                  </p:childTnLst>
                                </p:cTn>
                              </p:par>
                              <p:par>
                                <p:cTn id="53" presetID="3" presetClass="entr" presetSubtype="1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blinds(horizontal)">
                                      <p:cBhvr>
                                        <p:cTn id="55" dur="500"/>
                                        <p:tgtEl>
                                          <p:spTgt spid="29"/>
                                        </p:tgtEl>
                                      </p:cBhvr>
                                    </p:animEffect>
                                  </p:childTnLst>
                                </p:cTn>
                              </p:par>
                              <p:par>
                                <p:cTn id="56" presetID="3" presetClass="entr" presetSubtype="10"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blinds(horizontal)">
                                      <p:cBhvr>
                                        <p:cTn id="58" dur="500"/>
                                        <p:tgtEl>
                                          <p:spTgt spid="30"/>
                                        </p:tgtEl>
                                      </p:cBhvr>
                                    </p:animEffect>
                                  </p:childTnLst>
                                </p:cTn>
                              </p:par>
                              <p:par>
                                <p:cTn id="59" presetID="3" presetClass="entr" presetSubtype="1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blinds(horizontal)">
                                      <p:cBhvr>
                                        <p:cTn id="61" dur="500"/>
                                        <p:tgtEl>
                                          <p:spTgt spid="16"/>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blinds(horizontal)">
                                      <p:cBhvr>
                                        <p:cTn id="6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3" grpId="0" animBg="1"/>
      <p:bldP spid="32" grpId="0"/>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5650" y="2421855"/>
            <a:ext cx="7677150" cy="416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891" name="标题 1"/>
          <p:cNvSpPr>
            <a:spLocks noGrp="1"/>
          </p:cNvSpPr>
          <p:nvPr>
            <p:ph type="title"/>
          </p:nvPr>
        </p:nvSpPr>
        <p:spPr/>
        <p:txBody>
          <a:bodyPr/>
          <a:lstStyle/>
          <a:p>
            <a:r>
              <a:rPr lang="en-US" altLang="zh-CN" smtClean="0"/>
              <a:t>A Straightforward Solution (2)</a:t>
            </a:r>
            <a:endParaRPr lang="zh-CN" altLang="en-US"/>
          </a:p>
        </p:txBody>
      </p:sp>
      <p:sp>
        <p:nvSpPr>
          <p:cNvPr id="10" name="Content Placeholder 9"/>
          <p:cNvSpPr>
            <a:spLocks noGrp="1"/>
          </p:cNvSpPr>
          <p:nvPr>
            <p:ph idx="1"/>
          </p:nvPr>
        </p:nvSpPr>
        <p:spPr>
          <a:xfrm>
            <a:off x="457200" y="1672555"/>
            <a:ext cx="8229600" cy="4525963"/>
          </a:xfrm>
        </p:spPr>
        <p:txBody>
          <a:bodyPr/>
          <a:lstStyle/>
          <a:p>
            <a:endParaRPr lang="en-US"/>
          </a:p>
        </p:txBody>
      </p:sp>
      <p:graphicFrame>
        <p:nvGraphicFramePr>
          <p:cNvPr id="5" name="表格 4"/>
          <p:cNvGraphicFramePr>
            <a:graphicFrameLocks noGrp="1"/>
          </p:cNvGraphicFramePr>
          <p:nvPr>
            <p:extLst>
              <p:ext uri="{D42A27DB-BD31-4B8C-83A1-F6EECF244321}">
                <p14:modId xmlns:p14="http://schemas.microsoft.com/office/powerpoint/2010/main" xmlns="" val="1396205770"/>
              </p:ext>
            </p:extLst>
          </p:nvPr>
        </p:nvGraphicFramePr>
        <p:xfrm>
          <a:off x="2532063" y="1380455"/>
          <a:ext cx="815975" cy="1097280"/>
        </p:xfrm>
        <a:graphic>
          <a:graphicData uri="http://schemas.openxmlformats.org/drawingml/2006/table">
            <a:tbl>
              <a:tblPr/>
              <a:tblGrid>
                <a:gridCol w="815975"/>
              </a:tblGrid>
              <a:tr h="347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charset="0"/>
                          <a:ea typeface="宋体" charset="0"/>
                          <a:cs typeface="宋体" charset="0"/>
                        </a:rPr>
                        <a:t>001</a:t>
                      </a:r>
                      <a:endParaRPr kumimoji="0" lang="zh-CN" altLang="en-US" sz="1800" b="0" i="0" u="none" strike="noStrike" cap="none" normalizeH="0" baseline="0">
                        <a:ln>
                          <a:noFill/>
                        </a:ln>
                        <a:solidFill>
                          <a:srgbClr val="000000"/>
                        </a:solidFill>
                        <a:effectLst/>
                        <a:latin typeface="Calibri" charset="0"/>
                        <a:ea typeface="宋体" charset="0"/>
                        <a:cs typeface="宋体"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47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charset="0"/>
                          <a:ea typeface="宋体" charset="0"/>
                          <a:cs typeface="宋体" charset="0"/>
                        </a:rPr>
                        <a:t>004</a:t>
                      </a:r>
                      <a:endParaRPr kumimoji="0" lang="zh-CN" altLang="en-US" sz="1800" b="0" i="0" u="none" strike="noStrike" cap="none" normalizeH="0" baseline="0">
                        <a:ln>
                          <a:noFill/>
                        </a:ln>
                        <a:solidFill>
                          <a:srgbClr val="000000"/>
                        </a:solidFill>
                        <a:effectLst/>
                        <a:latin typeface="Calibri" charset="0"/>
                        <a:ea typeface="宋体" charset="0"/>
                        <a:cs typeface="宋体"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7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charset="0"/>
                          <a:ea typeface="宋体" charset="0"/>
                          <a:cs typeface="宋体" charset="0"/>
                        </a:rPr>
                        <a:t>006</a:t>
                      </a:r>
                      <a:endParaRPr kumimoji="0" lang="zh-CN" altLang="en-US" sz="1800" b="0" i="0" u="none" strike="noStrike" cap="none" normalizeH="0" baseline="0">
                        <a:ln>
                          <a:noFill/>
                        </a:ln>
                        <a:solidFill>
                          <a:srgbClr val="000000"/>
                        </a:solidFill>
                        <a:effectLst/>
                        <a:latin typeface="Calibri" charset="0"/>
                        <a:ea typeface="宋体" charset="0"/>
                        <a:cs typeface="宋体"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xmlns="" val="3141930788"/>
              </p:ext>
            </p:extLst>
          </p:nvPr>
        </p:nvGraphicFramePr>
        <p:xfrm>
          <a:off x="4979988" y="1380455"/>
          <a:ext cx="815975" cy="1097280"/>
        </p:xfrm>
        <a:graphic>
          <a:graphicData uri="http://schemas.openxmlformats.org/drawingml/2006/table">
            <a:tbl>
              <a:tblPr/>
              <a:tblGrid>
                <a:gridCol w="815975"/>
              </a:tblGrid>
              <a:tr h="347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charset="0"/>
                          <a:ea typeface="宋体" charset="0"/>
                          <a:cs typeface="宋体" charset="0"/>
                        </a:rPr>
                        <a:t>002</a:t>
                      </a:r>
                      <a:endParaRPr kumimoji="0" lang="zh-CN" altLang="en-US" sz="1800" b="0" i="0" u="none" strike="noStrike" cap="none" normalizeH="0" baseline="0">
                        <a:ln>
                          <a:noFill/>
                        </a:ln>
                        <a:solidFill>
                          <a:srgbClr val="000000"/>
                        </a:solidFill>
                        <a:effectLst/>
                        <a:latin typeface="Calibri" charset="0"/>
                        <a:ea typeface="宋体" charset="0"/>
                        <a:cs typeface="宋体"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47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charset="0"/>
                          <a:ea typeface="宋体" charset="0"/>
                          <a:cs typeface="宋体" charset="0"/>
                        </a:rPr>
                        <a:t>003</a:t>
                      </a:r>
                      <a:endParaRPr kumimoji="0" lang="zh-CN" altLang="en-US" sz="1800" b="0" i="0" u="none" strike="noStrike" cap="none" normalizeH="0" baseline="0">
                        <a:ln>
                          <a:noFill/>
                        </a:ln>
                        <a:solidFill>
                          <a:srgbClr val="000000"/>
                        </a:solidFill>
                        <a:effectLst/>
                        <a:latin typeface="Calibri" charset="0"/>
                        <a:ea typeface="宋体" charset="0"/>
                        <a:cs typeface="宋体"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47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charset="0"/>
                          <a:ea typeface="宋体" charset="0"/>
                          <a:cs typeface="宋体" charset="0"/>
                        </a:rPr>
                        <a:t>006</a:t>
                      </a:r>
                      <a:endParaRPr kumimoji="0" lang="zh-CN" altLang="en-US" sz="1800" b="0" i="0" u="none" strike="noStrike" cap="none" normalizeH="0" baseline="0">
                        <a:ln>
                          <a:noFill/>
                        </a:ln>
                        <a:solidFill>
                          <a:srgbClr val="000000"/>
                        </a:solidFill>
                        <a:effectLst/>
                        <a:latin typeface="Calibri" charset="0"/>
                        <a:ea typeface="宋体" charset="0"/>
                        <a:cs typeface="宋体"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cxnSp>
        <p:nvCxnSpPr>
          <p:cNvPr id="19" name="直接连接符 18"/>
          <p:cNvCxnSpPr/>
          <p:nvPr/>
        </p:nvCxnSpPr>
        <p:spPr>
          <a:xfrm rot="10800000">
            <a:off x="3611563" y="1772568"/>
            <a:ext cx="792162" cy="36036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3611563" y="1772568"/>
            <a:ext cx="792162" cy="36036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a:off x="4187031" y="1989262"/>
            <a:ext cx="43338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flipH="1" flipV="1">
            <a:off x="3431382" y="1952749"/>
            <a:ext cx="36036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692275" y="5373018"/>
            <a:ext cx="1295400" cy="504825"/>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31" name="矩形 30"/>
          <p:cNvSpPr/>
          <p:nvPr/>
        </p:nvSpPr>
        <p:spPr>
          <a:xfrm>
            <a:off x="4572000" y="5446043"/>
            <a:ext cx="1295400" cy="503237"/>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13" name="云形 12"/>
          <p:cNvSpPr/>
          <p:nvPr/>
        </p:nvSpPr>
        <p:spPr>
          <a:xfrm>
            <a:off x="6156325" y="1340768"/>
            <a:ext cx="2484438" cy="1223962"/>
          </a:xfrm>
          <a:prstGeom prst="cloud">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500" b="1">
                <a:solidFill>
                  <a:srgbClr val="FF0000"/>
                </a:solidFill>
                <a:latin typeface="Calibri" charset="0"/>
                <a:ea typeface="宋体" charset="0"/>
                <a:cs typeface="宋体" charset="0"/>
              </a:rPr>
              <a:t>Large Join Space ! </a:t>
            </a:r>
            <a:r>
              <a:rPr lang="en-US" altLang="zh-CN" sz="2500" b="1">
                <a:solidFill>
                  <a:srgbClr val="FF0000"/>
                </a:solidFill>
                <a:latin typeface="Calibri" charset="0"/>
                <a:ea typeface="宋体" charset="0"/>
                <a:cs typeface="宋体" charset="0"/>
                <a:sym typeface="Wingdings" charset="0"/>
              </a:rPr>
              <a:t></a:t>
            </a:r>
            <a:r>
              <a:rPr lang="en-US" altLang="zh-CN" sz="2500" b="1">
                <a:solidFill>
                  <a:srgbClr val="FFFFFF"/>
                </a:solidFill>
                <a:latin typeface="Calibri" charset="0"/>
                <a:ea typeface="宋体" charset="0"/>
                <a:cs typeface="宋体" charset="0"/>
                <a:sym typeface="Wingdings" charset="0"/>
              </a:rPr>
              <a:t> </a:t>
            </a:r>
            <a:endParaRPr lang="zh-CN" altLang="en-US" sz="2500" b="1">
              <a:solidFill>
                <a:srgbClr val="FFFFFF"/>
              </a:solidFill>
              <a:latin typeface="Calibri" charset="0"/>
              <a:ea typeface="宋体" charset="0"/>
              <a:cs typeface="宋体" charset="0"/>
            </a:endParaRPr>
          </a:p>
        </p:txBody>
      </p:sp>
      <p:sp>
        <p:nvSpPr>
          <p:cNvPr id="37921" name="TextBox 15"/>
          <p:cNvSpPr txBox="1">
            <a:spLocks noChangeArrowheads="1"/>
          </p:cNvSpPr>
          <p:nvPr/>
        </p:nvSpPr>
        <p:spPr bwMode="auto">
          <a:xfrm>
            <a:off x="2771775" y="980728"/>
            <a:ext cx="57626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000" b="1" dirty="0"/>
              <a:t>L</a:t>
            </a:r>
            <a:r>
              <a:rPr lang="en-US" altLang="zh-CN" sz="2000" b="1" baseline="-25000" dirty="0"/>
              <a:t>1</a:t>
            </a:r>
            <a:endParaRPr lang="zh-CN" altLang="en-US" sz="2000" b="1" baseline="-25000" dirty="0"/>
          </a:p>
        </p:txBody>
      </p:sp>
      <p:sp>
        <p:nvSpPr>
          <p:cNvPr id="37922" name="TextBox 16"/>
          <p:cNvSpPr txBox="1">
            <a:spLocks noChangeArrowheads="1"/>
          </p:cNvSpPr>
          <p:nvPr/>
        </p:nvSpPr>
        <p:spPr bwMode="auto">
          <a:xfrm>
            <a:off x="5076825" y="980728"/>
            <a:ext cx="5746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r>
              <a:rPr lang="en-US" altLang="zh-CN" sz="2000" b="1"/>
              <a:t>L</a:t>
            </a:r>
            <a:r>
              <a:rPr lang="en-US" altLang="zh-CN" sz="2000" b="1" baseline="-25000"/>
              <a:t>2</a:t>
            </a:r>
            <a:endParaRPr lang="zh-CN" altLang="en-US" sz="2000" b="1" baseline="-25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par>
                                <p:cTn id="11" presetID="3" presetClass="entr" presetSubtype="1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par>
                                <p:cTn id="14" presetID="3" presetClass="entr" presetSubtype="1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linds(horizontal)">
                                      <p:cBhvr>
                                        <p:cTn id="16" dur="500"/>
                                        <p:tgtEl>
                                          <p:spTgt spid="2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blinds(horizontal)">
                                      <p:cBhvr>
                                        <p:cTn id="21" dur="500"/>
                                        <p:tgtEl>
                                          <p:spTgt spid="3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blinds(horizontal)">
                                      <p:cBhvr>
                                        <p:cTn id="24" dur="500"/>
                                        <p:tgtEl>
                                          <p:spTgt spid="3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dirty="0" smtClean="0"/>
              <a:t>VS-Tree </a:t>
            </a:r>
            <a:endParaRPr lang="zh-CN" altLang="en-US" dirty="0"/>
          </a:p>
        </p:txBody>
      </p:sp>
      <p:sp>
        <p:nvSpPr>
          <p:cNvPr id="2" name="Date Placeholder 1"/>
          <p:cNvSpPr>
            <a:spLocks noGrp="1"/>
          </p:cNvSpPr>
          <p:nvPr>
            <p:ph type="dt" sz="half" idx="4294967295"/>
          </p:nvPr>
        </p:nvSpPr>
        <p:spPr>
          <a:xfrm>
            <a:off x="395536" y="6448251"/>
            <a:ext cx="2133600" cy="365125"/>
          </a:xfrm>
          <a:prstGeom prst="rect">
            <a:avLst/>
          </a:prstGeom>
        </p:spPr>
        <p:txBody>
          <a:bodyPr/>
          <a:lstStyle/>
          <a:p>
            <a:r>
              <a:rPr lang="en-US" altLang="zh-CN" smtClean="0"/>
              <a:t>1/25/12</a:t>
            </a:r>
            <a:endParaRPr lang="zh-CN" altLang="en-US"/>
          </a:p>
        </p:txBody>
      </p:sp>
      <p:sp>
        <p:nvSpPr>
          <p:cNvPr id="13" name="页脚占位符 12"/>
          <p:cNvSpPr>
            <a:spLocks noGrp="1"/>
          </p:cNvSpPr>
          <p:nvPr>
            <p:ph type="ftr" sz="quarter" idx="4294967295"/>
          </p:nvPr>
        </p:nvSpPr>
        <p:spPr>
          <a:xfrm>
            <a:off x="1691680" y="6428359"/>
            <a:ext cx="6048672" cy="385017"/>
          </a:xfrm>
          <a:prstGeom prst="rect">
            <a:avLst/>
          </a:prstGeom>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r>
              <a:rPr lang="en-US" altLang="zh-CN" dirty="0" smtClean="0"/>
              <a:t>Advanced Information Systems - Spring 2012, Research </a:t>
            </a:r>
            <a:endParaRPr lang="zh-CN" altLang="en-US" dirty="0"/>
          </a:p>
        </p:txBody>
      </p:sp>
      <p:sp>
        <p:nvSpPr>
          <p:cNvPr id="4" name="灯片编号占位符 3"/>
          <p:cNvSpPr>
            <a:spLocks noGrp="1"/>
          </p:cNvSpPr>
          <p:nvPr>
            <p:ph type="sldNum" sz="quarter" idx="4294967295"/>
          </p:nvPr>
        </p:nvSpPr>
        <p:spPr>
          <a:xfrm>
            <a:off x="6588224" y="6448251"/>
            <a:ext cx="2133600" cy="365125"/>
          </a:xfrm>
          <a:prstGeom prst="rect">
            <a:avLst/>
          </a:prstGeom>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fld id="{BB6FEFC6-AFE1-B447-8B85-328A6EAD0566}" type="slidenum">
              <a:rPr lang="zh-CN" altLang="en-US" smtClean="0"/>
              <a:pPr/>
              <a:t>22</a:t>
            </a:fld>
            <a:endParaRPr lang="zh-CN" altLang="en-US"/>
          </a:p>
        </p:txBody>
      </p:sp>
      <p:pic>
        <p:nvPicPr>
          <p:cNvPr id="61445"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5325" y="1417638"/>
            <a:ext cx="7753350" cy="5429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图片 21" descr="edgesignaturegraph-2.jpg"/>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5800" y="1219200"/>
            <a:ext cx="7762875" cy="5438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矩形 7"/>
          <p:cNvSpPr/>
          <p:nvPr/>
        </p:nvSpPr>
        <p:spPr>
          <a:xfrm>
            <a:off x="971550" y="4437063"/>
            <a:ext cx="1295400" cy="503237"/>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sp>
        <p:nvSpPr>
          <p:cNvPr id="11" name="矩形 10"/>
          <p:cNvSpPr/>
          <p:nvPr/>
        </p:nvSpPr>
        <p:spPr>
          <a:xfrm>
            <a:off x="2916238" y="5084763"/>
            <a:ext cx="1368425" cy="503237"/>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Calibri" charset="0"/>
              <a:ea typeface="宋体" charset="0"/>
              <a:cs typeface="宋体" charset="0"/>
            </a:endParaRPr>
          </a:p>
        </p:txBody>
      </p:sp>
      <p:cxnSp>
        <p:nvCxnSpPr>
          <p:cNvPr id="14" name="直接箭头连接符 13"/>
          <p:cNvCxnSpPr/>
          <p:nvPr/>
        </p:nvCxnSpPr>
        <p:spPr>
          <a:xfrm>
            <a:off x="2411413" y="3573463"/>
            <a:ext cx="431800" cy="2159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45"/>
                                        </p:tgtEl>
                                        <p:attrNameLst>
                                          <p:attrName>style.visibility</p:attrName>
                                        </p:attrNameLst>
                                      </p:cBhvr>
                                      <p:to>
                                        <p:strVal val="visible"/>
                                      </p:to>
                                    </p:set>
                                    <p:animEffect transition="in" filter="blinds(horizontal)">
                                      <p:cBhvr>
                                        <p:cTn id="7" dur="500"/>
                                        <p:tgtEl>
                                          <p:spTgt spid="614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13" presetID="3" presetClass="entr" presetSubtype="1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linds(horizontal)">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578358" indent="-514350">
              <a:buFont typeface="+mj-lt"/>
              <a:buAutoNum type="arabicPeriod"/>
            </a:pPr>
            <a:r>
              <a:rPr lang="en-US" sz="2800" dirty="0" smtClean="0">
                <a:hlinkClick r:id="rId2"/>
              </a:rPr>
              <a:t>http://www.cambridgesemantics.com/2008/09/sparql-by-example</a:t>
            </a:r>
            <a:r>
              <a:rPr lang="en-US" sz="2800" dirty="0" smtClean="0">
                <a:hlinkClick r:id="rId2"/>
              </a:rPr>
              <a:t>/</a:t>
            </a:r>
            <a:endParaRPr lang="en-US" sz="2800" dirty="0" smtClean="0"/>
          </a:p>
          <a:p>
            <a:pPr marL="578358" indent="-514350">
              <a:buFont typeface="+mj-lt"/>
              <a:buAutoNum type="arabicPeriod"/>
            </a:pPr>
            <a:r>
              <a:rPr lang="en-US" sz="2800" dirty="0" smtClean="0">
                <a:hlinkClick r:id="rId3"/>
              </a:rPr>
              <a:t>http://</a:t>
            </a:r>
            <a:r>
              <a:rPr lang="en-US" sz="2800" dirty="0" smtClean="0">
                <a:hlinkClick r:id="rId3"/>
              </a:rPr>
              <a:t>gumbo.cs.uga.edu/prokino2/about/browser</a:t>
            </a:r>
            <a:endParaRPr lang="en-US" sz="2800" dirty="0" smtClean="0"/>
          </a:p>
          <a:p>
            <a:pPr marL="578358" indent="-514350">
              <a:buFont typeface="+mj-lt"/>
              <a:buAutoNum type="arabicPeriod"/>
            </a:pPr>
            <a:r>
              <a:rPr lang="en-US" sz="2800" dirty="0" smtClean="0"/>
              <a:t>L. </a:t>
            </a:r>
            <a:r>
              <a:rPr lang="en-US" sz="2800" dirty="0" err="1" smtClean="0"/>
              <a:t>Zou</a:t>
            </a:r>
            <a:r>
              <a:rPr lang="en-US" sz="2800" dirty="0" smtClean="0"/>
              <a:t>, J. Mo, L. Chen, M.  </a:t>
            </a:r>
            <a:r>
              <a:rPr lang="en-US" sz="2800" dirty="0" err="1" smtClean="0"/>
              <a:t>Ozsu</a:t>
            </a:r>
            <a:r>
              <a:rPr lang="en-US" sz="2800" dirty="0" smtClean="0"/>
              <a:t>, and D. </a:t>
            </a:r>
            <a:r>
              <a:rPr lang="en-US" sz="2800" dirty="0" err="1" smtClean="0"/>
              <a:t>Zhao.gStore</a:t>
            </a:r>
            <a:r>
              <a:rPr lang="en-US" sz="2800" dirty="0" smtClean="0"/>
              <a:t>: Answering SPARQL Queries via </a:t>
            </a:r>
            <a:r>
              <a:rPr lang="en-US" sz="2800" dirty="0" err="1" smtClean="0"/>
              <a:t>Subgraph</a:t>
            </a:r>
            <a:r>
              <a:rPr lang="en-US" sz="2800" dirty="0" smtClean="0"/>
              <a:t> Matching</a:t>
            </a:r>
            <a:r>
              <a:rPr lang="en-US" sz="2800" dirty="0" smtClean="0"/>
              <a:t>. PVLDB, 4(8), 2011.</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RDF triple pattern</a:t>
            </a:r>
            <a:endParaRPr lang="en-US" dirty="0"/>
          </a:p>
        </p:txBody>
      </p:sp>
      <p:sp>
        <p:nvSpPr>
          <p:cNvPr id="3" name="Content Placeholder 2"/>
          <p:cNvSpPr>
            <a:spLocks noGrp="1"/>
          </p:cNvSpPr>
          <p:nvPr>
            <p:ph idx="1"/>
          </p:nvPr>
        </p:nvSpPr>
        <p:spPr/>
        <p:txBody>
          <a:bodyPr/>
          <a:lstStyle/>
          <a:p>
            <a:endParaRPr lang="en-US" dirty="0" smtClean="0"/>
          </a:p>
          <a:p>
            <a:pPr>
              <a:buNone/>
            </a:pPr>
            <a:r>
              <a:rPr lang="en-US" dirty="0" smtClean="0"/>
              <a:t>Subject               Predicate               Object</a:t>
            </a:r>
            <a:endParaRPr lang="en-US" dirty="0"/>
          </a:p>
        </p:txBody>
      </p:sp>
      <p:sp>
        <p:nvSpPr>
          <p:cNvPr id="4" name="Oval 3"/>
          <p:cNvSpPr/>
          <p:nvPr/>
        </p:nvSpPr>
        <p:spPr>
          <a:xfrm>
            <a:off x="304800" y="4343400"/>
            <a:ext cx="1447800" cy="762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086600" y="4267200"/>
            <a:ext cx="1600200" cy="762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4" idx="6"/>
            <a:endCxn id="5" idx="2"/>
          </p:cNvCxnSpPr>
          <p:nvPr/>
        </p:nvCxnSpPr>
        <p:spPr>
          <a:xfrm flipV="1">
            <a:off x="1752600" y="4648200"/>
            <a:ext cx="5334000" cy="7620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33400" y="5867400"/>
            <a:ext cx="8077200" cy="523220"/>
          </a:xfrm>
          <a:prstGeom prst="rect">
            <a:avLst/>
          </a:prstGeom>
        </p:spPr>
        <p:txBody>
          <a:bodyPr wrap="square">
            <a:spAutoFit/>
          </a:bodyPr>
          <a:lstStyle/>
          <a:p>
            <a:r>
              <a:rPr lang="en-US" sz="2800" dirty="0" smtClean="0"/>
              <a:t>we will shed light on </a:t>
            </a:r>
            <a:r>
              <a:rPr lang="en-US" sz="2800" dirty="0" smtClean="0"/>
              <a:t>the RDF graph next week</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SPARQL is about matching triple patterns</a:t>
            </a:r>
            <a:endParaRPr lang="en-US" dirty="0"/>
          </a:p>
        </p:txBody>
      </p:sp>
      <p:pic>
        <p:nvPicPr>
          <p:cNvPr id="4" name="图片 4" descr="rdf-graph-new.jpg"/>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89212" y="1882775"/>
            <a:ext cx="6965576"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to know beforehand :</a:t>
            </a:r>
            <a:endParaRPr lang="en-US" dirty="0"/>
          </a:p>
        </p:txBody>
      </p:sp>
      <p:sp>
        <p:nvSpPr>
          <p:cNvPr id="3" name="Content Placeholder 2"/>
          <p:cNvSpPr>
            <a:spLocks noGrp="1"/>
          </p:cNvSpPr>
          <p:nvPr>
            <p:ph idx="1"/>
          </p:nvPr>
        </p:nvSpPr>
        <p:spPr/>
        <p:txBody>
          <a:bodyPr/>
          <a:lstStyle/>
          <a:p>
            <a:endParaRPr lang="en-US" dirty="0" smtClean="0"/>
          </a:p>
          <a:p>
            <a:r>
              <a:rPr lang="en-US" dirty="0" smtClean="0"/>
              <a:t>URI </a:t>
            </a:r>
          </a:p>
          <a:p>
            <a:pPr>
              <a:buNone/>
            </a:pPr>
            <a:r>
              <a:rPr lang="en-US" sz="2400" dirty="0" smtClean="0">
                <a:hlinkClick r:id="rId2"/>
              </a:rPr>
              <a:t>&lt;http</a:t>
            </a:r>
            <a:r>
              <a:rPr lang="en-US" sz="2400" dirty="0" smtClean="0">
                <a:hlinkClick r:id="rId2"/>
              </a:rPr>
              <a:t>://</a:t>
            </a:r>
            <a:r>
              <a:rPr lang="en-US" sz="2400" dirty="0" smtClean="0">
                <a:hlinkClick r:id="rId2"/>
              </a:rPr>
              <a:t>dbpedia.org/resource/Barack_Obama</a:t>
            </a:r>
            <a:r>
              <a:rPr lang="en-US" sz="2400" dirty="0" smtClean="0">
                <a:solidFill>
                  <a:schemeClr val="accent5">
                    <a:lumMod val="60000"/>
                    <a:lumOff val="40000"/>
                  </a:schemeClr>
                </a:solidFill>
              </a:rPr>
              <a:t>&gt;</a:t>
            </a:r>
          </a:p>
          <a:p>
            <a:r>
              <a:rPr lang="en-US" dirty="0" smtClean="0"/>
              <a:t>Prefix : </a:t>
            </a:r>
            <a:r>
              <a:rPr lang="en-US" dirty="0" smtClean="0"/>
              <a:t>for abbreviating </a:t>
            </a:r>
            <a:r>
              <a:rPr lang="en-US" dirty="0" smtClean="0"/>
              <a:t>URIs</a:t>
            </a:r>
          </a:p>
          <a:p>
            <a:pPr>
              <a:buNone/>
            </a:pPr>
            <a:r>
              <a:rPr lang="en-US" sz="2400" dirty="0" smtClean="0">
                <a:solidFill>
                  <a:schemeClr val="accent5">
                    <a:lumMod val="60000"/>
                    <a:lumOff val="40000"/>
                  </a:schemeClr>
                </a:solidFill>
              </a:rPr>
              <a:t>Prefix  </a:t>
            </a:r>
            <a:r>
              <a:rPr lang="en-US" sz="2400" dirty="0" err="1" smtClean="0">
                <a:solidFill>
                  <a:schemeClr val="accent5">
                    <a:lumMod val="60000"/>
                    <a:lumOff val="40000"/>
                  </a:schemeClr>
                </a:solidFill>
              </a:rPr>
              <a:t>dbpedia</a:t>
            </a:r>
            <a:r>
              <a:rPr lang="en-US" sz="2400" dirty="0" smtClean="0">
                <a:solidFill>
                  <a:schemeClr val="accent5">
                    <a:lumMod val="60000"/>
                    <a:lumOff val="40000"/>
                  </a:schemeClr>
                </a:solidFill>
              </a:rPr>
              <a:t>: &lt;</a:t>
            </a:r>
            <a:r>
              <a:rPr lang="en-US" sz="2400" dirty="0" smtClean="0">
                <a:solidFill>
                  <a:schemeClr val="accent5">
                    <a:lumMod val="60000"/>
                    <a:lumOff val="40000"/>
                  </a:schemeClr>
                </a:solidFill>
                <a:hlinkClick r:id="rId3"/>
              </a:rPr>
              <a:t>http</a:t>
            </a:r>
            <a:r>
              <a:rPr lang="en-US" sz="2400" dirty="0" smtClean="0">
                <a:solidFill>
                  <a:schemeClr val="accent5">
                    <a:lumMod val="60000"/>
                    <a:lumOff val="40000"/>
                  </a:schemeClr>
                </a:solidFill>
                <a:hlinkClick r:id="rId3"/>
              </a:rPr>
              <a:t>://</a:t>
            </a:r>
            <a:r>
              <a:rPr lang="en-US" sz="2400" dirty="0" smtClean="0">
                <a:solidFill>
                  <a:schemeClr val="accent5">
                    <a:lumMod val="60000"/>
                    <a:lumOff val="40000"/>
                  </a:schemeClr>
                </a:solidFill>
                <a:hlinkClick r:id="rId3"/>
              </a:rPr>
              <a:t>dbpedia.org/resource/</a:t>
            </a:r>
            <a:r>
              <a:rPr lang="en-US" sz="2400" dirty="0" smtClean="0">
                <a:solidFill>
                  <a:schemeClr val="accent5">
                    <a:lumMod val="60000"/>
                    <a:lumOff val="40000"/>
                  </a:schemeClr>
                </a:solidFill>
              </a:rPr>
              <a:t>&gt;</a:t>
            </a:r>
          </a:p>
          <a:p>
            <a:pPr>
              <a:buNone/>
            </a:pPr>
            <a:r>
              <a:rPr lang="en-US" sz="2400" b="1" dirty="0" smtClean="0">
                <a:solidFill>
                  <a:schemeClr val="accent5">
                    <a:lumMod val="60000"/>
                    <a:lumOff val="40000"/>
                  </a:schemeClr>
                </a:solidFill>
              </a:rPr>
              <a:t>  </a:t>
            </a:r>
            <a:r>
              <a:rPr lang="en-US" sz="2400" b="1" dirty="0" err="1" smtClean="0">
                <a:solidFill>
                  <a:schemeClr val="accent5">
                    <a:lumMod val="60000"/>
                    <a:lumOff val="40000"/>
                  </a:schemeClr>
                </a:solidFill>
              </a:rPr>
              <a:t>dbpedia</a:t>
            </a:r>
            <a:r>
              <a:rPr lang="en-US" sz="2400" b="1" dirty="0" smtClean="0">
                <a:solidFill>
                  <a:schemeClr val="accent5">
                    <a:lumMod val="60000"/>
                    <a:lumOff val="40000"/>
                  </a:schemeClr>
                </a:solidFill>
              </a:rPr>
              <a:t> : </a:t>
            </a:r>
            <a:r>
              <a:rPr lang="en-US" sz="2400" b="1" dirty="0" err="1" smtClean="0">
                <a:solidFill>
                  <a:schemeClr val="accent5">
                    <a:lumMod val="60000"/>
                    <a:lumOff val="40000"/>
                  </a:schemeClr>
                </a:solidFill>
              </a:rPr>
              <a:t>B</a:t>
            </a:r>
            <a:r>
              <a:rPr lang="en-US" sz="2400" b="1" dirty="0" err="1" smtClean="0">
                <a:hlinkClick r:id="rId2"/>
              </a:rPr>
              <a:t>arack_Obama</a:t>
            </a:r>
            <a:endParaRPr lang="en-US" sz="2400" b="1" dirty="0" smtClean="0">
              <a:solidFill>
                <a:schemeClr val="accent5">
                  <a:lumMod val="60000"/>
                  <a:lumOff val="40000"/>
                </a:schemeClr>
              </a:solidFill>
            </a:endParaRPr>
          </a:p>
          <a:p>
            <a:pPr>
              <a:buNone/>
            </a:pPr>
            <a:endParaRPr lang="en-US" sz="2400" dirty="0" smtClean="0">
              <a:solidFill>
                <a:schemeClr val="accent5">
                  <a:lumMod val="60000"/>
                  <a:lumOff val="40000"/>
                </a:schemeClr>
              </a:solidFill>
            </a:endParaRP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useful property from RDF </a:t>
            </a:r>
            <a:endParaRPr lang="en-US" dirty="0"/>
          </a:p>
        </p:txBody>
      </p:sp>
      <p:sp>
        <p:nvSpPr>
          <p:cNvPr id="3" name="Content Placeholder 2"/>
          <p:cNvSpPr>
            <a:spLocks noGrp="1"/>
          </p:cNvSpPr>
          <p:nvPr>
            <p:ph idx="1"/>
          </p:nvPr>
        </p:nvSpPr>
        <p:spPr/>
        <p:txBody>
          <a:bodyPr/>
          <a:lstStyle/>
          <a:p>
            <a:r>
              <a:rPr lang="en-US" dirty="0" err="1" smtClean="0"/>
              <a:t>rdf</a:t>
            </a:r>
            <a:r>
              <a:rPr lang="en-US" dirty="0" smtClean="0"/>
              <a:t> : type </a:t>
            </a:r>
            <a:r>
              <a:rPr lang="en-US" dirty="0" smtClean="0">
                <a:sym typeface="Wingdings" pitchFamily="2" charset="2"/>
              </a:rPr>
              <a:t> a property between an instance </a:t>
            </a:r>
            <a:r>
              <a:rPr lang="en-US" dirty="0" smtClean="0">
                <a:sym typeface="Wingdings" pitchFamily="2" charset="2"/>
              </a:rPr>
              <a:t>and</a:t>
            </a:r>
            <a:r>
              <a:rPr lang="en-US" dirty="0" smtClean="0">
                <a:sym typeface="Wingdings" pitchFamily="2" charset="2"/>
              </a:rPr>
              <a:t> </a:t>
            </a:r>
            <a:r>
              <a:rPr lang="en-US" dirty="0" smtClean="0">
                <a:sym typeface="Wingdings" pitchFamily="2" charset="2"/>
              </a:rPr>
              <a:t>the class it belongs to</a:t>
            </a:r>
          </a:p>
          <a:p>
            <a:pPr>
              <a:buNone/>
            </a:pPr>
            <a:r>
              <a:rPr lang="en-US" dirty="0" smtClean="0">
                <a:sym typeface="Wingdings" pitchFamily="2" charset="2"/>
              </a:rPr>
              <a:t>   </a:t>
            </a:r>
            <a:endParaRPr lang="en-US" dirty="0" smtClean="0">
              <a:sym typeface="Wingdings" pitchFamily="2" charset="2"/>
            </a:endParaRPr>
          </a:p>
          <a:p>
            <a:pPr>
              <a:buNone/>
            </a:pPr>
            <a:endParaRPr lang="en-US" dirty="0" smtClean="0">
              <a:sym typeface="Wingdings" pitchFamily="2" charset="2"/>
            </a:endParaRPr>
          </a:p>
          <a:p>
            <a:pPr>
              <a:buNone/>
            </a:pPr>
            <a:r>
              <a:rPr lang="en-US" dirty="0" smtClean="0">
                <a:sym typeface="Wingdings" pitchFamily="2" charset="2"/>
              </a:rPr>
              <a:t> </a:t>
            </a:r>
            <a:r>
              <a:rPr lang="en-US" dirty="0" smtClean="0">
                <a:sym typeface="Wingdings" pitchFamily="2" charset="2"/>
              </a:rPr>
              <a:t> </a:t>
            </a:r>
            <a:r>
              <a:rPr lang="en-US" dirty="0" smtClean="0">
                <a:solidFill>
                  <a:schemeClr val="accent5">
                    <a:lumMod val="60000"/>
                    <a:lumOff val="40000"/>
                  </a:schemeClr>
                </a:solidFill>
                <a:sym typeface="Wingdings" pitchFamily="2" charset="2"/>
              </a:rPr>
              <a:t>Example:</a:t>
            </a:r>
            <a:r>
              <a:rPr lang="en-US" dirty="0" smtClean="0">
                <a:solidFill>
                  <a:schemeClr val="accent5">
                    <a:lumMod val="60000"/>
                    <a:lumOff val="40000"/>
                  </a:schemeClr>
                </a:solidFill>
                <a:sym typeface="Wingdings" pitchFamily="2" charset="2"/>
              </a:rPr>
              <a:t> </a:t>
            </a:r>
            <a:r>
              <a:rPr lang="en-US" dirty="0" smtClean="0">
                <a:sym typeface="Wingdings" pitchFamily="2" charset="2"/>
              </a:rPr>
              <a:t> </a:t>
            </a:r>
            <a:r>
              <a:rPr lang="en-US" dirty="0" smtClean="0">
                <a:sym typeface="Wingdings" pitchFamily="2" charset="2"/>
              </a:rPr>
              <a:t>UGA   </a:t>
            </a:r>
            <a:r>
              <a:rPr lang="en-US" dirty="0" err="1" smtClean="0">
                <a:sym typeface="Wingdings" pitchFamily="2" charset="2"/>
              </a:rPr>
              <a:t>rdf:type</a:t>
            </a:r>
            <a:r>
              <a:rPr lang="en-US" dirty="0" smtClean="0">
                <a:sym typeface="Wingdings" pitchFamily="2" charset="2"/>
              </a:rPr>
              <a:t>  University</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SPARQL </a:t>
            </a:r>
            <a:r>
              <a:rPr lang="en-US" dirty="0" smtClean="0"/>
              <a:t>R</a:t>
            </a:r>
            <a:r>
              <a:rPr lang="en-US" dirty="0" smtClean="0"/>
              <a:t>ecipe </a:t>
            </a:r>
            <a:endParaRPr lang="en-US" dirty="0"/>
          </a:p>
        </p:txBody>
      </p:sp>
      <p:sp>
        <p:nvSpPr>
          <p:cNvPr id="3" name="Content Placeholder 2"/>
          <p:cNvSpPr>
            <a:spLocks noGrp="1"/>
          </p:cNvSpPr>
          <p:nvPr>
            <p:ph type="subTitle" idx="1"/>
          </p:nvPr>
        </p:nvSpPr>
        <p:spPr/>
        <p:txBody>
          <a:bodyPr>
            <a:normAutofit/>
          </a:bodyPr>
          <a:lstStyle/>
          <a:p>
            <a:pPr lvl="1"/>
            <a:endParaRPr lang="en-US" dirty="0" smtClean="0"/>
          </a:p>
          <a:p>
            <a:pPr>
              <a:buNone/>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Ingredients &amp; Formulation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sz="3200" b="1" dirty="0" smtClean="0">
                <a:solidFill>
                  <a:schemeClr val="accent5">
                    <a:lumMod val="60000"/>
                    <a:lumOff val="40000"/>
                  </a:schemeClr>
                </a:solidFill>
              </a:rPr>
              <a:t># prefix declarations</a:t>
            </a:r>
          </a:p>
          <a:p>
            <a:pPr>
              <a:buNone/>
            </a:pPr>
            <a:r>
              <a:rPr lang="en-US" sz="3200" b="1" dirty="0" smtClean="0"/>
              <a:t>PREFIX </a:t>
            </a:r>
            <a:r>
              <a:rPr lang="en-US" sz="3200" b="1" dirty="0" err="1" smtClean="0"/>
              <a:t>foo</a:t>
            </a:r>
            <a:r>
              <a:rPr lang="en-US" sz="3200" b="1" dirty="0" smtClean="0"/>
              <a:t>: &lt;http://example.com/resources/&gt;</a:t>
            </a:r>
          </a:p>
          <a:p>
            <a:pPr>
              <a:buNone/>
            </a:pPr>
            <a:r>
              <a:rPr lang="en-US" sz="3200" dirty="0" smtClean="0"/>
              <a:t>...</a:t>
            </a:r>
          </a:p>
          <a:p>
            <a:pPr>
              <a:buNone/>
            </a:pPr>
            <a:r>
              <a:rPr lang="en-US" sz="3200" b="1" dirty="0" smtClean="0">
                <a:solidFill>
                  <a:schemeClr val="accent5">
                    <a:lumMod val="60000"/>
                    <a:lumOff val="40000"/>
                  </a:schemeClr>
                </a:solidFill>
              </a:rPr>
              <a:t># dataset definition</a:t>
            </a:r>
          </a:p>
          <a:p>
            <a:pPr>
              <a:buNone/>
            </a:pPr>
            <a:r>
              <a:rPr lang="en-US" sz="3200" b="1" dirty="0" smtClean="0"/>
              <a:t>FROM </a:t>
            </a:r>
            <a:r>
              <a:rPr lang="en-US" sz="3200" dirty="0" smtClean="0"/>
              <a:t>...</a:t>
            </a:r>
          </a:p>
          <a:p>
            <a:pPr>
              <a:buNone/>
            </a:pPr>
            <a:r>
              <a:rPr lang="en-US" sz="3200" b="1" dirty="0" smtClean="0">
                <a:solidFill>
                  <a:schemeClr val="accent5">
                    <a:lumMod val="60000"/>
                    <a:lumOff val="40000"/>
                  </a:schemeClr>
                </a:solidFill>
              </a:rPr>
              <a:t># result clause</a:t>
            </a:r>
          </a:p>
          <a:p>
            <a:pPr>
              <a:buNone/>
            </a:pPr>
            <a:r>
              <a:rPr lang="en-US" sz="3200" b="1" dirty="0" smtClean="0"/>
              <a:t>SELECT</a:t>
            </a:r>
            <a:r>
              <a:rPr lang="en-US" sz="3200" dirty="0" smtClean="0"/>
              <a:t> ...</a:t>
            </a:r>
          </a:p>
          <a:p>
            <a:pPr>
              <a:buNone/>
            </a:pPr>
            <a:r>
              <a:rPr lang="en-US" sz="3200" b="1" dirty="0" smtClean="0">
                <a:solidFill>
                  <a:schemeClr val="accent5">
                    <a:lumMod val="60000"/>
                    <a:lumOff val="40000"/>
                  </a:schemeClr>
                </a:solidFill>
              </a:rPr>
              <a:t># query </a:t>
            </a:r>
            <a:r>
              <a:rPr lang="en-US" sz="3200" b="1" dirty="0" smtClean="0">
                <a:solidFill>
                  <a:schemeClr val="accent5">
                    <a:lumMod val="60000"/>
                    <a:lumOff val="40000"/>
                  </a:schemeClr>
                </a:solidFill>
              </a:rPr>
              <a:t>pattern (one or more triple patterns)</a:t>
            </a:r>
            <a:endParaRPr lang="en-US" sz="3200" b="1" dirty="0" smtClean="0">
              <a:solidFill>
                <a:schemeClr val="accent5">
                  <a:lumMod val="60000"/>
                  <a:lumOff val="40000"/>
                </a:schemeClr>
              </a:solidFill>
            </a:endParaRPr>
          </a:p>
          <a:p>
            <a:pPr>
              <a:buNone/>
            </a:pPr>
            <a:r>
              <a:rPr lang="en-US" sz="3200" b="1" dirty="0" smtClean="0"/>
              <a:t>WHERE </a:t>
            </a:r>
            <a:r>
              <a:rPr lang="en-US" sz="3200" dirty="0" smtClean="0"/>
              <a:t>{</a:t>
            </a:r>
          </a:p>
          <a:p>
            <a:pPr>
              <a:buNone/>
            </a:pPr>
            <a:r>
              <a:rPr lang="en-US" sz="3200" dirty="0" smtClean="0"/>
              <a:t>    ...</a:t>
            </a:r>
          </a:p>
          <a:p>
            <a:pPr>
              <a:buNone/>
            </a:pPr>
            <a:r>
              <a:rPr lang="en-US" sz="3200" dirty="0" smtClean="0"/>
              <a:t>}</a:t>
            </a:r>
          </a:p>
          <a:p>
            <a:pPr>
              <a:buNone/>
            </a:pPr>
            <a:r>
              <a:rPr lang="en-US" sz="3200" b="1" dirty="0" smtClean="0">
                <a:solidFill>
                  <a:schemeClr val="accent5">
                    <a:lumMod val="60000"/>
                    <a:lumOff val="40000"/>
                  </a:schemeClr>
                </a:solidFill>
              </a:rPr>
              <a:t># </a:t>
            </a:r>
            <a:r>
              <a:rPr lang="en-US" sz="3200" b="1" dirty="0" smtClean="0">
                <a:solidFill>
                  <a:schemeClr val="accent5">
                    <a:lumMod val="60000"/>
                    <a:lumOff val="40000"/>
                  </a:schemeClr>
                </a:solidFill>
              </a:rPr>
              <a:t>solution modifiers</a:t>
            </a:r>
            <a:endParaRPr lang="en-US" sz="3200" b="1" dirty="0" smtClean="0">
              <a:solidFill>
                <a:schemeClr val="accent5">
                  <a:lumMod val="60000"/>
                  <a:lumOff val="40000"/>
                </a:schemeClr>
              </a:solidFill>
            </a:endParaRPr>
          </a:p>
          <a:p>
            <a:pPr>
              <a:buNone/>
            </a:pPr>
            <a:r>
              <a:rPr lang="en-US" sz="3200" b="1" dirty="0" smtClean="0"/>
              <a:t>ORDER BY </a:t>
            </a:r>
            <a:r>
              <a:rPr lang="en-US" sz="3200" b="1" dirty="0" smtClean="0"/>
              <a:t>/ LIMIT/OFFSET</a:t>
            </a:r>
            <a:endParaRPr lang="en-US" sz="32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more than SELECT</a:t>
            </a:r>
            <a:endParaRPr lang="en-US" dirty="0"/>
          </a:p>
        </p:txBody>
      </p:sp>
      <p:sp>
        <p:nvSpPr>
          <p:cNvPr id="3" name="Content Placeholder 2"/>
          <p:cNvSpPr>
            <a:spLocks noGrp="1"/>
          </p:cNvSpPr>
          <p:nvPr>
            <p:ph idx="1"/>
          </p:nvPr>
        </p:nvSpPr>
        <p:spPr/>
        <p:txBody>
          <a:bodyPr/>
          <a:lstStyle/>
          <a:p>
            <a:r>
              <a:rPr lang="en-US" dirty="0" smtClean="0"/>
              <a:t>ASK</a:t>
            </a:r>
          </a:p>
          <a:p>
            <a:r>
              <a:rPr lang="en-US" dirty="0" smtClean="0"/>
              <a:t>CONSTRUCT</a:t>
            </a:r>
          </a:p>
          <a:p>
            <a:r>
              <a:rPr lang="en-US" dirty="0" smtClean="0"/>
              <a:t>DESCRIBE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590</TotalTime>
  <Words>916</Words>
  <Application>Microsoft Office PowerPoint</Application>
  <PresentationFormat>On-screen Show (4:3)</PresentationFormat>
  <Paragraphs>139</Paragraphs>
  <Slides>23</Slides>
  <Notes>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Verve</vt:lpstr>
      <vt:lpstr>SPARQL </vt:lpstr>
      <vt:lpstr>Presentation outline</vt:lpstr>
      <vt:lpstr>RDF triple pattern</vt:lpstr>
      <vt:lpstr>SPARQL is about matching triple patterns</vt:lpstr>
      <vt:lpstr>Something to know beforehand :</vt:lpstr>
      <vt:lpstr>one useful property from RDF </vt:lpstr>
      <vt:lpstr>SPARQL Recipe </vt:lpstr>
      <vt:lpstr>Ingredients &amp; Formulation</vt:lpstr>
      <vt:lpstr>Do more than SELECT</vt:lpstr>
      <vt:lpstr>SPARQL </vt:lpstr>
      <vt:lpstr>SPARQL 1.1</vt:lpstr>
      <vt:lpstr>Demo</vt:lpstr>
      <vt:lpstr>Comparing some approaches regarding</vt:lpstr>
      <vt:lpstr>Naïve Triple Store</vt:lpstr>
      <vt:lpstr>Property Table</vt:lpstr>
      <vt:lpstr>gStore</vt:lpstr>
      <vt:lpstr>Adjacency List</vt:lpstr>
      <vt:lpstr>Signature Graph G*</vt:lpstr>
      <vt:lpstr>Query Signature Q*</vt:lpstr>
      <vt:lpstr>A Straightforward Solution (1)</vt:lpstr>
      <vt:lpstr>A Straightforward Solution (2)</vt:lpstr>
      <vt:lpstr>VS-Tree </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Owner</dc:creator>
  <cp:lastModifiedBy>Owner</cp:lastModifiedBy>
  <cp:revision>37</cp:revision>
  <dcterms:created xsi:type="dcterms:W3CDTF">2012-03-01T00:36:54Z</dcterms:created>
  <dcterms:modified xsi:type="dcterms:W3CDTF">2012-03-01T12:22:07Z</dcterms:modified>
</cp:coreProperties>
</file>