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3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6095FA-95F8-B248-A3F5-D3E293CF5C09}" type="datetimeFigureOut">
              <a:rPr lang="en-US" smtClean="0"/>
              <a:t>3/22/12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C0C3E0-EC97-1C4B-8A57-81F16B80BFF0}" type="slidenum">
              <a:rPr lang="en-US" smtClean="0"/>
              <a:t>‹#›</a:t>
            </a:fld>
            <a:endParaRPr lang="en-US"/>
          </a:p>
        </p:txBody>
      </p:sp>
    </p:spTree>
    <p:extLst>
      <p:ext uri="{BB962C8B-B14F-4D97-AF65-F5344CB8AC3E}">
        <p14:creationId xmlns:p14="http://schemas.microsoft.com/office/powerpoint/2010/main" val="34448941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3</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12</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13</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14</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15</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16</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17</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18</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19</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20</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21</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4</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22</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23</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24</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25</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26</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27</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28</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29</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30</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endParaRPr lang="en-US" sz="1200" b="0" i="0" u="none" strike="noStrike" kern="1200" baseline="0" dirty="0" smtClean="0">
              <a:solidFill>
                <a:schemeClr val="tx1"/>
              </a:solidFill>
              <a:latin typeface="+mn-lt"/>
              <a:ea typeface="+mn-ea"/>
              <a:cs typeface="+mn-cs"/>
            </a:endParaRPr>
          </a:p>
          <a:p>
            <a:r>
              <a:rPr lang="en-US" dirty="0" smtClean="0"/>
              <a:t>LAT:</a:t>
            </a:r>
            <a:r>
              <a:rPr lang="en-US" baseline="0" dirty="0" smtClean="0"/>
              <a:t> </a:t>
            </a:r>
            <a:r>
              <a:rPr lang="en-US" dirty="0" smtClean="0"/>
              <a:t>terms in the question or category that indicate what type of entity is being asked for.</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31</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LAT:</a:t>
            </a:r>
            <a:r>
              <a:rPr lang="en-US" baseline="0" dirty="0" smtClean="0"/>
              <a:t> </a:t>
            </a:r>
            <a:r>
              <a:rPr lang="en-US" dirty="0" smtClean="0"/>
              <a:t>terms in the question or category that indicate what type of entity is being asked for.</a:t>
            </a:r>
          </a:p>
          <a:p>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5</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r>
              <a:rPr lang="en-US" dirty="0" smtClean="0"/>
              <a:t>LAT:</a:t>
            </a:r>
            <a:r>
              <a:rPr lang="en-US" baseline="0" dirty="0" smtClean="0"/>
              <a:t> </a:t>
            </a:r>
            <a:r>
              <a:rPr lang="en-US" dirty="0" smtClean="0"/>
              <a:t>terms in the question or category that indicate what type of entity is being asked for.</a:t>
            </a:r>
          </a:p>
          <a:p>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32</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r>
              <a:rPr lang="en-US" dirty="0" smtClean="0"/>
              <a:t>LAT:</a:t>
            </a:r>
            <a:r>
              <a:rPr lang="en-US" baseline="0" dirty="0" smtClean="0"/>
              <a:t> </a:t>
            </a:r>
            <a:r>
              <a:rPr lang="en-US" dirty="0" smtClean="0"/>
              <a:t>terms in the question or category that indicate what type of entity is being asked </a:t>
            </a:r>
            <a:r>
              <a:rPr lang="en-US" smtClean="0"/>
              <a:t>for.</a:t>
            </a:r>
          </a:p>
          <a:p>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33</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r>
              <a:rPr lang="en-US" dirty="0" smtClean="0"/>
              <a:t>LAT:</a:t>
            </a:r>
            <a:r>
              <a:rPr lang="en-US" baseline="0" dirty="0" smtClean="0"/>
              <a:t> </a:t>
            </a:r>
            <a:r>
              <a:rPr lang="en-US" dirty="0" smtClean="0"/>
              <a:t>terms in the question or category that indicate what type of entity is being asked </a:t>
            </a:r>
            <a:r>
              <a:rPr lang="en-US" smtClean="0"/>
              <a:t>for.</a:t>
            </a:r>
          </a:p>
          <a:p>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34</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p>
          <a:p>
            <a:r>
              <a:rPr lang="en-US" dirty="0" smtClean="0"/>
              <a:t>LAT:</a:t>
            </a:r>
            <a:r>
              <a:rPr lang="en-US" baseline="0" dirty="0" smtClean="0"/>
              <a:t> </a:t>
            </a:r>
            <a:r>
              <a:rPr lang="en-US" dirty="0" smtClean="0"/>
              <a:t>terms in the question or category that indicate what type of entity is being asked </a:t>
            </a:r>
            <a:r>
              <a:rPr lang="en-US" smtClean="0"/>
              <a:t>for.</a:t>
            </a:r>
          </a:p>
          <a:p>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35</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6</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7</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8</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9</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10</a:t>
            </a:fld>
            <a:endParaRPr lang="en-US"/>
          </a:p>
        </p:txBody>
      </p:sp>
    </p:spTree>
    <p:extLst>
      <p:ext uri="{BB962C8B-B14F-4D97-AF65-F5344CB8AC3E}">
        <p14:creationId xmlns:p14="http://schemas.microsoft.com/office/powerpoint/2010/main" val="403195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Semantic</a:t>
            </a:r>
            <a:r>
              <a:rPr lang="en-US" baseline="0" dirty="0" smtClean="0"/>
              <a:t> Search: </a:t>
            </a:r>
            <a:r>
              <a:rPr lang="en-US" sz="1200" b="0" i="0" u="none" strike="noStrike" kern="1200" baseline="0" dirty="0" smtClean="0">
                <a:solidFill>
                  <a:schemeClr val="tx1"/>
                </a:solidFill>
                <a:latin typeface="+mn-lt"/>
                <a:ea typeface="+mn-ea"/>
                <a:cs typeface="+mn-cs"/>
              </a:rPr>
              <a:t>search augmented with search for words tagged with some type</a:t>
            </a:r>
            <a:endParaRPr lang="en-US" dirty="0"/>
          </a:p>
        </p:txBody>
      </p:sp>
      <p:sp>
        <p:nvSpPr>
          <p:cNvPr id="4" name="Slide Number Placeholder 3"/>
          <p:cNvSpPr>
            <a:spLocks noGrp="1"/>
          </p:cNvSpPr>
          <p:nvPr>
            <p:ph type="sldNum" sz="quarter" idx="10"/>
          </p:nvPr>
        </p:nvSpPr>
        <p:spPr/>
        <p:txBody>
          <a:bodyPr/>
          <a:lstStyle/>
          <a:p>
            <a:fld id="{90C0C3E0-EC97-1C4B-8A57-81F16B80BFF0}" type="slidenum">
              <a:rPr lang="en-US" smtClean="0"/>
              <a:t>11</a:t>
            </a:fld>
            <a:endParaRPr lang="en-US"/>
          </a:p>
        </p:txBody>
      </p:sp>
    </p:spTree>
    <p:extLst>
      <p:ext uri="{BB962C8B-B14F-4D97-AF65-F5344CB8AC3E}">
        <p14:creationId xmlns:p14="http://schemas.microsoft.com/office/powerpoint/2010/main" val="403195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March 22,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March 22,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March 22,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March 22,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March 22,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March 22,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March 22,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March 22,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March 22,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March 22,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March 22,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March 22, 2012</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649" y="1676400"/>
            <a:ext cx="8039551" cy="1524000"/>
          </a:xfrm>
        </p:spPr>
        <p:txBody>
          <a:bodyPr anchor="t">
            <a:normAutofit/>
          </a:bodyPr>
          <a:lstStyle/>
          <a:p>
            <a:r>
              <a:rPr lang="en-US" sz="3000" cap="none" dirty="0" smtClean="0"/>
              <a:t>Leveraging Community-built Knowledge For Type Coercion In Question Answering</a:t>
            </a:r>
            <a:endParaRPr lang="en-US" sz="3000" cap="none" dirty="0"/>
          </a:p>
        </p:txBody>
      </p:sp>
      <p:sp>
        <p:nvSpPr>
          <p:cNvPr id="3" name="Subtitle 2"/>
          <p:cNvSpPr>
            <a:spLocks noGrp="1"/>
          </p:cNvSpPr>
          <p:nvPr>
            <p:ph type="subTitle" idx="1"/>
          </p:nvPr>
        </p:nvSpPr>
        <p:spPr>
          <a:xfrm>
            <a:off x="669840" y="2826735"/>
            <a:ext cx="8165145" cy="620577"/>
          </a:xfrm>
        </p:spPr>
        <p:txBody>
          <a:bodyPr/>
          <a:lstStyle/>
          <a:p>
            <a:r>
              <a:rPr lang="de-DE" dirty="0" err="1"/>
              <a:t>Aditya</a:t>
            </a:r>
            <a:r>
              <a:rPr lang="de-DE" dirty="0"/>
              <a:t> </a:t>
            </a:r>
            <a:r>
              <a:rPr lang="de-DE" dirty="0" err="1"/>
              <a:t>Kalyanpur</a:t>
            </a:r>
            <a:r>
              <a:rPr lang="de-DE" dirty="0"/>
              <a:t>, J William Murdock, James Fan </a:t>
            </a:r>
            <a:r>
              <a:rPr lang="de-DE" dirty="0" err="1"/>
              <a:t>and</a:t>
            </a:r>
            <a:r>
              <a:rPr lang="de-DE" dirty="0"/>
              <a:t> Chris Welty</a:t>
            </a:r>
            <a:endParaRPr lang="en-US" dirty="0"/>
          </a:p>
        </p:txBody>
      </p:sp>
      <p:sp>
        <p:nvSpPr>
          <p:cNvPr id="4" name="Subtitle 2"/>
          <p:cNvSpPr txBox="1">
            <a:spLocks/>
          </p:cNvSpPr>
          <p:nvPr/>
        </p:nvSpPr>
        <p:spPr>
          <a:xfrm>
            <a:off x="445455" y="4277136"/>
            <a:ext cx="8165145" cy="872906"/>
          </a:xfrm>
          <a:prstGeom prst="rect">
            <a:avLst/>
          </a:prstGeom>
        </p:spPr>
        <p:txBody>
          <a:bodyPr vert="horz" lIns="0" tIns="45720" rIns="0" bIns="45720" rtlCol="0">
            <a:normAutofit/>
          </a:bodyPr>
          <a:lstStyle>
            <a:lvl1pPr marL="0" indent="0" algn="l" defTabSz="914400" rtl="0" eaLnBrk="1" latinLnBrk="0" hangingPunct="1">
              <a:lnSpc>
                <a:spcPct val="100000"/>
              </a:lnSpc>
              <a:spcBef>
                <a:spcPts val="700"/>
              </a:spcBef>
              <a:buClr>
                <a:schemeClr val="accent1"/>
              </a:buClr>
              <a:buSzPct val="85000"/>
              <a:buFont typeface="Wingdings 3" pitchFamily="18" charset="2"/>
              <a:buNone/>
              <a:defRPr sz="2000" kern="1200" baseline="0">
                <a:solidFill>
                  <a:schemeClr val="tx2"/>
                </a:solidFill>
                <a:latin typeface="+mj-lt"/>
                <a:ea typeface="+mn-ea"/>
                <a:cs typeface="+mn-cs"/>
              </a:defRPr>
            </a:lvl1pPr>
            <a:lvl2pPr marL="457200" indent="0" algn="ctr" defTabSz="914400" rtl="0" eaLnBrk="1" latinLnBrk="0" hangingPunct="1">
              <a:lnSpc>
                <a:spcPct val="100000"/>
              </a:lnSpc>
              <a:spcBef>
                <a:spcPts val="700"/>
              </a:spcBef>
              <a:buClr>
                <a:schemeClr val="accent1"/>
              </a:buClr>
              <a:buSzPct val="85000"/>
              <a:buFont typeface="Wingdings 3" pitchFamily="18" charset="2"/>
              <a:buNone/>
              <a:defRPr sz="1600" kern="120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ts val="700"/>
              </a:spcBef>
              <a:buClr>
                <a:schemeClr val="accent1"/>
              </a:buClr>
              <a:buSzPct val="85000"/>
              <a:buFont typeface="Wingdings 3" pitchFamily="18" charset="2"/>
              <a:buNone/>
              <a:defRPr sz="1400" kern="120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ts val="700"/>
              </a:spcBef>
              <a:buClr>
                <a:schemeClr val="accent1"/>
              </a:buClr>
              <a:buSzPct val="85000"/>
              <a:buFont typeface="Wingdings 3" pitchFamily="18" charset="2"/>
              <a:buNone/>
              <a:defRPr sz="1400" kern="120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ts val="700"/>
              </a:spcBef>
              <a:buClr>
                <a:schemeClr val="accent1"/>
              </a:buClr>
              <a:buSzPct val="85000"/>
              <a:buFont typeface="Wingdings 3" pitchFamily="18" charset="2"/>
              <a:buNone/>
              <a:defRPr sz="1400" kern="120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ts val="700"/>
              </a:spcBef>
              <a:buClr>
                <a:schemeClr val="accent1"/>
              </a:buClr>
              <a:buSzPct val="85000"/>
              <a:buFont typeface="Wingdings 3" pitchFamily="18" charset="2"/>
              <a:buNone/>
              <a:defRPr sz="1400" kern="1200">
                <a:solidFill>
                  <a:schemeClr val="tx1">
                    <a:tint val="75000"/>
                  </a:schemeClr>
                </a:solidFill>
                <a:latin typeface="+mn-lt"/>
                <a:ea typeface="+mn-ea"/>
                <a:cs typeface="+mn-cs"/>
              </a:defRPr>
            </a:lvl9pPr>
          </a:lstStyle>
          <a:p>
            <a:r>
              <a:rPr lang="de-DE" sz="2200" dirty="0" smtClean="0"/>
              <a:t>Mehdi </a:t>
            </a:r>
            <a:r>
              <a:rPr lang="de-DE" sz="2200" dirty="0" err="1" smtClean="0"/>
              <a:t>Allahyari</a:t>
            </a:r>
            <a:r>
              <a:rPr lang="de-DE" sz="2200" dirty="0" smtClean="0"/>
              <a:t>						Spring 2012</a:t>
            </a:r>
          </a:p>
          <a:p>
            <a:r>
              <a:rPr lang="en-US" sz="2200" dirty="0" smtClean="0"/>
              <a:t>CSCS8380</a:t>
            </a:r>
            <a:endParaRPr lang="en-US" sz="2200" dirty="0"/>
          </a:p>
        </p:txBody>
      </p:sp>
    </p:spTree>
    <p:extLst>
      <p:ext uri="{BB962C8B-B14F-4D97-AF65-F5344CB8AC3E}">
        <p14:creationId xmlns:p14="http://schemas.microsoft.com/office/powerpoint/2010/main" val="19376351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900" cap="none" dirty="0" smtClean="0"/>
              <a:t>2. Hypothesis (Candidate) Generation</a:t>
            </a:r>
            <a:endParaRPr lang="en-US" sz="39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system issues queries derived from question analysis to </a:t>
            </a:r>
            <a:r>
              <a:rPr lang="en-US" sz="2400" dirty="0" smtClean="0"/>
              <a:t>search its </a:t>
            </a:r>
            <a:r>
              <a:rPr lang="en-US" sz="2400" dirty="0"/>
              <a:t>background information </a:t>
            </a:r>
            <a:r>
              <a:rPr lang="en-US" sz="2400" dirty="0" smtClean="0"/>
              <a:t>(data</a:t>
            </a:r>
            <a:r>
              <a:rPr lang="en-US" sz="2400" dirty="0"/>
              <a:t>- and knowledge-bases) </a:t>
            </a:r>
            <a:r>
              <a:rPr lang="en-US" sz="2400" dirty="0" smtClean="0"/>
              <a:t>for </a:t>
            </a:r>
            <a:r>
              <a:rPr lang="en-US" sz="2400" dirty="0"/>
              <a:t>relevant </a:t>
            </a:r>
            <a:r>
              <a:rPr lang="en-US" sz="2400" dirty="0" smtClean="0"/>
              <a:t>content.</a:t>
            </a:r>
          </a:p>
          <a:p>
            <a:endParaRPr lang="en-US" sz="2400" dirty="0" smtClean="0"/>
          </a:p>
          <a:p>
            <a:r>
              <a:rPr lang="en-US" sz="2400" dirty="0" smtClean="0"/>
              <a:t>uses </a:t>
            </a:r>
            <a:r>
              <a:rPr lang="en-US" sz="2400" dirty="0"/>
              <a:t>a variety of candidate generators to produce </a:t>
            </a:r>
            <a:r>
              <a:rPr lang="en-US" sz="2400" dirty="0" smtClean="0"/>
              <a:t>a list </a:t>
            </a:r>
            <a:r>
              <a:rPr lang="en-US" sz="2400" dirty="0"/>
              <a:t>of potential </a:t>
            </a:r>
            <a:r>
              <a:rPr lang="en-US" sz="2400" dirty="0" smtClean="0"/>
              <a:t>answers.</a:t>
            </a:r>
          </a:p>
          <a:p>
            <a:endParaRPr lang="en-US" sz="2400" dirty="0"/>
          </a:p>
        </p:txBody>
      </p:sp>
    </p:spTree>
    <p:extLst>
      <p:ext uri="{BB962C8B-B14F-4D97-AF65-F5344CB8AC3E}">
        <p14:creationId xmlns:p14="http://schemas.microsoft.com/office/powerpoint/2010/main" val="16020239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t>3. Hypothesis And Evidence Scoring</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all candidates, regardless of how they were generated, are evaluated</a:t>
            </a:r>
            <a:r>
              <a:rPr lang="en-US" sz="2400" dirty="0" smtClean="0"/>
              <a:t>.</a:t>
            </a:r>
          </a:p>
          <a:p>
            <a:endParaRPr lang="en-US" sz="2400" dirty="0" smtClean="0"/>
          </a:p>
          <a:p>
            <a:r>
              <a:rPr lang="en-US" sz="2400" dirty="0"/>
              <a:t>different algorithms and sources are </a:t>
            </a:r>
            <a:r>
              <a:rPr lang="en-US" sz="2400" dirty="0" smtClean="0"/>
              <a:t>used to </a:t>
            </a:r>
            <a:r>
              <a:rPr lang="en-US" sz="2400" dirty="0"/>
              <a:t>collect and score evidence for each candidate </a:t>
            </a:r>
            <a:r>
              <a:rPr lang="en-US" sz="2400" dirty="0" smtClean="0"/>
              <a:t>answer. </a:t>
            </a:r>
          </a:p>
          <a:p>
            <a:endParaRPr lang="en-US" sz="2400" dirty="0" smtClean="0"/>
          </a:p>
          <a:p>
            <a:r>
              <a:rPr lang="en-US" sz="2400" dirty="0"/>
              <a:t>Type </a:t>
            </a:r>
            <a:r>
              <a:rPr lang="en-US" sz="2400" dirty="0" smtClean="0"/>
              <a:t>information is </a:t>
            </a:r>
            <a:r>
              <a:rPr lang="en-US" sz="2400" dirty="0"/>
              <a:t>just one kind of evidence that is used for </a:t>
            </a:r>
            <a:r>
              <a:rPr lang="en-US" sz="2400" dirty="0" smtClean="0"/>
              <a:t>scoring. Others: temporal</a:t>
            </a:r>
            <a:r>
              <a:rPr lang="en-US" sz="2400" dirty="0"/>
              <a:t>/spatial </a:t>
            </a:r>
            <a:r>
              <a:rPr lang="en-US" sz="2400" dirty="0" smtClean="0"/>
              <a:t>constraints, etc.</a:t>
            </a:r>
            <a:endParaRPr lang="en-US" sz="2400" dirty="0"/>
          </a:p>
        </p:txBody>
      </p:sp>
    </p:spTree>
    <p:extLst>
      <p:ext uri="{BB962C8B-B14F-4D97-AF65-F5344CB8AC3E}">
        <p14:creationId xmlns:p14="http://schemas.microsoft.com/office/powerpoint/2010/main" val="27693925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4000" cap="none" dirty="0" smtClean="0"/>
              <a:t>4. </a:t>
            </a:r>
            <a:r>
              <a:rPr lang="fi-FI" sz="4000" cap="none" dirty="0" err="1" smtClean="0"/>
              <a:t>Candidate</a:t>
            </a:r>
            <a:r>
              <a:rPr lang="fi-FI" sz="4000" cap="none" dirty="0" smtClean="0"/>
              <a:t> Ranking</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machine-learning models are used </a:t>
            </a:r>
            <a:r>
              <a:rPr lang="en-US" sz="2400" dirty="0" smtClean="0"/>
              <a:t>to weigh </a:t>
            </a:r>
            <a:r>
              <a:rPr lang="en-US" sz="2400" dirty="0"/>
              <a:t>the analyzed evidence and rank the answer candidates and </a:t>
            </a:r>
            <a:r>
              <a:rPr lang="en-US" sz="2400" dirty="0" smtClean="0"/>
              <a:t>produce a confidence.</a:t>
            </a:r>
          </a:p>
          <a:p>
            <a:r>
              <a:rPr lang="en-US" sz="2400" dirty="0"/>
              <a:t>models generate a confidence that each </a:t>
            </a:r>
            <a:r>
              <a:rPr lang="en-US" sz="2400" dirty="0" smtClean="0"/>
              <a:t>answer candidate </a:t>
            </a:r>
            <a:r>
              <a:rPr lang="en-US" sz="2400" dirty="0"/>
              <a:t>is the correct answer to the given question, and the </a:t>
            </a:r>
            <a:r>
              <a:rPr lang="en-US" sz="2400" dirty="0" smtClean="0"/>
              <a:t>system answers </a:t>
            </a:r>
            <a:r>
              <a:rPr lang="en-US" sz="2400" dirty="0"/>
              <a:t>with the top-ranked </a:t>
            </a:r>
            <a:r>
              <a:rPr lang="en-US" sz="2400" dirty="0" smtClean="0"/>
              <a:t>candidate.</a:t>
            </a:r>
          </a:p>
          <a:p>
            <a:endParaRPr lang="en-US" sz="2400" dirty="0" smtClean="0"/>
          </a:p>
          <a:p>
            <a:r>
              <a:rPr lang="en-US" sz="2400" dirty="0"/>
              <a:t>system can also choose </a:t>
            </a:r>
            <a:r>
              <a:rPr lang="en-US" sz="2400" dirty="0" smtClean="0"/>
              <a:t>to refrain </a:t>
            </a:r>
            <a:r>
              <a:rPr lang="en-US" sz="2400" dirty="0"/>
              <a:t>from answering if it has a low confidence in all of its </a:t>
            </a:r>
            <a:r>
              <a:rPr lang="en-US" sz="2400" dirty="0" smtClean="0"/>
              <a:t>candidates.</a:t>
            </a:r>
            <a:endParaRPr lang="en-US" sz="2400" dirty="0"/>
          </a:p>
        </p:txBody>
      </p:sp>
    </p:spTree>
    <p:extLst>
      <p:ext uri="{BB962C8B-B14F-4D97-AF65-F5344CB8AC3E}">
        <p14:creationId xmlns:p14="http://schemas.microsoft.com/office/powerpoint/2010/main" val="20758176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_tradnl" sz="4000" cap="none" dirty="0" err="1" smtClean="0"/>
              <a:t>Type</a:t>
            </a:r>
            <a:r>
              <a:rPr lang="es-ES_tradnl" sz="4000" cap="none" dirty="0" smtClean="0"/>
              <a:t> </a:t>
            </a:r>
            <a:r>
              <a:rPr lang="es-ES_tradnl" sz="4000" cap="none" dirty="0" err="1" smtClean="0"/>
              <a:t>Coercion</a:t>
            </a:r>
            <a:r>
              <a:rPr lang="es-ES_tradnl" sz="4000" cap="none" dirty="0" smtClean="0"/>
              <a:t> (</a:t>
            </a:r>
            <a:r>
              <a:rPr lang="es-ES_tradnl" sz="4000" cap="none" dirty="0" err="1" smtClean="0"/>
              <a:t>TyCor</a:t>
            </a:r>
            <a:r>
              <a:rPr lang="es-ES_tradnl" sz="4000" cap="none" dirty="0" smtClean="0"/>
              <a:t>) Framework</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is part of Hypothesis and Evidence scoring</a:t>
            </a:r>
            <a:r>
              <a:rPr lang="en-US" sz="2400" dirty="0" smtClean="0"/>
              <a:t>, and </a:t>
            </a:r>
            <a:r>
              <a:rPr lang="en-US" sz="2400" dirty="0"/>
              <a:t>consists of </a:t>
            </a:r>
            <a:r>
              <a:rPr lang="en-US" sz="2400" dirty="0" smtClean="0"/>
              <a:t> answer </a:t>
            </a:r>
            <a:r>
              <a:rPr lang="en-US" sz="2400" dirty="0"/>
              <a:t>scoring components that each take </a:t>
            </a:r>
            <a:r>
              <a:rPr lang="en-US" sz="2400" dirty="0" smtClean="0"/>
              <a:t>a Lexical </a:t>
            </a:r>
            <a:r>
              <a:rPr lang="en-US" sz="2400" dirty="0"/>
              <a:t>Answer Type (LAT) and a candidate answer, and return </a:t>
            </a:r>
            <a:r>
              <a:rPr lang="en-US" sz="2400" dirty="0" smtClean="0"/>
              <a:t>a probability </a:t>
            </a:r>
            <a:r>
              <a:rPr lang="en-US" sz="2400" dirty="0"/>
              <a:t>that the candidate’s type is the </a:t>
            </a:r>
            <a:r>
              <a:rPr lang="en-US" sz="2400" dirty="0" smtClean="0"/>
              <a:t>LAT.</a:t>
            </a:r>
          </a:p>
          <a:p>
            <a:r>
              <a:rPr lang="en-US" sz="2400" dirty="0" err="1" smtClean="0"/>
              <a:t>TyCor</a:t>
            </a:r>
            <a:r>
              <a:rPr lang="en-US" sz="2400" dirty="0" smtClean="0"/>
              <a:t> performs </a:t>
            </a:r>
            <a:r>
              <a:rPr lang="en-US" sz="2400" dirty="0"/>
              <a:t>four </a:t>
            </a:r>
            <a:r>
              <a:rPr lang="en-US" sz="2400" dirty="0" smtClean="0"/>
              <a:t>steps:</a:t>
            </a:r>
          </a:p>
          <a:p>
            <a:pPr lvl="1"/>
            <a:r>
              <a:rPr lang="en-US" sz="2200" dirty="0"/>
              <a:t>Entity Disambiguation and Matching (EDM</a:t>
            </a:r>
            <a:r>
              <a:rPr lang="en-US" sz="2200" dirty="0" smtClean="0"/>
              <a:t>)</a:t>
            </a:r>
          </a:p>
          <a:p>
            <a:pPr lvl="1"/>
            <a:r>
              <a:rPr lang="en-US" sz="2200" dirty="0"/>
              <a:t>Predicate Disambiguation and Matching (PDM</a:t>
            </a:r>
            <a:r>
              <a:rPr lang="en-US" sz="2200" dirty="0" smtClean="0"/>
              <a:t>)</a:t>
            </a:r>
          </a:p>
          <a:p>
            <a:pPr lvl="1"/>
            <a:r>
              <a:rPr lang="de-DE" sz="2200" dirty="0"/>
              <a:t>Type </a:t>
            </a:r>
            <a:r>
              <a:rPr lang="de-DE" sz="2200" dirty="0" err="1"/>
              <a:t>Retrieval</a:t>
            </a:r>
            <a:r>
              <a:rPr lang="de-DE" sz="2200" dirty="0"/>
              <a:t> (TR</a:t>
            </a:r>
            <a:r>
              <a:rPr lang="de-DE" sz="2200" dirty="0" smtClean="0"/>
              <a:t>)</a:t>
            </a:r>
          </a:p>
          <a:p>
            <a:pPr lvl="1"/>
            <a:r>
              <a:rPr lang="en-US" sz="2200" dirty="0"/>
              <a:t>Type </a:t>
            </a:r>
            <a:r>
              <a:rPr lang="en-US" sz="2200" dirty="0" smtClean="0"/>
              <a:t>Alignment</a:t>
            </a:r>
          </a:p>
          <a:p>
            <a:endParaRPr lang="en-US" sz="2400" dirty="0"/>
          </a:p>
          <a:p>
            <a:endParaRPr lang="en-US" sz="2400" dirty="0" smtClean="0"/>
          </a:p>
          <a:p>
            <a:endParaRPr lang="en-US" sz="2400" dirty="0"/>
          </a:p>
        </p:txBody>
      </p:sp>
    </p:spTree>
    <p:extLst>
      <p:ext uri="{BB962C8B-B14F-4D97-AF65-F5344CB8AC3E}">
        <p14:creationId xmlns:p14="http://schemas.microsoft.com/office/powerpoint/2010/main" val="22411343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rmAutofit fontScale="90000"/>
          </a:bodyPr>
          <a:lstStyle/>
          <a:p>
            <a:r>
              <a:rPr lang="en-US" sz="4000" cap="none" dirty="0" smtClean="0"/>
              <a:t>Entity Disambiguation And Matching (EDM)</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smtClean="0"/>
              <a:t>uses </a:t>
            </a:r>
            <a:r>
              <a:rPr lang="en-US" sz="2400" dirty="0"/>
              <a:t>an existing source of </a:t>
            </a:r>
            <a:r>
              <a:rPr lang="en-US" sz="2400" dirty="0" smtClean="0"/>
              <a:t>typing information to </a:t>
            </a:r>
            <a:r>
              <a:rPr lang="en-US" sz="2400" dirty="0"/>
              <a:t>find the entity in that source that corresponds to the </a:t>
            </a:r>
            <a:r>
              <a:rPr lang="en-US" sz="2400" dirty="0" smtClean="0"/>
              <a:t>candidate </a:t>
            </a:r>
            <a:r>
              <a:rPr lang="de-DE" sz="2400" dirty="0" err="1" smtClean="0"/>
              <a:t>answer</a:t>
            </a:r>
            <a:r>
              <a:rPr lang="de-DE" sz="2400" dirty="0" smtClean="0"/>
              <a:t>.</a:t>
            </a:r>
          </a:p>
          <a:p>
            <a:r>
              <a:rPr lang="en-US" sz="2400" dirty="0"/>
              <a:t>the candidate is just a </a:t>
            </a:r>
            <a:r>
              <a:rPr lang="en-US" sz="2400" dirty="0" smtClean="0"/>
              <a:t>string so </a:t>
            </a:r>
            <a:r>
              <a:rPr lang="en-US" sz="2400" dirty="0"/>
              <a:t>this step must </a:t>
            </a:r>
            <a:r>
              <a:rPr lang="en-US" sz="2400" dirty="0" smtClean="0"/>
              <a:t>account for </a:t>
            </a:r>
            <a:r>
              <a:rPr lang="en-US" sz="2400" dirty="0"/>
              <a:t>both polysemy (the same name may refer to many entities) and </a:t>
            </a:r>
            <a:r>
              <a:rPr lang="en-US" sz="2400" dirty="0" smtClean="0"/>
              <a:t>synonymy (</a:t>
            </a:r>
            <a:r>
              <a:rPr lang="en-US" sz="2400" dirty="0"/>
              <a:t>the same entity may have multiple names).</a:t>
            </a:r>
            <a:endParaRPr lang="en-US" sz="2200" dirty="0" smtClean="0"/>
          </a:p>
          <a:p>
            <a:r>
              <a:rPr lang="en-US" sz="2400" dirty="0" smtClean="0"/>
              <a:t>Each </a:t>
            </a:r>
            <a:r>
              <a:rPr lang="en-US" sz="2400" dirty="0"/>
              <a:t>source </a:t>
            </a:r>
            <a:r>
              <a:rPr lang="en-US" sz="2400" dirty="0" smtClean="0"/>
              <a:t>may require </a:t>
            </a:r>
            <a:r>
              <a:rPr lang="en-US" sz="2400" dirty="0"/>
              <a:t>its own special EDM </a:t>
            </a:r>
            <a:r>
              <a:rPr lang="en-US" sz="2400" dirty="0" smtClean="0"/>
              <a:t>implementations.</a:t>
            </a:r>
            <a:r>
              <a:rPr lang="en-US" sz="2400" dirty="0"/>
              <a:t> </a:t>
            </a:r>
            <a:r>
              <a:rPr lang="en-US" sz="2400" dirty="0" smtClean="0"/>
              <a:t>For example </a:t>
            </a:r>
            <a:r>
              <a:rPr lang="en-US" sz="2400" dirty="0" err="1" smtClean="0"/>
              <a:t>DBpedia</a:t>
            </a:r>
            <a:r>
              <a:rPr lang="en-US" sz="2400" dirty="0" smtClean="0"/>
              <a:t> </a:t>
            </a:r>
            <a:r>
              <a:rPr lang="en-US" sz="2400" dirty="0"/>
              <a:t>encodes useful </a:t>
            </a:r>
            <a:r>
              <a:rPr lang="en-US" sz="2400" dirty="0" smtClean="0"/>
              <a:t>naming information in the </a:t>
            </a:r>
            <a:r>
              <a:rPr lang="en-US" sz="2400" dirty="0"/>
              <a:t>entity </a:t>
            </a:r>
            <a:r>
              <a:rPr lang="en-US" sz="2400" dirty="0" smtClean="0"/>
              <a:t>URI.</a:t>
            </a:r>
            <a:endParaRPr lang="en-US" sz="2400" dirty="0"/>
          </a:p>
        </p:txBody>
      </p:sp>
    </p:spTree>
    <p:extLst>
      <p:ext uri="{BB962C8B-B14F-4D97-AF65-F5344CB8AC3E}">
        <p14:creationId xmlns:p14="http://schemas.microsoft.com/office/powerpoint/2010/main" val="5086815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3300" cap="none" dirty="0" smtClean="0"/>
              <a:t>Predicate Disambiguation And Matching (PDM)</a:t>
            </a:r>
            <a:endParaRPr lang="en-US" sz="33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smtClean="0"/>
              <a:t>Similar </a:t>
            </a:r>
            <a:r>
              <a:rPr lang="en-US" sz="2400" dirty="0"/>
              <a:t>to EDM</a:t>
            </a:r>
            <a:r>
              <a:rPr lang="en-US" sz="2400" dirty="0" smtClean="0"/>
              <a:t>, looking for the </a:t>
            </a:r>
            <a:r>
              <a:rPr lang="en-US" sz="2400" dirty="0"/>
              <a:t>type in the source that corresponds to the </a:t>
            </a:r>
            <a:r>
              <a:rPr lang="en-US" sz="2400" dirty="0" smtClean="0"/>
              <a:t>LAT.</a:t>
            </a:r>
          </a:p>
          <a:p>
            <a:endParaRPr lang="en-US" sz="2400" dirty="0" smtClean="0"/>
          </a:p>
          <a:p>
            <a:r>
              <a:rPr lang="en-US" sz="2400" dirty="0" smtClean="0"/>
              <a:t>Usually </a:t>
            </a:r>
            <a:r>
              <a:rPr lang="en-US" sz="2400" dirty="0"/>
              <a:t>the same algorithm as </a:t>
            </a:r>
            <a:r>
              <a:rPr lang="en-US" sz="2400" dirty="0" smtClean="0"/>
              <a:t>EDM.</a:t>
            </a:r>
          </a:p>
          <a:p>
            <a:endParaRPr lang="en-US" sz="2400" dirty="0" smtClean="0"/>
          </a:p>
          <a:p>
            <a:r>
              <a:rPr lang="en-US" sz="2400" dirty="0" smtClean="0"/>
              <a:t>If using unstructured information </a:t>
            </a:r>
            <a:r>
              <a:rPr lang="en-US" sz="2400" dirty="0"/>
              <a:t>as a source, the PDM step just returns the LAT </a:t>
            </a:r>
            <a:r>
              <a:rPr lang="en-US" sz="2400" dirty="0" smtClean="0"/>
              <a:t>itself.</a:t>
            </a:r>
          </a:p>
          <a:p>
            <a:endParaRPr lang="en-US" sz="2400" dirty="0"/>
          </a:p>
        </p:txBody>
      </p:sp>
    </p:spTree>
    <p:extLst>
      <p:ext uri="{BB962C8B-B14F-4D97-AF65-F5344CB8AC3E}">
        <p14:creationId xmlns:p14="http://schemas.microsoft.com/office/powerpoint/2010/main" val="17180369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de-DE" sz="4000" cap="none" dirty="0" smtClean="0"/>
              <a:t>Type </a:t>
            </a:r>
            <a:r>
              <a:rPr lang="de-DE" sz="4000" cap="none" dirty="0" err="1" smtClean="0"/>
              <a:t>Retrieval</a:t>
            </a:r>
            <a:r>
              <a:rPr lang="de-DE" sz="4000" cap="none" dirty="0" smtClean="0"/>
              <a:t> (TR)</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After EDM, the types of the retrieved </a:t>
            </a:r>
            <a:r>
              <a:rPr lang="en-US" sz="2400" dirty="0" smtClean="0"/>
              <a:t>entity must </a:t>
            </a:r>
            <a:r>
              <a:rPr lang="en-US" sz="2400" dirty="0"/>
              <a:t>be themselves be </a:t>
            </a:r>
            <a:r>
              <a:rPr lang="en-US" sz="2400" dirty="0" smtClean="0"/>
              <a:t>retrieved.</a:t>
            </a:r>
          </a:p>
          <a:p>
            <a:r>
              <a:rPr lang="en-US" sz="2400" dirty="0" smtClean="0"/>
              <a:t>This step may be different depends on if  </a:t>
            </a:r>
            <a:r>
              <a:rPr lang="en-US" sz="2400" dirty="0" err="1" smtClean="0"/>
              <a:t>TyCore</a:t>
            </a:r>
            <a:r>
              <a:rPr lang="en-US" sz="2400" dirty="0" smtClean="0"/>
              <a:t> using structured or unstructured sources and may need some NLP.</a:t>
            </a:r>
            <a:endParaRPr lang="en-US" sz="2400" dirty="0"/>
          </a:p>
        </p:txBody>
      </p:sp>
    </p:spTree>
    <p:extLst>
      <p:ext uri="{BB962C8B-B14F-4D97-AF65-F5344CB8AC3E}">
        <p14:creationId xmlns:p14="http://schemas.microsoft.com/office/powerpoint/2010/main" val="6387258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smtClean="0"/>
              <a:t>Type Alignment</a:t>
            </a:r>
            <a:endParaRPr lang="en-US" sz="4000" cap="none" dirty="0"/>
          </a:p>
        </p:txBody>
      </p:sp>
      <p:sp>
        <p:nvSpPr>
          <p:cNvPr id="3" name="Content Placeholder 2"/>
          <p:cNvSpPr>
            <a:spLocks noGrp="1"/>
          </p:cNvSpPr>
          <p:nvPr>
            <p:ph idx="1"/>
          </p:nvPr>
        </p:nvSpPr>
        <p:spPr>
          <a:xfrm>
            <a:off x="685800" y="1284021"/>
            <a:ext cx="7772400" cy="4466161"/>
          </a:xfrm>
        </p:spPr>
        <p:txBody>
          <a:bodyPr>
            <a:normAutofit/>
          </a:bodyPr>
          <a:lstStyle/>
          <a:p>
            <a:r>
              <a:rPr lang="en-US" sz="2400" dirty="0"/>
              <a:t>The results of the PDM and TR steps must then </a:t>
            </a:r>
            <a:r>
              <a:rPr lang="en-US" sz="2400" dirty="0" smtClean="0"/>
              <a:t>be compared </a:t>
            </a:r>
            <a:r>
              <a:rPr lang="en-US" sz="2400" dirty="0"/>
              <a:t>to determine the degree of </a:t>
            </a:r>
            <a:r>
              <a:rPr lang="en-US" sz="2400" dirty="0" smtClean="0"/>
              <a:t>match.</a:t>
            </a:r>
          </a:p>
          <a:p>
            <a:pPr marL="68580" indent="0">
              <a:buNone/>
            </a:pPr>
            <a:endParaRPr lang="en-US" sz="2400" dirty="0" smtClean="0"/>
          </a:p>
          <a:p>
            <a:r>
              <a:rPr lang="en-US" sz="2400" dirty="0"/>
              <a:t>In sources containing </a:t>
            </a:r>
            <a:r>
              <a:rPr lang="en-US" sz="2400" dirty="0" smtClean="0"/>
              <a:t>e.g. a </a:t>
            </a:r>
            <a:r>
              <a:rPr lang="en-US" sz="2400" dirty="0"/>
              <a:t>type taxonomy, this includes checking the taxonomy </a:t>
            </a:r>
            <a:r>
              <a:rPr lang="en-US" sz="2400" dirty="0" smtClean="0"/>
              <a:t>for subsumption, </a:t>
            </a:r>
            <a:r>
              <a:rPr lang="en-US" sz="2400" dirty="0" err="1" smtClean="0"/>
              <a:t>disjointness</a:t>
            </a:r>
            <a:r>
              <a:rPr lang="en-US" sz="2400" dirty="0"/>
              <a:t>, </a:t>
            </a:r>
            <a:r>
              <a:rPr lang="en-US" sz="2400" dirty="0" smtClean="0"/>
              <a:t>etc. </a:t>
            </a:r>
            <a:r>
              <a:rPr lang="en-US" sz="2400" dirty="0"/>
              <a:t>For other sources, alignments utilize resources </a:t>
            </a:r>
            <a:r>
              <a:rPr lang="en-US" sz="2400" dirty="0" smtClean="0"/>
              <a:t>like </a:t>
            </a:r>
            <a:r>
              <a:rPr lang="en-US" sz="2400" dirty="0" err="1" smtClean="0"/>
              <a:t>WordNet</a:t>
            </a:r>
            <a:r>
              <a:rPr lang="en-US" sz="2400" dirty="0" smtClean="0"/>
              <a:t> </a:t>
            </a:r>
            <a:r>
              <a:rPr lang="en-US" sz="2400" dirty="0"/>
              <a:t>for finding synonyms, </a:t>
            </a:r>
            <a:r>
              <a:rPr lang="en-US" sz="2400" dirty="0" err="1"/>
              <a:t>hypernyms</a:t>
            </a:r>
            <a:r>
              <a:rPr lang="en-US" sz="2400" dirty="0"/>
              <a:t>, etc. between the </a:t>
            </a:r>
            <a:r>
              <a:rPr lang="en-US" sz="2400" dirty="0" smtClean="0"/>
              <a:t>types.</a:t>
            </a:r>
          </a:p>
          <a:p>
            <a:r>
              <a:rPr lang="en-US" sz="2350" dirty="0" smtClean="0"/>
              <a:t>Each step generates </a:t>
            </a:r>
            <a:r>
              <a:rPr lang="en-US" sz="2350" dirty="0"/>
              <a:t>a score reflecting the accuracy </a:t>
            </a:r>
            <a:r>
              <a:rPr lang="en-US" sz="2350" dirty="0" smtClean="0"/>
              <a:t>of its operation, </a:t>
            </a:r>
            <a:r>
              <a:rPr lang="en-US" sz="2350" dirty="0"/>
              <a:t>The final score </a:t>
            </a:r>
            <a:r>
              <a:rPr lang="en-US" sz="2350" dirty="0" smtClean="0"/>
              <a:t>is </a:t>
            </a:r>
            <a:r>
              <a:rPr lang="en-US" sz="2350" dirty="0"/>
              <a:t>a combination of the four step </a:t>
            </a:r>
            <a:r>
              <a:rPr lang="en-US" sz="2350" dirty="0" smtClean="0"/>
              <a:t>scores.</a:t>
            </a:r>
            <a:endParaRPr lang="en-US" sz="2350" dirty="0"/>
          </a:p>
        </p:txBody>
      </p:sp>
    </p:spTree>
    <p:extLst>
      <p:ext uri="{BB962C8B-B14F-4D97-AF65-F5344CB8AC3E}">
        <p14:creationId xmlns:p14="http://schemas.microsoft.com/office/powerpoint/2010/main" val="385555027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3800" cap="none" dirty="0" smtClean="0"/>
              <a:t>Community-built Knowledge For </a:t>
            </a:r>
            <a:r>
              <a:rPr lang="en-US" sz="3800" cap="none" dirty="0" err="1" smtClean="0"/>
              <a:t>TyCor</a:t>
            </a:r>
            <a:endParaRPr lang="en-US" sz="3800" cap="none" dirty="0"/>
          </a:p>
        </p:txBody>
      </p:sp>
      <p:sp>
        <p:nvSpPr>
          <p:cNvPr id="3" name="Content Placeholder 2"/>
          <p:cNvSpPr>
            <a:spLocks noGrp="1"/>
          </p:cNvSpPr>
          <p:nvPr>
            <p:ph idx="1"/>
          </p:nvPr>
        </p:nvSpPr>
        <p:spPr>
          <a:xfrm>
            <a:off x="685800" y="1284021"/>
            <a:ext cx="7772400" cy="4466161"/>
          </a:xfrm>
        </p:spPr>
        <p:txBody>
          <a:bodyPr>
            <a:normAutofit/>
          </a:bodyPr>
          <a:lstStyle/>
          <a:p>
            <a:r>
              <a:rPr lang="en-US" sz="2400" dirty="0"/>
              <a:t>community-built knowledge resources </a:t>
            </a:r>
            <a:r>
              <a:rPr lang="en-US" sz="2400" dirty="0" smtClean="0"/>
              <a:t>could be </a:t>
            </a:r>
            <a:r>
              <a:rPr lang="en-US" sz="2400" dirty="0"/>
              <a:t>effectively </a:t>
            </a:r>
            <a:r>
              <a:rPr lang="en-US" sz="2400" dirty="0" smtClean="0"/>
              <a:t>used to deal </a:t>
            </a:r>
            <a:r>
              <a:rPr lang="en-US" sz="2400" dirty="0"/>
              <a:t>with the very long tail of answer </a:t>
            </a:r>
            <a:r>
              <a:rPr lang="en-US" sz="2400" dirty="0" smtClean="0"/>
              <a:t>types.</a:t>
            </a:r>
          </a:p>
          <a:p>
            <a:r>
              <a:rPr lang="en-US" sz="2400" dirty="0" smtClean="0"/>
              <a:t>So </a:t>
            </a:r>
          </a:p>
          <a:p>
            <a:pPr lvl="1"/>
            <a:r>
              <a:rPr lang="en-US" sz="2400" dirty="0" smtClean="0"/>
              <a:t>structured </a:t>
            </a:r>
            <a:r>
              <a:rPr lang="en-US" sz="2400" dirty="0"/>
              <a:t>knowledge </a:t>
            </a:r>
            <a:r>
              <a:rPr lang="en-US" sz="2400" dirty="0" smtClean="0"/>
              <a:t>base (</a:t>
            </a:r>
            <a:r>
              <a:rPr lang="en-US" sz="2400" dirty="0" err="1"/>
              <a:t>DBpedia</a:t>
            </a:r>
            <a:r>
              <a:rPr lang="en-US" sz="2400" dirty="0"/>
              <a:t>) and ontology (YAGO</a:t>
            </a:r>
            <a:r>
              <a:rPr lang="en-US" sz="2400" dirty="0" smtClean="0"/>
              <a:t>).</a:t>
            </a:r>
          </a:p>
          <a:p>
            <a:pPr lvl="1"/>
            <a:r>
              <a:rPr lang="en-US" sz="2400" dirty="0" smtClean="0"/>
              <a:t>semi</a:t>
            </a:r>
            <a:r>
              <a:rPr lang="en-US" sz="2400" dirty="0"/>
              <a:t>-structured </a:t>
            </a:r>
            <a:r>
              <a:rPr lang="en-US" sz="2400" dirty="0" smtClean="0"/>
              <a:t>folksonomies with </a:t>
            </a:r>
            <a:r>
              <a:rPr lang="en-US" sz="2400" dirty="0"/>
              <a:t>wide topical coverage (Wikipedia Categories and Lists</a:t>
            </a:r>
            <a:r>
              <a:rPr lang="en-US" sz="2400" dirty="0" smtClean="0"/>
              <a:t>) is used.</a:t>
            </a:r>
            <a:endParaRPr lang="en-US" sz="2400" dirty="0"/>
          </a:p>
        </p:txBody>
      </p:sp>
    </p:spTree>
    <p:extLst>
      <p:ext uri="{BB962C8B-B14F-4D97-AF65-F5344CB8AC3E}">
        <p14:creationId xmlns:p14="http://schemas.microsoft.com/office/powerpoint/2010/main" val="16834134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err="1" smtClean="0"/>
              <a:t>DBpedia</a:t>
            </a:r>
            <a:r>
              <a:rPr lang="en-US" sz="4000" cap="none" dirty="0" smtClean="0"/>
              <a:t> And YAGO</a:t>
            </a:r>
            <a:endParaRPr lang="en-US" sz="3800" cap="none" dirty="0"/>
          </a:p>
        </p:txBody>
      </p:sp>
      <p:sp>
        <p:nvSpPr>
          <p:cNvPr id="3" name="Content Placeholder 2"/>
          <p:cNvSpPr>
            <a:spLocks noGrp="1"/>
          </p:cNvSpPr>
          <p:nvPr>
            <p:ph idx="1"/>
          </p:nvPr>
        </p:nvSpPr>
        <p:spPr>
          <a:xfrm>
            <a:off x="685800" y="1284021"/>
            <a:ext cx="7772400" cy="4228897"/>
          </a:xfrm>
        </p:spPr>
        <p:txBody>
          <a:bodyPr>
            <a:normAutofit/>
          </a:bodyPr>
          <a:lstStyle/>
          <a:p>
            <a:r>
              <a:rPr lang="en-US" sz="2400" dirty="0"/>
              <a:t>A one-to-one </a:t>
            </a:r>
            <a:r>
              <a:rPr lang="en-US" sz="2400" dirty="0" smtClean="0"/>
              <a:t>correspondence between </a:t>
            </a:r>
            <a:r>
              <a:rPr lang="en-US" sz="2400" dirty="0"/>
              <a:t>all Wikipedia pages and </a:t>
            </a:r>
            <a:r>
              <a:rPr lang="en-US" sz="2400" dirty="0" err="1"/>
              <a:t>DBpedia</a:t>
            </a:r>
            <a:r>
              <a:rPr lang="en-US" sz="2400" dirty="0"/>
              <a:t> </a:t>
            </a:r>
            <a:r>
              <a:rPr lang="en-US" sz="2400" dirty="0" smtClean="0"/>
              <a:t>entries.</a:t>
            </a:r>
          </a:p>
          <a:p>
            <a:r>
              <a:rPr lang="en-US" sz="2400" dirty="0"/>
              <a:t>Additionally, </a:t>
            </a:r>
            <a:r>
              <a:rPr lang="en-US" sz="2400" dirty="0" err="1"/>
              <a:t>DBpedia</a:t>
            </a:r>
            <a:r>
              <a:rPr lang="en-US" sz="2400" dirty="0"/>
              <a:t> has type </a:t>
            </a:r>
            <a:r>
              <a:rPr lang="en-US" sz="2400" dirty="0" smtClean="0"/>
              <a:t>assertions </a:t>
            </a:r>
            <a:r>
              <a:rPr lang="en-US" sz="2400" dirty="0"/>
              <a:t>assigned from a collection of ontologies, </a:t>
            </a:r>
            <a:r>
              <a:rPr lang="en-US" sz="2400" dirty="0" smtClean="0"/>
              <a:t>including YAGO.</a:t>
            </a:r>
          </a:p>
          <a:p>
            <a:r>
              <a:rPr lang="en-US" sz="2400" dirty="0"/>
              <a:t>YAGO ontology has mappings to </a:t>
            </a:r>
            <a:r>
              <a:rPr lang="en-US" sz="2400" dirty="0" err="1" smtClean="0"/>
              <a:t>WordNet</a:t>
            </a:r>
            <a:r>
              <a:rPr lang="en-US" sz="2400" dirty="0" smtClean="0"/>
              <a:t>.</a:t>
            </a:r>
            <a:endParaRPr lang="en-US" sz="2400" dirty="0" smtClean="0"/>
          </a:p>
          <a:p>
            <a:endParaRPr lang="en-US" sz="2400" dirty="0" smtClean="0"/>
          </a:p>
          <a:p>
            <a:r>
              <a:rPr lang="en-US" sz="2400" dirty="0"/>
              <a:t>design points of </a:t>
            </a:r>
            <a:r>
              <a:rPr lang="en-US" sz="2400" dirty="0" err="1"/>
              <a:t>DBpedia</a:t>
            </a:r>
            <a:r>
              <a:rPr lang="en-US" sz="2400" dirty="0"/>
              <a:t> and YAGO enable us to obtain </a:t>
            </a:r>
            <a:r>
              <a:rPr lang="en-US" sz="2400" dirty="0" smtClean="0"/>
              <a:t>precise type </a:t>
            </a:r>
            <a:r>
              <a:rPr lang="en-US" sz="2400" dirty="0"/>
              <a:t>information for many </a:t>
            </a:r>
            <a:r>
              <a:rPr lang="en-US" sz="2400" dirty="0" smtClean="0"/>
              <a:t>instances.</a:t>
            </a:r>
            <a:endParaRPr lang="en-US" sz="2400" dirty="0"/>
          </a:p>
        </p:txBody>
      </p:sp>
    </p:spTree>
    <p:extLst>
      <p:ext uri="{BB962C8B-B14F-4D97-AF65-F5344CB8AC3E}">
        <p14:creationId xmlns:p14="http://schemas.microsoft.com/office/powerpoint/2010/main" val="25914766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t>Introduction</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200" dirty="0" smtClean="0"/>
              <a:t>Typing: </a:t>
            </a:r>
            <a:r>
              <a:rPr lang="en-US" sz="2400" dirty="0"/>
              <a:t>recognizing whether a given entity is a </a:t>
            </a:r>
            <a:r>
              <a:rPr lang="en-US" sz="2400" dirty="0" smtClean="0"/>
              <a:t>member of </a:t>
            </a:r>
            <a:r>
              <a:rPr lang="en-US" sz="2400" dirty="0"/>
              <a:t>a given </a:t>
            </a:r>
            <a:r>
              <a:rPr lang="en-US" sz="2400" dirty="0" smtClean="0"/>
              <a:t>class </a:t>
            </a:r>
          </a:p>
          <a:p>
            <a:pPr lvl="1"/>
            <a:r>
              <a:rPr lang="en-US" sz="1800" dirty="0" smtClean="0"/>
              <a:t>is a fundamental problem in AI areas</a:t>
            </a:r>
          </a:p>
          <a:p>
            <a:r>
              <a:rPr lang="en-US" sz="2400" dirty="0" smtClean="0"/>
              <a:t>Focus on </a:t>
            </a:r>
            <a:r>
              <a:rPr lang="en-US" sz="2400" dirty="0"/>
              <a:t>the typing problem where both the entity and type are </a:t>
            </a:r>
            <a:r>
              <a:rPr lang="en-US" sz="2400" dirty="0" smtClean="0"/>
              <a:t>expressed lexically </a:t>
            </a:r>
            <a:r>
              <a:rPr lang="en-US" sz="2400" dirty="0"/>
              <a:t>(as strings</a:t>
            </a:r>
            <a:r>
              <a:rPr lang="en-US" sz="2400" dirty="0" smtClean="0"/>
              <a:t>)</a:t>
            </a:r>
          </a:p>
          <a:p>
            <a:r>
              <a:rPr lang="en-US" sz="2400" dirty="0" smtClean="0"/>
              <a:t>Traditional approach: </a:t>
            </a:r>
            <a:r>
              <a:rPr lang="en-US" sz="2400" dirty="0"/>
              <a:t>QA systems </a:t>
            </a:r>
            <a:r>
              <a:rPr lang="en-US" sz="2400" dirty="0" smtClean="0"/>
              <a:t>relied on </a:t>
            </a:r>
            <a:r>
              <a:rPr lang="en-US" sz="2400" i="1" dirty="0" smtClean="0"/>
              <a:t>Predictive Annotation:</a:t>
            </a:r>
          </a:p>
          <a:p>
            <a:pPr lvl="1"/>
            <a:r>
              <a:rPr lang="en-US" sz="2200" dirty="0"/>
              <a:t>a fixed set of expected answer types are </a:t>
            </a:r>
            <a:r>
              <a:rPr lang="en-US" sz="2200" dirty="0" smtClean="0"/>
              <a:t>identified </a:t>
            </a:r>
            <a:r>
              <a:rPr lang="en-US" sz="2400" dirty="0" smtClean="0"/>
              <a:t>through </a:t>
            </a:r>
            <a:r>
              <a:rPr lang="en-US" sz="2400" dirty="0"/>
              <a:t>manual analysis of a </a:t>
            </a:r>
            <a:r>
              <a:rPr lang="en-US" sz="2400" dirty="0" smtClean="0"/>
              <a:t>domain </a:t>
            </a:r>
            <a:endParaRPr lang="en-US" sz="2200" i="1" dirty="0"/>
          </a:p>
        </p:txBody>
      </p:sp>
    </p:spTree>
    <p:extLst>
      <p:ext uri="{BB962C8B-B14F-4D97-AF65-F5344CB8AC3E}">
        <p14:creationId xmlns:p14="http://schemas.microsoft.com/office/powerpoint/2010/main" val="71916412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err="1" smtClean="0"/>
              <a:t>TyCor</a:t>
            </a:r>
            <a:r>
              <a:rPr lang="en-US" sz="4000" cap="none" dirty="0" smtClean="0"/>
              <a:t> Algorithms</a:t>
            </a:r>
            <a:endParaRPr lang="en-US" sz="3800" cap="none" dirty="0"/>
          </a:p>
        </p:txBody>
      </p:sp>
      <p:sp>
        <p:nvSpPr>
          <p:cNvPr id="3" name="Content Placeholder 2"/>
          <p:cNvSpPr>
            <a:spLocks noGrp="1"/>
          </p:cNvSpPr>
          <p:nvPr>
            <p:ph idx="1"/>
          </p:nvPr>
        </p:nvSpPr>
        <p:spPr>
          <a:xfrm>
            <a:off x="685800" y="1284021"/>
            <a:ext cx="7772400" cy="4228897"/>
          </a:xfrm>
        </p:spPr>
        <p:txBody>
          <a:bodyPr>
            <a:normAutofit/>
          </a:bodyPr>
          <a:lstStyle/>
          <a:p>
            <a:r>
              <a:rPr lang="en-US" sz="2400" dirty="0" smtClean="0"/>
              <a:t>All the three </a:t>
            </a:r>
            <a:r>
              <a:rPr lang="en-US" sz="2400" dirty="0" err="1" smtClean="0"/>
              <a:t>TyCors</a:t>
            </a:r>
            <a:r>
              <a:rPr lang="en-US" sz="2400" dirty="0" smtClean="0"/>
              <a:t> use one algorithm:</a:t>
            </a:r>
          </a:p>
          <a:p>
            <a:pPr lvl="1"/>
            <a:r>
              <a:rPr lang="en-US" sz="2400" b="1" dirty="0" smtClean="0"/>
              <a:t>EDM Algorithm</a:t>
            </a:r>
            <a:r>
              <a:rPr lang="en-US" sz="2400" dirty="0" smtClean="0"/>
              <a:t>: </a:t>
            </a:r>
            <a:r>
              <a:rPr lang="en-US" sz="2400" dirty="0"/>
              <a:t>takes as input the candidate answer string and a corresponding </a:t>
            </a:r>
            <a:r>
              <a:rPr lang="en-US" sz="2400" dirty="0" smtClean="0"/>
              <a:t>context, </a:t>
            </a:r>
            <a:r>
              <a:rPr lang="en-US" sz="2400" dirty="0"/>
              <a:t>and returns a ranked list of Wikipedia page URIs that match </a:t>
            </a:r>
            <a:r>
              <a:rPr lang="en-US" sz="2400" dirty="0" smtClean="0"/>
              <a:t>the candidate</a:t>
            </a:r>
            <a:r>
              <a:rPr lang="en-US" sz="2400" dirty="0"/>
              <a:t>, with associated match </a:t>
            </a:r>
            <a:r>
              <a:rPr lang="en-US" sz="2400" dirty="0" smtClean="0"/>
              <a:t>scores.</a:t>
            </a:r>
          </a:p>
          <a:p>
            <a:pPr lvl="1"/>
            <a:r>
              <a:rPr lang="en-US" sz="2400" dirty="0"/>
              <a:t>five </a:t>
            </a:r>
            <a:r>
              <a:rPr lang="en-US" sz="2400" dirty="0" smtClean="0"/>
              <a:t>heuristics to compute </a:t>
            </a:r>
            <a:r>
              <a:rPr lang="en-US" sz="2400" dirty="0"/>
              <a:t>t</a:t>
            </a:r>
            <a:r>
              <a:rPr lang="en-US" sz="2400" dirty="0" smtClean="0"/>
              <a:t>he </a:t>
            </a:r>
            <a:r>
              <a:rPr lang="en-US" sz="2400" dirty="0"/>
              <a:t>match </a:t>
            </a:r>
            <a:r>
              <a:rPr lang="en-US" sz="2400" dirty="0" smtClean="0"/>
              <a:t>scores:</a:t>
            </a:r>
          </a:p>
          <a:p>
            <a:pPr marL="811530" lvl="1" indent="-342900">
              <a:buFont typeface="+mj-lt"/>
              <a:buAutoNum type="arabicPeriod"/>
            </a:pPr>
            <a:r>
              <a:rPr lang="en-US" sz="2400" dirty="0" smtClean="0"/>
              <a:t> Direct </a:t>
            </a:r>
            <a:r>
              <a:rPr lang="en-US" sz="2400" dirty="0"/>
              <a:t>Contextual </a:t>
            </a:r>
            <a:r>
              <a:rPr lang="en-US" sz="2400" dirty="0" smtClean="0"/>
              <a:t>Match:</a:t>
            </a:r>
          </a:p>
          <a:p>
            <a:pPr marL="868680" lvl="2" indent="0">
              <a:buNone/>
            </a:pPr>
            <a:r>
              <a:rPr lang="en-US" sz="2200" dirty="0" smtClean="0"/>
              <a:t> if the </a:t>
            </a:r>
            <a:r>
              <a:rPr lang="en-US" sz="2200" dirty="0"/>
              <a:t>Wikipedia URI of the candidate </a:t>
            </a:r>
            <a:r>
              <a:rPr lang="en-US" sz="2200" dirty="0" smtClean="0"/>
              <a:t>is known</a:t>
            </a:r>
            <a:r>
              <a:rPr lang="en-US" sz="2200" dirty="0"/>
              <a:t>, and EDM is not </a:t>
            </a:r>
            <a:r>
              <a:rPr lang="en-US" sz="2200" dirty="0" smtClean="0"/>
              <a:t>performed and </a:t>
            </a:r>
            <a:r>
              <a:rPr lang="en-US" sz="2200" dirty="0"/>
              <a:t>use it as the result of our EDM step with a score of </a:t>
            </a:r>
            <a:r>
              <a:rPr lang="en-US" sz="2200" dirty="0" smtClean="0"/>
              <a:t>1.0.</a:t>
            </a:r>
            <a:endParaRPr lang="en-US" sz="2200" dirty="0"/>
          </a:p>
        </p:txBody>
      </p:sp>
    </p:spTree>
    <p:extLst>
      <p:ext uri="{BB962C8B-B14F-4D97-AF65-F5344CB8AC3E}">
        <p14:creationId xmlns:p14="http://schemas.microsoft.com/office/powerpoint/2010/main" val="37194367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err="1" smtClean="0"/>
              <a:t>TyCor</a:t>
            </a:r>
            <a:r>
              <a:rPr lang="en-US" sz="4000" cap="none" dirty="0" smtClean="0"/>
              <a:t> Algorithms</a:t>
            </a:r>
            <a:endParaRPr lang="en-US" sz="3800" cap="none" dirty="0"/>
          </a:p>
        </p:txBody>
      </p:sp>
      <p:sp>
        <p:nvSpPr>
          <p:cNvPr id="3" name="Content Placeholder 2"/>
          <p:cNvSpPr>
            <a:spLocks noGrp="1"/>
          </p:cNvSpPr>
          <p:nvPr>
            <p:ph idx="1"/>
          </p:nvPr>
        </p:nvSpPr>
        <p:spPr>
          <a:xfrm>
            <a:off x="685800" y="1284021"/>
            <a:ext cx="7772400" cy="4228897"/>
          </a:xfrm>
        </p:spPr>
        <p:txBody>
          <a:bodyPr>
            <a:normAutofit/>
          </a:bodyPr>
          <a:lstStyle/>
          <a:p>
            <a:pPr marL="525780" indent="-457200">
              <a:buFont typeface="+mj-lt"/>
              <a:buAutoNum type="arabicPeriod" startAt="2"/>
            </a:pPr>
            <a:r>
              <a:rPr lang="en-US" sz="2400" dirty="0" smtClean="0"/>
              <a:t>Title Match: </a:t>
            </a:r>
            <a:r>
              <a:rPr lang="en-US" sz="2400" dirty="0"/>
              <a:t> </a:t>
            </a:r>
            <a:endParaRPr lang="en-US" sz="2400" dirty="0" smtClean="0"/>
          </a:p>
          <a:p>
            <a:pPr lvl="1"/>
            <a:r>
              <a:rPr lang="en-US" sz="2400" dirty="0" smtClean="0"/>
              <a:t>When </a:t>
            </a:r>
            <a:r>
              <a:rPr lang="en-US" sz="2400" dirty="0"/>
              <a:t>there is an exact string match between the candidate </a:t>
            </a:r>
            <a:r>
              <a:rPr lang="en-US" sz="2400" dirty="0" smtClean="0"/>
              <a:t>string and </a:t>
            </a:r>
            <a:r>
              <a:rPr lang="en-US" sz="2400" dirty="0"/>
              <a:t>the title of a Wikipedia page, the URI is returned with a score of </a:t>
            </a:r>
            <a:r>
              <a:rPr lang="en-US" sz="2400" dirty="0" smtClean="0"/>
              <a:t>1.0</a:t>
            </a:r>
          </a:p>
          <a:p>
            <a:pPr marL="525780" indent="-457200">
              <a:buFont typeface="+mj-lt"/>
              <a:buAutoNum type="arabicPeriod" startAt="2"/>
            </a:pPr>
            <a:r>
              <a:rPr lang="tr-TR" sz="2400" dirty="0"/>
              <a:t> </a:t>
            </a:r>
            <a:r>
              <a:rPr lang="tr-TR" sz="2400" dirty="0" err="1"/>
              <a:t>Redirect</a:t>
            </a:r>
            <a:r>
              <a:rPr lang="tr-TR" sz="2400" dirty="0"/>
              <a:t> </a:t>
            </a:r>
            <a:r>
              <a:rPr lang="tr-TR" sz="2400" dirty="0" err="1" smtClean="0"/>
              <a:t>Match</a:t>
            </a:r>
            <a:r>
              <a:rPr lang="tr-TR" sz="2400" dirty="0" smtClean="0"/>
              <a:t>: </a:t>
            </a:r>
            <a:r>
              <a:rPr lang="en-US" sz="2400" dirty="0"/>
              <a:t> </a:t>
            </a:r>
            <a:endParaRPr lang="en-US" sz="2400" dirty="0" smtClean="0"/>
          </a:p>
          <a:p>
            <a:pPr lvl="1"/>
            <a:r>
              <a:rPr lang="en-US" sz="2400" dirty="0" smtClean="0"/>
              <a:t>When </a:t>
            </a:r>
            <a:r>
              <a:rPr lang="en-US" sz="2400" dirty="0"/>
              <a:t>the candidate string matches the name of a redirect page</a:t>
            </a:r>
            <a:r>
              <a:rPr lang="en-US" sz="2400" dirty="0" smtClean="0"/>
              <a:t>, the </a:t>
            </a:r>
            <a:r>
              <a:rPr lang="en-US" sz="2400" dirty="0"/>
              <a:t>redirect destination URI is returned with a score of </a:t>
            </a:r>
            <a:r>
              <a:rPr lang="en-US" sz="2400" dirty="0" smtClean="0"/>
              <a:t>1.0</a:t>
            </a:r>
          </a:p>
          <a:p>
            <a:pPr marL="525780" indent="-457200">
              <a:buFont typeface="+mj-lt"/>
              <a:buAutoNum type="arabicPeriod" startAt="2"/>
            </a:pPr>
            <a:endParaRPr lang="en-US" sz="2400" dirty="0"/>
          </a:p>
          <a:p>
            <a:pPr marL="68580" indent="0">
              <a:buNone/>
            </a:pPr>
            <a:endParaRPr lang="en-US" sz="2400" dirty="0"/>
          </a:p>
        </p:txBody>
      </p:sp>
    </p:spTree>
    <p:extLst>
      <p:ext uri="{BB962C8B-B14F-4D97-AF65-F5344CB8AC3E}">
        <p14:creationId xmlns:p14="http://schemas.microsoft.com/office/powerpoint/2010/main" val="21971539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err="1" smtClean="0"/>
              <a:t>TyCor</a:t>
            </a:r>
            <a:r>
              <a:rPr lang="en-US" sz="4000" cap="none" dirty="0" smtClean="0"/>
              <a:t> Algorithms</a:t>
            </a:r>
            <a:endParaRPr lang="en-US" sz="3800" cap="none" dirty="0"/>
          </a:p>
        </p:txBody>
      </p:sp>
      <p:sp>
        <p:nvSpPr>
          <p:cNvPr id="3" name="Content Placeholder 2"/>
          <p:cNvSpPr>
            <a:spLocks noGrp="1"/>
          </p:cNvSpPr>
          <p:nvPr>
            <p:ph idx="1"/>
          </p:nvPr>
        </p:nvSpPr>
        <p:spPr>
          <a:xfrm>
            <a:off x="685800" y="1284021"/>
            <a:ext cx="7772400" cy="4228897"/>
          </a:xfrm>
        </p:spPr>
        <p:txBody>
          <a:bodyPr>
            <a:normAutofit lnSpcReduction="10000"/>
          </a:bodyPr>
          <a:lstStyle/>
          <a:p>
            <a:pPr marL="525780" indent="-457200">
              <a:buFont typeface="+mj-lt"/>
              <a:buAutoNum type="arabicPeriod" startAt="4"/>
            </a:pPr>
            <a:r>
              <a:rPr lang="es-ES_tradnl" sz="2400" dirty="0"/>
              <a:t> </a:t>
            </a:r>
            <a:r>
              <a:rPr lang="es-ES_tradnl" sz="2400" dirty="0" err="1"/>
              <a:t>Disambiguation</a:t>
            </a:r>
            <a:r>
              <a:rPr lang="es-ES_tradnl" sz="2400" dirty="0"/>
              <a:t> </a:t>
            </a:r>
            <a:r>
              <a:rPr lang="es-ES_tradnl" sz="2400" dirty="0" smtClean="0"/>
              <a:t>Match:</a:t>
            </a:r>
          </a:p>
          <a:p>
            <a:pPr lvl="1"/>
            <a:r>
              <a:rPr lang="en-US" sz="2400" dirty="0" smtClean="0"/>
              <a:t>When </a:t>
            </a:r>
            <a:r>
              <a:rPr lang="en-US" sz="2400" dirty="0"/>
              <a:t>the candidate string matches the title of </a:t>
            </a:r>
            <a:r>
              <a:rPr lang="en-US" sz="2400" dirty="0" smtClean="0"/>
              <a:t>a Wikipedia </a:t>
            </a:r>
            <a:r>
              <a:rPr lang="en-US" sz="2400" dirty="0"/>
              <a:t>disambiguation page all the disambiguation URIs are returned with </a:t>
            </a:r>
            <a:r>
              <a:rPr lang="en-US" sz="2400" dirty="0" smtClean="0"/>
              <a:t>a score </a:t>
            </a:r>
            <a:r>
              <a:rPr lang="en-US" sz="2400" dirty="0"/>
              <a:t>of 1/(the number of </a:t>
            </a:r>
            <a:r>
              <a:rPr lang="en-US" sz="2400" dirty="0" err="1"/>
              <a:t>disambiguations</a:t>
            </a:r>
            <a:r>
              <a:rPr lang="en-US" sz="2400" dirty="0" smtClean="0"/>
              <a:t>)</a:t>
            </a:r>
          </a:p>
          <a:p>
            <a:pPr marL="525780" indent="-457200">
              <a:buFont typeface="+mj-lt"/>
              <a:buAutoNum type="arabicPeriod" startAt="4"/>
            </a:pPr>
            <a:r>
              <a:rPr lang="fr-FR" sz="2400" dirty="0"/>
              <a:t> Anchor-Link </a:t>
            </a:r>
            <a:r>
              <a:rPr lang="fr-FR" sz="2400" dirty="0" smtClean="0"/>
              <a:t>Match:</a:t>
            </a:r>
          </a:p>
          <a:p>
            <a:pPr lvl="1"/>
            <a:r>
              <a:rPr lang="en-US" sz="2400" dirty="0"/>
              <a:t> </a:t>
            </a:r>
            <a:r>
              <a:rPr lang="en-US" sz="2400" dirty="0" smtClean="0"/>
              <a:t>When </a:t>
            </a:r>
            <a:r>
              <a:rPr lang="en-US" sz="2400" dirty="0"/>
              <a:t>a candidate string matches one or more anchor </a:t>
            </a:r>
            <a:r>
              <a:rPr lang="en-US" sz="2400" dirty="0" smtClean="0"/>
              <a:t>text strings </a:t>
            </a:r>
            <a:r>
              <a:rPr lang="en-US" sz="2400" dirty="0"/>
              <a:t>in Wikipedia, all the URIs pointed to by those anchors are returned with </a:t>
            </a:r>
            <a:r>
              <a:rPr lang="en-US" sz="2400" dirty="0" smtClean="0"/>
              <a:t>a score </a:t>
            </a:r>
            <a:r>
              <a:rPr lang="en-US" sz="2400" dirty="0"/>
              <a:t>for each based on the conditional probability of the link pointer given </a:t>
            </a:r>
            <a:r>
              <a:rPr lang="en-US" sz="2400" dirty="0" smtClean="0"/>
              <a:t>the </a:t>
            </a:r>
            <a:r>
              <a:rPr lang="da-DK" sz="2400" dirty="0" err="1" smtClean="0"/>
              <a:t>anchor</a:t>
            </a:r>
            <a:r>
              <a:rPr lang="da-DK" sz="2400" dirty="0" smtClean="0"/>
              <a:t> </a:t>
            </a:r>
            <a:r>
              <a:rPr lang="da-DK" sz="2400" dirty="0" err="1" smtClean="0"/>
              <a:t>text</a:t>
            </a:r>
            <a:r>
              <a:rPr lang="da-DK" sz="2400" dirty="0" smtClean="0"/>
              <a:t>.</a:t>
            </a:r>
            <a:endParaRPr lang="fr-FR" sz="2400" dirty="0" smtClean="0"/>
          </a:p>
          <a:p>
            <a:pPr marL="1325880" lvl="2" indent="-457200">
              <a:buFont typeface="+mj-lt"/>
              <a:buAutoNum type="arabicPeriod" startAt="4"/>
            </a:pPr>
            <a:endParaRPr lang="fr-FR" sz="2400" dirty="0" smtClean="0"/>
          </a:p>
          <a:p>
            <a:pPr marL="525780" indent="-457200">
              <a:buFont typeface="+mj-lt"/>
              <a:buAutoNum type="arabicPeriod" startAt="4"/>
            </a:pPr>
            <a:endParaRPr lang="en-US" sz="2800" dirty="0"/>
          </a:p>
          <a:p>
            <a:pPr marL="68580" indent="0">
              <a:buNone/>
            </a:pPr>
            <a:endParaRPr lang="en-US" sz="2400" dirty="0"/>
          </a:p>
        </p:txBody>
      </p:sp>
    </p:spTree>
    <p:extLst>
      <p:ext uri="{BB962C8B-B14F-4D97-AF65-F5344CB8AC3E}">
        <p14:creationId xmlns:p14="http://schemas.microsoft.com/office/powerpoint/2010/main" val="25929221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err="1" smtClean="0"/>
              <a:t>TyCor</a:t>
            </a:r>
            <a:r>
              <a:rPr lang="en-US" sz="4000" cap="none" dirty="0" smtClean="0"/>
              <a:t> Algorithms</a:t>
            </a:r>
            <a:endParaRPr lang="en-US" sz="3800" cap="none" dirty="0"/>
          </a:p>
        </p:txBody>
      </p:sp>
      <p:sp>
        <p:nvSpPr>
          <p:cNvPr id="3" name="Content Placeholder 2"/>
          <p:cNvSpPr>
            <a:spLocks noGrp="1"/>
          </p:cNvSpPr>
          <p:nvPr>
            <p:ph idx="1"/>
          </p:nvPr>
        </p:nvSpPr>
        <p:spPr>
          <a:xfrm>
            <a:off x="685800" y="1284021"/>
            <a:ext cx="7772400" cy="4228897"/>
          </a:xfrm>
        </p:spPr>
        <p:txBody>
          <a:bodyPr>
            <a:normAutofit lnSpcReduction="10000"/>
          </a:bodyPr>
          <a:lstStyle/>
          <a:p>
            <a:pPr marL="525780" indent="-457200">
              <a:buFont typeface="+mj-lt"/>
              <a:buAutoNum type="arabicPeriod" startAt="6"/>
            </a:pPr>
            <a:r>
              <a:rPr lang="es-ES_tradnl" sz="2400" dirty="0"/>
              <a:t> </a:t>
            </a:r>
            <a:r>
              <a:rPr lang="en-US" sz="2400" dirty="0"/>
              <a:t> </a:t>
            </a:r>
            <a:r>
              <a:rPr lang="en-US" sz="2400" dirty="0" err="1"/>
              <a:t>DBpedia</a:t>
            </a:r>
            <a:r>
              <a:rPr lang="en-US" sz="2400" dirty="0"/>
              <a:t> name properties</a:t>
            </a:r>
            <a:r>
              <a:rPr lang="es-ES_tradnl" sz="2400" dirty="0" smtClean="0"/>
              <a:t>:</a:t>
            </a:r>
          </a:p>
          <a:p>
            <a:pPr lvl="1"/>
            <a:r>
              <a:rPr lang="en-US" sz="2400" dirty="0"/>
              <a:t> </a:t>
            </a:r>
            <a:r>
              <a:rPr lang="en-US" sz="2400" dirty="0" err="1"/>
              <a:t>DBpedia</a:t>
            </a:r>
            <a:r>
              <a:rPr lang="en-US" sz="2400" dirty="0"/>
              <a:t> includes over 100 name </a:t>
            </a:r>
            <a:r>
              <a:rPr lang="en-US" sz="2400" dirty="0" smtClean="0"/>
              <a:t>properties, properties whose </a:t>
            </a:r>
            <a:r>
              <a:rPr lang="en-US" sz="2400" dirty="0"/>
              <a:t>objects are some form of name string (</a:t>
            </a:r>
            <a:r>
              <a:rPr lang="en-US" sz="2400" dirty="0" err="1"/>
              <a:t>firstName</a:t>
            </a:r>
            <a:r>
              <a:rPr lang="en-US" sz="2400" dirty="0"/>
              <a:t>, </a:t>
            </a:r>
            <a:r>
              <a:rPr lang="en-US" sz="2400" dirty="0" err="1"/>
              <a:t>lastName</a:t>
            </a:r>
            <a:r>
              <a:rPr lang="en-US" sz="2400" dirty="0"/>
              <a:t>, </a:t>
            </a:r>
            <a:r>
              <a:rPr lang="en-US" sz="2400" dirty="0" err="1"/>
              <a:t>etc</a:t>
            </a:r>
            <a:r>
              <a:rPr lang="en-US" sz="2400" dirty="0"/>
              <a:t>)</a:t>
            </a:r>
            <a:r>
              <a:rPr lang="en-US" sz="2400" dirty="0" smtClean="0"/>
              <a:t>. When </a:t>
            </a:r>
            <a:r>
              <a:rPr lang="en-US" sz="2400" dirty="0"/>
              <a:t>a candidate string matches one of these, the triple subject is returned with </a:t>
            </a:r>
            <a:r>
              <a:rPr lang="en-US" sz="2400" dirty="0" smtClean="0"/>
              <a:t>a score </a:t>
            </a:r>
            <a:r>
              <a:rPr lang="en-US" sz="2400" dirty="0"/>
              <a:t>of </a:t>
            </a:r>
            <a:r>
              <a:rPr lang="en-US" sz="2400" dirty="0" smtClean="0"/>
              <a:t>      1</a:t>
            </a:r>
            <a:r>
              <a:rPr lang="en-US" sz="2400" dirty="0"/>
              <a:t>/(number of URIs returned</a:t>
            </a:r>
            <a:r>
              <a:rPr lang="en-US" sz="2400" dirty="0" smtClean="0"/>
              <a:t>).</a:t>
            </a:r>
          </a:p>
          <a:p>
            <a:pPr lvl="1"/>
            <a:endParaRPr lang="en-US" sz="2400" dirty="0" smtClean="0"/>
          </a:p>
          <a:p>
            <a:r>
              <a:rPr lang="en-US" sz="2300" dirty="0"/>
              <a:t>EDM algorithm also contains an optional parameter to rank </a:t>
            </a:r>
            <a:r>
              <a:rPr lang="en-US" sz="2300" dirty="0" smtClean="0"/>
              <a:t>the results </a:t>
            </a:r>
            <a:r>
              <a:rPr lang="en-US" sz="2300" dirty="0"/>
              <a:t>based on the </a:t>
            </a:r>
            <a:r>
              <a:rPr lang="en-US" sz="2300" i="1" dirty="0"/>
              <a:t>popularity</a:t>
            </a:r>
            <a:r>
              <a:rPr lang="en-US" sz="2300" dirty="0"/>
              <a:t> of the corresponding Wikipedia page</a:t>
            </a:r>
            <a:r>
              <a:rPr lang="en-US" sz="2300" dirty="0" smtClean="0"/>
              <a:t>, overriding </a:t>
            </a:r>
            <a:r>
              <a:rPr lang="en-US" sz="2300" dirty="0"/>
              <a:t>the confidence set by the </a:t>
            </a:r>
            <a:r>
              <a:rPr lang="en-US" sz="2300" dirty="0" smtClean="0"/>
              <a:t>heuristics</a:t>
            </a:r>
            <a:r>
              <a:rPr lang="en-US" dirty="0" smtClean="0"/>
              <a:t>.</a:t>
            </a:r>
            <a:endParaRPr lang="fr-FR" sz="4000" dirty="0" smtClean="0"/>
          </a:p>
          <a:p>
            <a:pPr marL="525780" indent="-457200">
              <a:buFont typeface="+mj-lt"/>
              <a:buAutoNum type="arabicPeriod" startAt="6"/>
            </a:pPr>
            <a:endParaRPr lang="en-US" sz="2800" dirty="0"/>
          </a:p>
          <a:p>
            <a:pPr marL="68580" indent="0">
              <a:buNone/>
            </a:pPr>
            <a:endParaRPr lang="en-US" sz="2400" dirty="0"/>
          </a:p>
        </p:txBody>
      </p:sp>
    </p:spTree>
    <p:extLst>
      <p:ext uri="{BB962C8B-B14F-4D97-AF65-F5344CB8AC3E}">
        <p14:creationId xmlns:p14="http://schemas.microsoft.com/office/powerpoint/2010/main" val="148288609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smtClean="0"/>
              <a:t>YAGO </a:t>
            </a:r>
            <a:r>
              <a:rPr lang="en-US" sz="4000" cap="none" dirty="0" err="1" smtClean="0"/>
              <a:t>TyCor</a:t>
            </a:r>
            <a:endParaRPr lang="en-US" sz="3800" cap="none" dirty="0"/>
          </a:p>
        </p:txBody>
      </p:sp>
      <p:sp>
        <p:nvSpPr>
          <p:cNvPr id="3" name="Content Placeholder 2"/>
          <p:cNvSpPr>
            <a:spLocks noGrp="1"/>
          </p:cNvSpPr>
          <p:nvPr>
            <p:ph idx="1"/>
          </p:nvPr>
        </p:nvSpPr>
        <p:spPr>
          <a:xfrm>
            <a:off x="685800" y="1284021"/>
            <a:ext cx="7772400" cy="4228897"/>
          </a:xfrm>
        </p:spPr>
        <p:txBody>
          <a:bodyPr>
            <a:normAutofit/>
          </a:bodyPr>
          <a:lstStyle/>
          <a:p>
            <a:r>
              <a:rPr lang="en-US" sz="2800" dirty="0"/>
              <a:t>uses the EDM step described </a:t>
            </a:r>
            <a:r>
              <a:rPr lang="en-US" sz="2800" dirty="0" smtClean="0"/>
              <a:t>before, </a:t>
            </a:r>
            <a:r>
              <a:rPr lang="en-US" sz="2800" dirty="0"/>
              <a:t>and </a:t>
            </a:r>
            <a:r>
              <a:rPr lang="en-US" sz="2800" dirty="0" smtClean="0"/>
              <a:t>transforms the </a:t>
            </a:r>
            <a:r>
              <a:rPr lang="en-US" sz="2800" dirty="0"/>
              <a:t>Wikipedia page URLs returned at the end of the step to </a:t>
            </a:r>
            <a:r>
              <a:rPr lang="en-US" sz="2800" dirty="0" smtClean="0"/>
              <a:t>corresponding </a:t>
            </a:r>
            <a:r>
              <a:rPr lang="en-US" sz="2800" dirty="0" err="1" smtClean="0"/>
              <a:t>DBpedia</a:t>
            </a:r>
            <a:r>
              <a:rPr lang="en-US" sz="2800" dirty="0" smtClean="0"/>
              <a:t> URIs.</a:t>
            </a:r>
          </a:p>
          <a:p>
            <a:r>
              <a:rPr lang="en-US" sz="2800" dirty="0"/>
              <a:t>Type Retrieval using </a:t>
            </a:r>
            <a:r>
              <a:rPr lang="en-US" sz="2800" dirty="0" err="1" smtClean="0"/>
              <a:t>Dbpedia</a:t>
            </a:r>
            <a:r>
              <a:rPr lang="en-US" sz="2800" dirty="0" smtClean="0"/>
              <a:t>: </a:t>
            </a:r>
            <a:r>
              <a:rPr lang="en-US" sz="2800" dirty="0"/>
              <a:t>TR algorithm produces a </a:t>
            </a:r>
            <a:r>
              <a:rPr lang="en-US" sz="2800" dirty="0" smtClean="0"/>
              <a:t>set of </a:t>
            </a:r>
            <a:r>
              <a:rPr lang="en-US" sz="2800" dirty="0"/>
              <a:t>URIs for the </a:t>
            </a:r>
            <a:r>
              <a:rPr lang="en-US" sz="2800" dirty="0" err="1"/>
              <a:t>Yago</a:t>
            </a:r>
            <a:r>
              <a:rPr lang="en-US" sz="2800" dirty="0"/>
              <a:t> types of the candidate </a:t>
            </a:r>
            <a:r>
              <a:rPr lang="en-US" sz="2800" dirty="0" smtClean="0"/>
              <a:t>entity. </a:t>
            </a:r>
            <a:r>
              <a:rPr lang="fr-FR" sz="2800" dirty="0" err="1" smtClean="0"/>
              <a:t>DBpedia</a:t>
            </a:r>
            <a:r>
              <a:rPr lang="fr-FR" sz="2800" dirty="0" smtClean="0"/>
              <a:t> </a:t>
            </a:r>
            <a:r>
              <a:rPr lang="fr-FR" sz="2800" dirty="0" err="1"/>
              <a:t>contains</a:t>
            </a:r>
            <a:r>
              <a:rPr lang="fr-FR" sz="2800" dirty="0"/>
              <a:t> type </a:t>
            </a:r>
            <a:r>
              <a:rPr lang="fr-FR" sz="2800" dirty="0" smtClean="0"/>
              <a:t>information for </a:t>
            </a:r>
            <a:r>
              <a:rPr lang="fr-FR" sz="2800" dirty="0" err="1" smtClean="0"/>
              <a:t>entities</a:t>
            </a:r>
            <a:r>
              <a:rPr lang="fr-FR" sz="2800" dirty="0" smtClean="0"/>
              <a:t> </a:t>
            </a:r>
            <a:r>
              <a:rPr lang="fr-FR" sz="2800" dirty="0" err="1" smtClean="0"/>
              <a:t>represented</a:t>
            </a:r>
            <a:r>
              <a:rPr lang="fr-FR" sz="2800" dirty="0" smtClean="0"/>
              <a:t> </a:t>
            </a:r>
            <a:r>
              <a:rPr lang="en-US" sz="2800" dirty="0"/>
              <a:t>by the </a:t>
            </a:r>
            <a:r>
              <a:rPr lang="en-US" sz="2800" dirty="0" err="1"/>
              <a:t>rdf:type</a:t>
            </a:r>
            <a:r>
              <a:rPr lang="en-US" sz="2800" dirty="0"/>
              <a:t> </a:t>
            </a:r>
            <a:r>
              <a:rPr lang="en-US" sz="2800" dirty="0" smtClean="0"/>
              <a:t>relation that comes usually from YAGO.</a:t>
            </a:r>
            <a:endParaRPr lang="en-US" sz="2800" dirty="0"/>
          </a:p>
          <a:p>
            <a:pPr marL="68580" indent="0">
              <a:buNone/>
            </a:pPr>
            <a:endParaRPr lang="en-US" sz="2400" dirty="0"/>
          </a:p>
        </p:txBody>
      </p:sp>
    </p:spTree>
    <p:extLst>
      <p:ext uri="{BB962C8B-B14F-4D97-AF65-F5344CB8AC3E}">
        <p14:creationId xmlns:p14="http://schemas.microsoft.com/office/powerpoint/2010/main" val="13695866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smtClean="0"/>
              <a:t>YAGO </a:t>
            </a:r>
            <a:r>
              <a:rPr lang="en-US" sz="4000" cap="none" dirty="0" err="1" smtClean="0"/>
              <a:t>TyCor</a:t>
            </a:r>
            <a:endParaRPr lang="en-US" sz="3800" cap="none" dirty="0"/>
          </a:p>
        </p:txBody>
      </p:sp>
      <p:sp>
        <p:nvSpPr>
          <p:cNvPr id="3" name="Content Placeholder 2"/>
          <p:cNvSpPr>
            <a:spLocks noGrp="1"/>
          </p:cNvSpPr>
          <p:nvPr>
            <p:ph idx="1"/>
          </p:nvPr>
        </p:nvSpPr>
        <p:spPr>
          <a:xfrm>
            <a:off x="685800" y="1284021"/>
            <a:ext cx="7772400" cy="4228897"/>
          </a:xfrm>
        </p:spPr>
        <p:txBody>
          <a:bodyPr>
            <a:normAutofit/>
          </a:bodyPr>
          <a:lstStyle/>
          <a:p>
            <a:r>
              <a:rPr lang="de-DE" sz="2400" dirty="0"/>
              <a:t>PDM in </a:t>
            </a:r>
            <a:r>
              <a:rPr lang="de-DE" sz="2400" dirty="0" smtClean="0"/>
              <a:t>YAGO: </a:t>
            </a:r>
          </a:p>
          <a:p>
            <a:pPr lvl="1"/>
            <a:r>
              <a:rPr lang="en-US" sz="2400" dirty="0" smtClean="0"/>
              <a:t>PDM algorithm: </a:t>
            </a:r>
            <a:r>
              <a:rPr lang="en-US" sz="2400" dirty="0"/>
              <a:t>produces a set of URIs for </a:t>
            </a:r>
            <a:r>
              <a:rPr lang="en-US" sz="2400" dirty="0" smtClean="0"/>
              <a:t>the </a:t>
            </a:r>
            <a:r>
              <a:rPr lang="en-US" sz="2400" dirty="0" err="1" smtClean="0"/>
              <a:t>Yago</a:t>
            </a:r>
            <a:r>
              <a:rPr lang="en-US" sz="2400" dirty="0" smtClean="0"/>
              <a:t> </a:t>
            </a:r>
            <a:r>
              <a:rPr lang="en-US" sz="2400" dirty="0"/>
              <a:t>types that match the </a:t>
            </a:r>
            <a:r>
              <a:rPr lang="en-US" sz="2400" dirty="0" smtClean="0"/>
              <a:t>LAT, </a:t>
            </a:r>
            <a:r>
              <a:rPr lang="en-US" sz="2400" dirty="0"/>
              <a:t>by matching the LAT to the labels </a:t>
            </a:r>
            <a:r>
              <a:rPr lang="en-US" sz="2400" dirty="0" smtClean="0"/>
              <a:t>or IDs </a:t>
            </a:r>
            <a:r>
              <a:rPr lang="en-US" sz="2400" dirty="0"/>
              <a:t>of </a:t>
            </a:r>
            <a:r>
              <a:rPr lang="en-US" sz="2400" dirty="0" err="1"/>
              <a:t>Yago</a:t>
            </a:r>
            <a:r>
              <a:rPr lang="en-US" sz="2400" dirty="0"/>
              <a:t> types. We then score the matches based on a </a:t>
            </a:r>
            <a:r>
              <a:rPr lang="en-US" sz="2400" dirty="0" smtClean="0"/>
              <a:t>weighted combination </a:t>
            </a:r>
            <a:r>
              <a:rPr lang="en-US" sz="2400" dirty="0"/>
              <a:t>of its </a:t>
            </a:r>
            <a:r>
              <a:rPr lang="en-US" sz="2400" dirty="0" err="1"/>
              <a:t>WordNet</a:t>
            </a:r>
            <a:r>
              <a:rPr lang="en-US" sz="2400" dirty="0"/>
              <a:t> sense rank, and the number of instances </a:t>
            </a:r>
            <a:r>
              <a:rPr lang="en-US" sz="2400" dirty="0" smtClean="0"/>
              <a:t>of </a:t>
            </a:r>
            <a:r>
              <a:rPr lang="en-US" sz="2400" dirty="0"/>
              <a:t>the concept in </a:t>
            </a:r>
            <a:r>
              <a:rPr lang="en-US" sz="2400" dirty="0" err="1" smtClean="0"/>
              <a:t>DBpedia</a:t>
            </a:r>
            <a:r>
              <a:rPr lang="en-US" sz="2400" dirty="0" smtClean="0"/>
              <a:t>.</a:t>
            </a:r>
          </a:p>
          <a:p>
            <a:r>
              <a:rPr lang="en-US" sz="2400" dirty="0"/>
              <a:t>YAGO Type </a:t>
            </a:r>
            <a:r>
              <a:rPr lang="en-US" sz="2400" dirty="0" smtClean="0"/>
              <a:t>Alignment: </a:t>
            </a:r>
            <a:r>
              <a:rPr lang="en-US" sz="2400" dirty="0"/>
              <a:t>produces </a:t>
            </a:r>
            <a:r>
              <a:rPr lang="en-US" sz="2400" dirty="0" smtClean="0"/>
              <a:t>a single </a:t>
            </a:r>
            <a:r>
              <a:rPr lang="en-US" sz="2400" dirty="0"/>
              <a:t>score based on the alignment of the instance types from the </a:t>
            </a:r>
            <a:r>
              <a:rPr lang="en-US" sz="2400" dirty="0" smtClean="0"/>
              <a:t>TR step</a:t>
            </a:r>
            <a:r>
              <a:rPr lang="en-US" sz="2400" dirty="0"/>
              <a:t>, and the LAT types from the PDM </a:t>
            </a:r>
            <a:r>
              <a:rPr lang="en-US" sz="2400" dirty="0" smtClean="0"/>
              <a:t>step.</a:t>
            </a:r>
            <a:endParaRPr lang="en-US" sz="2400" dirty="0"/>
          </a:p>
        </p:txBody>
      </p:sp>
    </p:spTree>
    <p:extLst>
      <p:ext uri="{BB962C8B-B14F-4D97-AF65-F5344CB8AC3E}">
        <p14:creationId xmlns:p14="http://schemas.microsoft.com/office/powerpoint/2010/main" val="23559200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smtClean="0"/>
              <a:t>YAGO Type Alignment conditions</a:t>
            </a:r>
            <a:endParaRPr lang="en-US" sz="3800" cap="none" dirty="0"/>
          </a:p>
        </p:txBody>
      </p:sp>
      <p:sp>
        <p:nvSpPr>
          <p:cNvPr id="3" name="Content Placeholder 2"/>
          <p:cNvSpPr>
            <a:spLocks noGrp="1"/>
          </p:cNvSpPr>
          <p:nvPr>
            <p:ph idx="1"/>
          </p:nvPr>
        </p:nvSpPr>
        <p:spPr>
          <a:xfrm>
            <a:off x="685800" y="1284021"/>
            <a:ext cx="7772400" cy="4228897"/>
          </a:xfrm>
        </p:spPr>
        <p:txBody>
          <a:bodyPr>
            <a:normAutofit/>
          </a:bodyPr>
          <a:lstStyle/>
          <a:p>
            <a:r>
              <a:rPr lang="en-US" sz="2400" dirty="0"/>
              <a:t> Equivalent/Subclass </a:t>
            </a:r>
            <a:r>
              <a:rPr lang="en-US" sz="2400" dirty="0" smtClean="0"/>
              <a:t>match:  1.0</a:t>
            </a:r>
          </a:p>
          <a:p>
            <a:r>
              <a:rPr lang="nb-NO" sz="2400" dirty="0"/>
              <a:t> </a:t>
            </a:r>
            <a:r>
              <a:rPr lang="nb-NO" sz="2400" dirty="0" err="1"/>
              <a:t>Disjoint</a:t>
            </a:r>
            <a:r>
              <a:rPr lang="nb-NO" sz="2400" dirty="0"/>
              <a:t> </a:t>
            </a:r>
            <a:r>
              <a:rPr lang="nb-NO" sz="2400" dirty="0" smtClean="0"/>
              <a:t>match: -1.0</a:t>
            </a:r>
          </a:p>
          <a:p>
            <a:r>
              <a:rPr lang="en-US" sz="2400" dirty="0"/>
              <a:t> Sibling </a:t>
            </a:r>
            <a:r>
              <a:rPr lang="en-US" sz="2400" dirty="0" smtClean="0"/>
              <a:t>match: 0.5</a:t>
            </a:r>
          </a:p>
          <a:p>
            <a:r>
              <a:rPr lang="en-US" sz="2400" dirty="0"/>
              <a:t> Superclass </a:t>
            </a:r>
            <a:r>
              <a:rPr lang="en-US" sz="2400" dirty="0" smtClean="0"/>
              <a:t>match: </a:t>
            </a:r>
            <a:r>
              <a:rPr lang="en-US" sz="2400" dirty="0"/>
              <a:t> When the instance type is a superclass (</a:t>
            </a:r>
            <a:r>
              <a:rPr lang="en-US" sz="2400" dirty="0" err="1"/>
              <a:t>hypernym</a:t>
            </a:r>
            <a:r>
              <a:rPr lang="en-US" sz="2400" dirty="0"/>
              <a:t>) of </a:t>
            </a:r>
            <a:r>
              <a:rPr lang="en-US" sz="2400" dirty="0" smtClean="0"/>
              <a:t>the LAT </a:t>
            </a:r>
            <a:r>
              <a:rPr lang="en-US" sz="2400" dirty="0"/>
              <a:t>type a score of 0.3 is </a:t>
            </a:r>
            <a:r>
              <a:rPr lang="en-US" sz="2400" dirty="0" smtClean="0"/>
              <a:t>returned.</a:t>
            </a:r>
          </a:p>
          <a:p>
            <a:r>
              <a:rPr lang="en-US" sz="2400" dirty="0"/>
              <a:t> Statistical </a:t>
            </a:r>
            <a:r>
              <a:rPr lang="en-US" sz="2400" dirty="0" smtClean="0"/>
              <a:t>Relatedness: 0.25</a:t>
            </a:r>
          </a:p>
          <a:p>
            <a:r>
              <a:rPr lang="en-US" sz="2400" dirty="0"/>
              <a:t> Lowest Common Ancestor (LCA</a:t>
            </a:r>
            <a:r>
              <a:rPr lang="en-US" sz="2400" dirty="0" smtClean="0"/>
              <a:t>): </a:t>
            </a:r>
            <a:r>
              <a:rPr lang="en-US" sz="2400" dirty="0"/>
              <a:t> When the LCA of the instance type </a:t>
            </a:r>
            <a:r>
              <a:rPr lang="en-US" sz="2400" dirty="0" smtClean="0"/>
              <a:t>and LAT </a:t>
            </a:r>
            <a:r>
              <a:rPr lang="en-US" sz="2400" dirty="0"/>
              <a:t>type is deep in the </a:t>
            </a:r>
            <a:r>
              <a:rPr lang="en-US" sz="2400" dirty="0" smtClean="0"/>
              <a:t>taxonomy, </a:t>
            </a:r>
            <a:r>
              <a:rPr lang="en-US" sz="2400" dirty="0"/>
              <a:t>score of 0.25 is </a:t>
            </a:r>
            <a:r>
              <a:rPr lang="en-US" sz="2400" dirty="0" smtClean="0"/>
              <a:t>returned.</a:t>
            </a:r>
            <a:endParaRPr lang="en-US" sz="2400" dirty="0"/>
          </a:p>
        </p:txBody>
      </p:sp>
    </p:spTree>
    <p:extLst>
      <p:ext uri="{BB962C8B-B14F-4D97-AF65-F5344CB8AC3E}">
        <p14:creationId xmlns:p14="http://schemas.microsoft.com/office/powerpoint/2010/main" val="37513330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4000" cap="none" dirty="0" smtClean="0"/>
              <a:t>Wiki-category And Wiki-list </a:t>
            </a:r>
            <a:r>
              <a:rPr lang="en-US" sz="4000" cap="none" dirty="0" err="1" smtClean="0"/>
              <a:t>Tycors</a:t>
            </a:r>
            <a:endParaRPr lang="en-US" sz="3800" cap="none" dirty="0"/>
          </a:p>
        </p:txBody>
      </p:sp>
      <p:sp>
        <p:nvSpPr>
          <p:cNvPr id="3" name="Content Placeholder 2"/>
          <p:cNvSpPr>
            <a:spLocks noGrp="1"/>
          </p:cNvSpPr>
          <p:nvPr>
            <p:ph idx="1"/>
          </p:nvPr>
        </p:nvSpPr>
        <p:spPr>
          <a:xfrm>
            <a:off x="685800" y="1284021"/>
            <a:ext cx="7772400" cy="4228897"/>
          </a:xfrm>
        </p:spPr>
        <p:txBody>
          <a:bodyPr>
            <a:normAutofit/>
          </a:bodyPr>
          <a:lstStyle/>
          <a:p>
            <a:r>
              <a:rPr lang="en-US" sz="2400" dirty="0"/>
              <a:t> Both </a:t>
            </a:r>
            <a:r>
              <a:rPr lang="en-US" sz="2400" dirty="0" err="1" smtClean="0"/>
              <a:t>TyCors</a:t>
            </a:r>
            <a:r>
              <a:rPr lang="en-US" sz="2400" dirty="0" smtClean="0"/>
              <a:t> </a:t>
            </a:r>
            <a:r>
              <a:rPr lang="en-US" sz="2400" dirty="0"/>
              <a:t>use the same </a:t>
            </a:r>
            <a:r>
              <a:rPr lang="en-US" sz="2400" dirty="0" smtClean="0"/>
              <a:t>EDM </a:t>
            </a:r>
            <a:r>
              <a:rPr lang="en-US" sz="2400" dirty="0"/>
              <a:t>component as YAGO </a:t>
            </a:r>
            <a:r>
              <a:rPr lang="en-US" sz="2400" dirty="0" err="1" smtClean="0"/>
              <a:t>TyCor</a:t>
            </a:r>
            <a:r>
              <a:rPr lang="en-US" sz="2400" dirty="0" smtClean="0"/>
              <a:t>.</a:t>
            </a:r>
          </a:p>
          <a:p>
            <a:r>
              <a:rPr lang="en-US" sz="2400" dirty="0"/>
              <a:t>They also both use a </a:t>
            </a:r>
            <a:r>
              <a:rPr lang="en-US" sz="2400" dirty="0" smtClean="0"/>
              <a:t>simple lookup </a:t>
            </a:r>
            <a:r>
              <a:rPr lang="en-US" sz="2400" dirty="0"/>
              <a:t>in an RDF store for Type </a:t>
            </a:r>
            <a:r>
              <a:rPr lang="en-US" sz="2400" dirty="0" smtClean="0"/>
              <a:t>Retrieval that returns the category names for entity.</a:t>
            </a:r>
          </a:p>
          <a:p>
            <a:r>
              <a:rPr lang="en-US" sz="2400" dirty="0"/>
              <a:t>both have a trivial Predicate </a:t>
            </a:r>
            <a:r>
              <a:rPr lang="en-US" sz="2400" dirty="0" smtClean="0"/>
              <a:t>Disambiguation and </a:t>
            </a:r>
            <a:r>
              <a:rPr lang="en-US" sz="2400" dirty="0"/>
              <a:t>Matching step that simply returns the LAT </a:t>
            </a:r>
            <a:r>
              <a:rPr lang="en-US" sz="2400" dirty="0" smtClean="0"/>
              <a:t>itself.</a:t>
            </a:r>
          </a:p>
          <a:p>
            <a:r>
              <a:rPr lang="en-US" sz="2400" dirty="0"/>
              <a:t>Type </a:t>
            </a:r>
            <a:r>
              <a:rPr lang="en-US" sz="2400" dirty="0" smtClean="0"/>
              <a:t>Alignment: </a:t>
            </a:r>
            <a:r>
              <a:rPr lang="en-US" sz="2400" dirty="0"/>
              <a:t>terms are matched using a variety of resources such </a:t>
            </a:r>
            <a:r>
              <a:rPr lang="en-US" sz="2400" dirty="0" smtClean="0"/>
              <a:t>as </a:t>
            </a:r>
            <a:r>
              <a:rPr lang="en-US" sz="2400" dirty="0" err="1" smtClean="0"/>
              <a:t>WordNet</a:t>
            </a:r>
            <a:r>
              <a:rPr lang="en-US" sz="2400" dirty="0"/>
              <a:t>.</a:t>
            </a:r>
          </a:p>
        </p:txBody>
      </p:sp>
    </p:spTree>
    <p:extLst>
      <p:ext uri="{BB962C8B-B14F-4D97-AF65-F5344CB8AC3E}">
        <p14:creationId xmlns:p14="http://schemas.microsoft.com/office/powerpoint/2010/main" val="383574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3400" cap="none" dirty="0" smtClean="0"/>
              <a:t>Experiments-Evaluating EDM On Wikipedia Link Anchors</a:t>
            </a:r>
            <a:endParaRPr lang="en-US" sz="3400" cap="none" dirty="0"/>
          </a:p>
        </p:txBody>
      </p:sp>
      <p:sp>
        <p:nvSpPr>
          <p:cNvPr id="3" name="Content Placeholder 2"/>
          <p:cNvSpPr>
            <a:spLocks noGrp="1"/>
          </p:cNvSpPr>
          <p:nvPr>
            <p:ph idx="1"/>
          </p:nvPr>
        </p:nvSpPr>
        <p:spPr>
          <a:xfrm>
            <a:off x="685800" y="1393261"/>
            <a:ext cx="7772400" cy="4228897"/>
          </a:xfrm>
        </p:spPr>
        <p:txBody>
          <a:bodyPr>
            <a:normAutofit/>
          </a:bodyPr>
          <a:lstStyle/>
          <a:p>
            <a:r>
              <a:rPr lang="en-US" sz="2400" dirty="0"/>
              <a:t> data set is comprised of 20,000 </a:t>
            </a:r>
            <a:r>
              <a:rPr lang="en-US" sz="2400" dirty="0" smtClean="0"/>
              <a:t>random pairs </a:t>
            </a:r>
            <a:r>
              <a:rPr lang="en-US" sz="2400" dirty="0"/>
              <a:t>of Wikipedia anchor texts and their destination </a:t>
            </a:r>
            <a:r>
              <a:rPr lang="en-US" sz="2400" dirty="0" smtClean="0"/>
              <a:t>links.</a:t>
            </a:r>
          </a:p>
          <a:p>
            <a:endParaRPr lang="en-US" sz="2400" dirty="0" smtClean="0"/>
          </a:p>
          <a:p>
            <a:r>
              <a:rPr lang="en-US" sz="2400" dirty="0" smtClean="0"/>
              <a:t>The </a:t>
            </a:r>
            <a:r>
              <a:rPr lang="en-US" sz="2400" dirty="0"/>
              <a:t>destination of an anchor text is a Wikipedia article whose title (string</a:t>
            </a:r>
            <a:r>
              <a:rPr lang="en-US" sz="2400" dirty="0" smtClean="0"/>
              <a:t>) may </a:t>
            </a:r>
            <a:r>
              <a:rPr lang="en-US" sz="2400" dirty="0"/>
              <a:t>or may not explicitly match the anchor </a:t>
            </a:r>
            <a:r>
              <a:rPr lang="en-US" sz="2400" smtClean="0"/>
              <a:t>text.</a:t>
            </a:r>
          </a:p>
          <a:p>
            <a:endParaRPr lang="en-US" sz="2400" dirty="0" smtClean="0"/>
          </a:p>
          <a:p>
            <a:r>
              <a:rPr lang="en-US" sz="2400" dirty="0"/>
              <a:t>tested four </a:t>
            </a:r>
            <a:r>
              <a:rPr lang="en-US" sz="2400" dirty="0" smtClean="0"/>
              <a:t>versions of </a:t>
            </a:r>
            <a:r>
              <a:rPr lang="en-US" sz="2400" dirty="0"/>
              <a:t>EDM, with and without popularity ranking and </a:t>
            </a:r>
            <a:r>
              <a:rPr lang="en-US" sz="2400" dirty="0" err="1"/>
              <a:t>DBpedia</a:t>
            </a:r>
            <a:r>
              <a:rPr lang="en-US" sz="2400" dirty="0"/>
              <a:t> name </a:t>
            </a:r>
            <a:r>
              <a:rPr lang="en-US" sz="2400" dirty="0" smtClean="0"/>
              <a:t>properties.</a:t>
            </a:r>
          </a:p>
          <a:p>
            <a:endParaRPr lang="en-US" sz="2400" dirty="0" smtClean="0"/>
          </a:p>
        </p:txBody>
      </p:sp>
    </p:spTree>
    <p:extLst>
      <p:ext uri="{BB962C8B-B14F-4D97-AF65-F5344CB8AC3E}">
        <p14:creationId xmlns:p14="http://schemas.microsoft.com/office/powerpoint/2010/main" val="377039358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3400" cap="none" dirty="0" smtClean="0"/>
              <a:t>Evaluating EDM On Wikipedia Link Anchors</a:t>
            </a:r>
            <a:endParaRPr lang="en-US" sz="3400" cap="none" dirty="0"/>
          </a:p>
        </p:txBody>
      </p:sp>
      <p:sp>
        <p:nvSpPr>
          <p:cNvPr id="3" name="Content Placeholder 2"/>
          <p:cNvSpPr>
            <a:spLocks noGrp="1"/>
          </p:cNvSpPr>
          <p:nvPr>
            <p:ph idx="1"/>
          </p:nvPr>
        </p:nvSpPr>
        <p:spPr>
          <a:xfrm>
            <a:off x="685800" y="1284021"/>
            <a:ext cx="7772400" cy="4228897"/>
          </a:xfrm>
        </p:spPr>
        <p:txBody>
          <a:bodyPr>
            <a:normAutofit fontScale="92500" lnSpcReduction="10000"/>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err="1"/>
              <a:t>DBpedia</a:t>
            </a:r>
            <a:r>
              <a:rPr lang="en-US" sz="2400" dirty="0"/>
              <a:t> names increase the number of </a:t>
            </a:r>
            <a:r>
              <a:rPr lang="en-US" sz="2400" dirty="0" smtClean="0"/>
              <a:t>candidates without </a:t>
            </a:r>
            <a:r>
              <a:rPr lang="en-US" sz="2400" dirty="0"/>
              <a:t>impacting precision or </a:t>
            </a:r>
            <a:r>
              <a:rPr lang="en-US" sz="2400" dirty="0" smtClean="0"/>
              <a:t>recall.</a:t>
            </a:r>
          </a:p>
          <a:p>
            <a:r>
              <a:rPr lang="en-US" sz="2400" dirty="0"/>
              <a:t>This is partially a side-effect </a:t>
            </a:r>
            <a:r>
              <a:rPr lang="en-US" sz="2400" dirty="0" smtClean="0"/>
              <a:t>of the </a:t>
            </a:r>
            <a:r>
              <a:rPr lang="en-US" sz="2400" dirty="0"/>
              <a:t>link-anchor based evaluation, which skews the results </a:t>
            </a:r>
            <a:r>
              <a:rPr lang="en-US" sz="2400" dirty="0" smtClean="0"/>
              <a:t>to prefer alternate names </a:t>
            </a:r>
            <a:r>
              <a:rPr lang="en-US" sz="2400" dirty="0"/>
              <a:t>that have been used as link anchor </a:t>
            </a:r>
            <a:r>
              <a:rPr lang="en-US" sz="2400" dirty="0" smtClean="0"/>
              <a:t>texts.</a:t>
            </a:r>
          </a:p>
          <a:p>
            <a:endParaRPr lang="en-US" sz="2400" dirty="0" smtClean="0"/>
          </a:p>
        </p:txBody>
      </p:sp>
      <p:pic>
        <p:nvPicPr>
          <p:cNvPr id="4" name="Picture 3"/>
          <p:cNvPicPr>
            <a:picLocks noChangeAspect="1"/>
          </p:cNvPicPr>
          <p:nvPr/>
        </p:nvPicPr>
        <p:blipFill>
          <a:blip r:embed="rId3"/>
          <a:stretch>
            <a:fillRect/>
          </a:stretch>
        </p:blipFill>
        <p:spPr>
          <a:xfrm>
            <a:off x="165100" y="1267931"/>
            <a:ext cx="8813800" cy="2324100"/>
          </a:xfrm>
          <a:prstGeom prst="rect">
            <a:avLst/>
          </a:prstGeom>
        </p:spPr>
      </p:pic>
    </p:spTree>
    <p:extLst>
      <p:ext uri="{BB962C8B-B14F-4D97-AF65-F5344CB8AC3E}">
        <p14:creationId xmlns:p14="http://schemas.microsoft.com/office/powerpoint/2010/main" val="11870239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 background corpus is automatically annotated with possible mentions of </a:t>
            </a:r>
            <a:r>
              <a:rPr lang="en-US" sz="2400" dirty="0"/>
              <a:t>these types before answering </a:t>
            </a:r>
            <a:r>
              <a:rPr lang="en-US" sz="2400" dirty="0" smtClean="0"/>
              <a:t>questions.</a:t>
            </a:r>
          </a:p>
          <a:p>
            <a:r>
              <a:rPr lang="en-US" sz="2400" dirty="0" smtClean="0"/>
              <a:t>system then analyzes incoming questions for the expected answer type, mapping it into the fixed set used to annotate the corpus, and restrict candidate answers retrieved from the corpus to those that match this answer type using semantic search.</a:t>
            </a:r>
            <a:endParaRPr lang="en-US" sz="2200" dirty="0"/>
          </a:p>
        </p:txBody>
      </p:sp>
    </p:spTree>
    <p:extLst>
      <p:ext uri="{BB962C8B-B14F-4D97-AF65-F5344CB8AC3E}">
        <p14:creationId xmlns:p14="http://schemas.microsoft.com/office/powerpoint/2010/main" val="230262485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3200" cap="none" dirty="0" smtClean="0"/>
              <a:t>Evaluating Typing On Ground Truth</a:t>
            </a:r>
            <a:endParaRPr lang="en-US" sz="3400" cap="none" dirty="0"/>
          </a:p>
        </p:txBody>
      </p:sp>
      <p:sp>
        <p:nvSpPr>
          <p:cNvPr id="3" name="Content Placeholder 2"/>
          <p:cNvSpPr>
            <a:spLocks noGrp="1"/>
          </p:cNvSpPr>
          <p:nvPr>
            <p:ph idx="1"/>
          </p:nvPr>
        </p:nvSpPr>
        <p:spPr>
          <a:xfrm>
            <a:off x="685800" y="1284021"/>
            <a:ext cx="7772400" cy="4228897"/>
          </a:xfrm>
        </p:spPr>
        <p:txBody>
          <a:bodyPr>
            <a:normAutofit lnSpcReduction="10000"/>
          </a:bodyPr>
          <a:lstStyle/>
          <a:p>
            <a:r>
              <a:rPr lang="en-US" sz="2400" dirty="0" err="1" smtClean="0"/>
              <a:t>TyCor</a:t>
            </a:r>
            <a:r>
              <a:rPr lang="en-US" sz="2400" dirty="0" smtClean="0"/>
              <a:t> </a:t>
            </a:r>
            <a:r>
              <a:rPr lang="en-US" sz="2400" dirty="0"/>
              <a:t>components’ impact on end-to-end QA </a:t>
            </a:r>
            <a:r>
              <a:rPr lang="en-US" sz="2400" dirty="0" smtClean="0"/>
              <a:t>performance can </a:t>
            </a:r>
            <a:r>
              <a:rPr lang="en-US" sz="2400" dirty="0"/>
              <a:t>be measured through </a:t>
            </a:r>
            <a:r>
              <a:rPr lang="en-US" sz="2400" dirty="0" smtClean="0"/>
              <a:t>tests, but </a:t>
            </a:r>
            <a:r>
              <a:rPr lang="en-US" sz="2400" dirty="0"/>
              <a:t>they do not </a:t>
            </a:r>
            <a:r>
              <a:rPr lang="en-US" sz="2400" dirty="0" smtClean="0"/>
              <a:t>reflect how </a:t>
            </a:r>
            <a:r>
              <a:rPr lang="en-US" sz="2400" dirty="0"/>
              <a:t>well the components do at the task of type </a:t>
            </a:r>
            <a:r>
              <a:rPr lang="en-US" sz="2400" dirty="0" smtClean="0"/>
              <a:t>checking.</a:t>
            </a:r>
          </a:p>
          <a:p>
            <a:pPr lvl="1"/>
            <a:r>
              <a:rPr lang="en-US" sz="2200" dirty="0" smtClean="0"/>
              <a:t>Because </a:t>
            </a:r>
            <a:r>
              <a:rPr lang="en-US" sz="2200" dirty="0"/>
              <a:t>wrong answers may also be instances of the </a:t>
            </a:r>
            <a:r>
              <a:rPr lang="en-US" sz="2200" dirty="0" smtClean="0"/>
              <a:t>LAT.</a:t>
            </a:r>
          </a:p>
          <a:p>
            <a:endParaRPr lang="en-US" sz="2400" dirty="0"/>
          </a:p>
          <a:p>
            <a:r>
              <a:rPr lang="en-US" sz="2400" dirty="0" smtClean="0"/>
              <a:t>So </a:t>
            </a:r>
            <a:r>
              <a:rPr lang="en-US" sz="2400" dirty="0"/>
              <a:t>To measure the </a:t>
            </a:r>
            <a:r>
              <a:rPr lang="en-US" sz="2400" dirty="0" err="1" smtClean="0"/>
              <a:t>TyCor</a:t>
            </a:r>
            <a:r>
              <a:rPr lang="en-US" sz="2400" dirty="0" smtClean="0"/>
              <a:t> </a:t>
            </a:r>
            <a:r>
              <a:rPr lang="en-US" sz="2400" dirty="0"/>
              <a:t>components performance on the task of entity-typing </a:t>
            </a:r>
            <a:r>
              <a:rPr lang="en-US" sz="2400" dirty="0" smtClean="0"/>
              <a:t>alone:</a:t>
            </a:r>
          </a:p>
          <a:p>
            <a:pPr lvl="1"/>
            <a:r>
              <a:rPr lang="en-US" sz="2200" dirty="0"/>
              <a:t>manually annotated the top 10 candidate answer strings produced </a:t>
            </a:r>
            <a:r>
              <a:rPr lang="en-US" sz="2200" dirty="0" smtClean="0"/>
              <a:t>by Watson </a:t>
            </a:r>
            <a:r>
              <a:rPr lang="en-US" sz="2200" dirty="0"/>
              <a:t>from 1,615 Jeopardy! questions, to see whether the </a:t>
            </a:r>
            <a:r>
              <a:rPr lang="en-US" sz="2200" dirty="0" smtClean="0"/>
              <a:t>candidate answer </a:t>
            </a:r>
            <a:r>
              <a:rPr lang="en-US" sz="2200" dirty="0"/>
              <a:t>is of the same type as the lexical answer </a:t>
            </a:r>
            <a:r>
              <a:rPr lang="en-US" sz="2200" dirty="0" smtClean="0"/>
              <a:t>type.</a:t>
            </a:r>
          </a:p>
          <a:p>
            <a:endParaRPr lang="en-US" sz="2400" dirty="0" smtClean="0"/>
          </a:p>
        </p:txBody>
      </p:sp>
    </p:spTree>
    <p:extLst>
      <p:ext uri="{BB962C8B-B14F-4D97-AF65-F5344CB8AC3E}">
        <p14:creationId xmlns:p14="http://schemas.microsoft.com/office/powerpoint/2010/main" val="416484392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59" y="274638"/>
            <a:ext cx="8149708" cy="1143000"/>
          </a:xfrm>
        </p:spPr>
        <p:txBody>
          <a:bodyPr>
            <a:noAutofit/>
          </a:bodyPr>
          <a:lstStyle/>
          <a:p>
            <a:r>
              <a:rPr lang="en-US" sz="3200" cap="none" dirty="0" smtClean="0"/>
              <a:t>Evaluating Typing On Ground Truth</a:t>
            </a:r>
            <a:endParaRPr lang="en-US" sz="3400" cap="none" dirty="0"/>
          </a:p>
        </p:txBody>
      </p:sp>
      <p:sp>
        <p:nvSpPr>
          <p:cNvPr id="3" name="Content Placeholder 2"/>
          <p:cNvSpPr>
            <a:spLocks noGrp="1"/>
          </p:cNvSpPr>
          <p:nvPr>
            <p:ph idx="1"/>
          </p:nvPr>
        </p:nvSpPr>
        <p:spPr>
          <a:xfrm>
            <a:off x="685800" y="1284021"/>
            <a:ext cx="7772400" cy="4228897"/>
          </a:xfrm>
        </p:spPr>
        <p:txBody>
          <a:bodyPr>
            <a:normAutofit lnSpcReduction="10000"/>
          </a:bodyPr>
          <a:lstStyle/>
          <a:p>
            <a:r>
              <a:rPr lang="en-US" sz="2400" dirty="0"/>
              <a:t>the resulting data set contains a </a:t>
            </a:r>
            <a:r>
              <a:rPr lang="en-US" sz="2400" dirty="0" smtClean="0"/>
              <a:t>total of </a:t>
            </a:r>
            <a:r>
              <a:rPr lang="en-US" sz="2400" dirty="0"/>
              <a:t>25,991 </a:t>
            </a:r>
            <a:r>
              <a:rPr lang="en-US" sz="2400" dirty="0" smtClean="0"/>
              <a:t>instances, because some </a:t>
            </a:r>
            <a:r>
              <a:rPr lang="fr-FR" sz="2400" dirty="0"/>
              <a:t>questions </a:t>
            </a:r>
            <a:r>
              <a:rPr lang="fr-FR" sz="2400" dirty="0" err="1"/>
              <a:t>contain</a:t>
            </a:r>
            <a:r>
              <a:rPr lang="fr-FR" sz="2400" dirty="0"/>
              <a:t> multiple </a:t>
            </a:r>
            <a:r>
              <a:rPr lang="fr-FR" sz="2400" dirty="0" err="1" smtClean="0"/>
              <a:t>LATs</a:t>
            </a:r>
            <a:r>
              <a:rPr lang="fr-FR" sz="2400" dirty="0" smtClean="0"/>
              <a:t>.</a:t>
            </a:r>
          </a:p>
          <a:p>
            <a:pPr lvl="1"/>
            <a:r>
              <a:rPr lang="en-US" sz="2200" dirty="0"/>
              <a:t>17,384 (67%) of these are </a:t>
            </a:r>
            <a:r>
              <a:rPr lang="en-US" sz="2200" dirty="0" smtClean="0"/>
              <a:t>negative</a:t>
            </a:r>
          </a:p>
          <a:p>
            <a:pPr lvl="1"/>
            <a:endParaRPr lang="en-US" sz="2200" dirty="0"/>
          </a:p>
          <a:p>
            <a:pPr lvl="1"/>
            <a:endParaRPr lang="en-US" sz="2200" dirty="0" smtClean="0"/>
          </a:p>
          <a:p>
            <a:pPr lvl="1"/>
            <a:endParaRPr lang="en-US" sz="2200" dirty="0"/>
          </a:p>
          <a:p>
            <a:pPr lvl="1"/>
            <a:endParaRPr lang="en-US" sz="2200" dirty="0" smtClean="0"/>
          </a:p>
          <a:p>
            <a:pPr lvl="1"/>
            <a:endParaRPr lang="en-US" sz="2200" dirty="0"/>
          </a:p>
          <a:p>
            <a:r>
              <a:rPr lang="en-US" smtClean="0"/>
              <a:t>Shows the performance </a:t>
            </a:r>
            <a:r>
              <a:rPr lang="en-US" dirty="0"/>
              <a:t>of the three </a:t>
            </a:r>
            <a:r>
              <a:rPr lang="en-US" dirty="0" err="1"/>
              <a:t>TyCor</a:t>
            </a:r>
            <a:r>
              <a:rPr lang="en-US" dirty="0"/>
              <a:t> components </a:t>
            </a:r>
            <a:r>
              <a:rPr lang="en-US" dirty="0" smtClean="0"/>
              <a:t>that use </a:t>
            </a:r>
            <a:r>
              <a:rPr lang="en-US" dirty="0"/>
              <a:t>community–built knowledge, by counting any candidate with </a:t>
            </a:r>
            <a:r>
              <a:rPr lang="en-US" dirty="0" smtClean="0"/>
              <a:t>a </a:t>
            </a:r>
            <a:r>
              <a:rPr lang="en-US" dirty="0" err="1" smtClean="0"/>
              <a:t>TyCor</a:t>
            </a:r>
            <a:r>
              <a:rPr lang="en-US" dirty="0" smtClean="0"/>
              <a:t> </a:t>
            </a:r>
            <a:r>
              <a:rPr lang="en-US" dirty="0"/>
              <a:t>score &gt; 0.0 to be a positive </a:t>
            </a:r>
            <a:r>
              <a:rPr lang="en-US" dirty="0" smtClean="0"/>
              <a:t>judgment.</a:t>
            </a:r>
            <a:endParaRPr lang="en-US" sz="4000" dirty="0" smtClean="0"/>
          </a:p>
          <a:p>
            <a:pPr lvl="1"/>
            <a:endParaRPr lang="en-US" sz="2200" dirty="0" smtClean="0"/>
          </a:p>
        </p:txBody>
      </p:sp>
      <p:pic>
        <p:nvPicPr>
          <p:cNvPr id="4" name="Picture 3"/>
          <p:cNvPicPr>
            <a:picLocks noChangeAspect="1"/>
          </p:cNvPicPr>
          <p:nvPr/>
        </p:nvPicPr>
        <p:blipFill>
          <a:blip r:embed="rId3"/>
          <a:stretch>
            <a:fillRect/>
          </a:stretch>
        </p:blipFill>
        <p:spPr>
          <a:xfrm>
            <a:off x="876300" y="2578099"/>
            <a:ext cx="7391400" cy="1689100"/>
          </a:xfrm>
          <a:prstGeom prst="rect">
            <a:avLst/>
          </a:prstGeom>
        </p:spPr>
      </p:pic>
    </p:spTree>
    <p:extLst>
      <p:ext uri="{BB962C8B-B14F-4D97-AF65-F5344CB8AC3E}">
        <p14:creationId xmlns:p14="http://schemas.microsoft.com/office/powerpoint/2010/main" val="31176241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730" y="274638"/>
            <a:ext cx="8384418" cy="1143000"/>
          </a:xfrm>
        </p:spPr>
        <p:txBody>
          <a:bodyPr>
            <a:noAutofit/>
          </a:bodyPr>
          <a:lstStyle/>
          <a:p>
            <a:r>
              <a:rPr lang="en-US" sz="3700" cap="none" dirty="0" smtClean="0"/>
              <a:t>Impact On End-to-end Question Answering</a:t>
            </a:r>
            <a:endParaRPr lang="en-US" sz="3700" cap="none" dirty="0"/>
          </a:p>
        </p:txBody>
      </p:sp>
      <p:sp>
        <p:nvSpPr>
          <p:cNvPr id="6" name="Content Placeholder 5"/>
          <p:cNvSpPr>
            <a:spLocks noGrp="1"/>
          </p:cNvSpPr>
          <p:nvPr>
            <p:ph idx="1"/>
          </p:nvPr>
        </p:nvSpPr>
        <p:spPr>
          <a:xfrm>
            <a:off x="685800" y="1417638"/>
            <a:ext cx="7772400" cy="3916363"/>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accuracy </a:t>
            </a:r>
            <a:r>
              <a:rPr lang="en-US" dirty="0"/>
              <a:t>of </a:t>
            </a:r>
            <a:r>
              <a:rPr lang="en-US" dirty="0" smtClean="0"/>
              <a:t>the </a:t>
            </a:r>
            <a:r>
              <a:rPr lang="en-US" dirty="0" err="1"/>
              <a:t>DeepQA</a:t>
            </a:r>
            <a:r>
              <a:rPr lang="en-US" dirty="0"/>
              <a:t> question </a:t>
            </a:r>
            <a:r>
              <a:rPr lang="en-US" dirty="0" smtClean="0"/>
              <a:t>answering system </a:t>
            </a:r>
            <a:r>
              <a:rPr lang="en-US" dirty="0"/>
              <a:t>with different </a:t>
            </a:r>
            <a:r>
              <a:rPr lang="en-US" dirty="0" err="1"/>
              <a:t>TyCor</a:t>
            </a:r>
            <a:r>
              <a:rPr lang="en-US" dirty="0"/>
              <a:t> </a:t>
            </a:r>
            <a:r>
              <a:rPr lang="en-US" dirty="0" smtClean="0"/>
              <a:t>configurations.</a:t>
            </a:r>
            <a:endParaRPr lang="en-US" dirty="0"/>
          </a:p>
        </p:txBody>
      </p:sp>
      <p:pic>
        <p:nvPicPr>
          <p:cNvPr id="9" name="Picture 8"/>
          <p:cNvPicPr>
            <a:picLocks noChangeAspect="1"/>
          </p:cNvPicPr>
          <p:nvPr/>
        </p:nvPicPr>
        <p:blipFill>
          <a:blip r:embed="rId3"/>
          <a:stretch>
            <a:fillRect/>
          </a:stretch>
        </p:blipFill>
        <p:spPr>
          <a:xfrm>
            <a:off x="711200" y="1396391"/>
            <a:ext cx="7721600" cy="3009900"/>
          </a:xfrm>
          <a:prstGeom prst="rect">
            <a:avLst/>
          </a:prstGeom>
        </p:spPr>
      </p:pic>
    </p:spTree>
    <p:extLst>
      <p:ext uri="{BB962C8B-B14F-4D97-AF65-F5344CB8AC3E}">
        <p14:creationId xmlns:p14="http://schemas.microsoft.com/office/powerpoint/2010/main" val="331735827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730" y="274638"/>
            <a:ext cx="8384418" cy="1143000"/>
          </a:xfrm>
        </p:spPr>
        <p:txBody>
          <a:bodyPr>
            <a:noAutofit/>
          </a:bodyPr>
          <a:lstStyle/>
          <a:p>
            <a:r>
              <a:rPr lang="en-US" sz="4000" cap="none" dirty="0" smtClean="0"/>
              <a:t>Conclusion</a:t>
            </a:r>
            <a:endParaRPr lang="en-US" sz="3700" cap="none" dirty="0"/>
          </a:p>
        </p:txBody>
      </p:sp>
      <p:sp>
        <p:nvSpPr>
          <p:cNvPr id="6" name="Content Placeholder 5"/>
          <p:cNvSpPr>
            <a:spLocks noGrp="1"/>
          </p:cNvSpPr>
          <p:nvPr>
            <p:ph idx="1"/>
          </p:nvPr>
        </p:nvSpPr>
        <p:spPr>
          <a:xfrm>
            <a:off x="685800" y="1417638"/>
            <a:ext cx="7772400" cy="3916363"/>
          </a:xfrm>
        </p:spPr>
        <p:txBody>
          <a:bodyPr>
            <a:normAutofit/>
          </a:bodyPr>
          <a:lstStyle/>
          <a:p>
            <a:r>
              <a:rPr lang="en-US" sz="2400" dirty="0"/>
              <a:t>novel open-domain type coercion </a:t>
            </a:r>
            <a:r>
              <a:rPr lang="en-US" sz="2400" dirty="0" smtClean="0"/>
              <a:t>framework </a:t>
            </a:r>
            <a:r>
              <a:rPr lang="da-DK" sz="2400" dirty="0" smtClean="0"/>
              <a:t>for QA </a:t>
            </a:r>
            <a:r>
              <a:rPr lang="da-DK" sz="2400" dirty="0" err="1" smtClean="0"/>
              <a:t>that</a:t>
            </a:r>
            <a:r>
              <a:rPr lang="da-DK" sz="2400" dirty="0" smtClean="0"/>
              <a:t> </a:t>
            </a:r>
            <a:r>
              <a:rPr lang="da-DK" sz="2400" dirty="0" err="1" smtClean="0"/>
              <a:t>overcomes</a:t>
            </a:r>
            <a:r>
              <a:rPr lang="da-DK" sz="2400" dirty="0" smtClean="0"/>
              <a:t> </a:t>
            </a:r>
            <a:r>
              <a:rPr lang="en-US" sz="2400" dirty="0"/>
              <a:t>issues </a:t>
            </a:r>
            <a:r>
              <a:rPr lang="en-US" sz="2400" dirty="0" smtClean="0"/>
              <a:t>associated with </a:t>
            </a:r>
            <a:r>
              <a:rPr lang="en-US" sz="2400" dirty="0"/>
              <a:t>Predictive Annotation </a:t>
            </a:r>
            <a:r>
              <a:rPr lang="en-US" sz="2400" dirty="0" smtClean="0"/>
              <a:t>techniques.</a:t>
            </a:r>
          </a:p>
          <a:p>
            <a:endParaRPr lang="en-US" sz="2400" dirty="0" smtClean="0"/>
          </a:p>
          <a:p>
            <a:r>
              <a:rPr lang="en-US" sz="2400" dirty="0" err="1"/>
              <a:t>TyCor</a:t>
            </a:r>
            <a:r>
              <a:rPr lang="en-US" sz="2400" dirty="0"/>
              <a:t> </a:t>
            </a:r>
            <a:r>
              <a:rPr lang="en-US" sz="2400" dirty="0" smtClean="0"/>
              <a:t>framework </a:t>
            </a:r>
            <a:r>
              <a:rPr lang="en-US" sz="2400" dirty="0"/>
              <a:t>four key </a:t>
            </a:r>
            <a:r>
              <a:rPr lang="en-US" sz="2400" dirty="0" smtClean="0"/>
              <a:t>steps: EDM, PDM, TR and TA.</a:t>
            </a:r>
          </a:p>
          <a:p>
            <a:endParaRPr lang="en-US" sz="2400" dirty="0" smtClean="0"/>
          </a:p>
          <a:p>
            <a:r>
              <a:rPr lang="en-US" sz="2400" dirty="0"/>
              <a:t>community-built knowledge </a:t>
            </a:r>
            <a:r>
              <a:rPr lang="en-US" sz="2400" dirty="0" smtClean="0"/>
              <a:t>resources can </a:t>
            </a:r>
            <a:r>
              <a:rPr lang="en-US" sz="2400" dirty="0"/>
              <a:t>be </a:t>
            </a:r>
            <a:r>
              <a:rPr lang="en-US" sz="2400" dirty="0" smtClean="0"/>
              <a:t>effectively integrated </a:t>
            </a:r>
            <a:r>
              <a:rPr lang="en-US" sz="2400" dirty="0"/>
              <a:t>into this </a:t>
            </a:r>
            <a:r>
              <a:rPr lang="en-US" sz="2400" dirty="0" err="1"/>
              <a:t>TyCor</a:t>
            </a:r>
            <a:r>
              <a:rPr lang="en-US" sz="2400" dirty="0"/>
              <a:t> framework and </a:t>
            </a:r>
            <a:r>
              <a:rPr lang="en-US" sz="2400" dirty="0" smtClean="0"/>
              <a:t>provide corresponding </a:t>
            </a:r>
            <a:r>
              <a:rPr lang="en-US" sz="2400" dirty="0"/>
              <a:t>algorithms for the four </a:t>
            </a:r>
            <a:r>
              <a:rPr lang="en-US" sz="2400" dirty="0" err="1"/>
              <a:t>TyCor</a:t>
            </a:r>
            <a:r>
              <a:rPr lang="en-US" sz="2400" dirty="0"/>
              <a:t> </a:t>
            </a:r>
            <a:r>
              <a:rPr lang="en-US" sz="2400" dirty="0" smtClean="0"/>
              <a:t>steps.</a:t>
            </a:r>
          </a:p>
        </p:txBody>
      </p:sp>
    </p:spTree>
    <p:extLst>
      <p:ext uri="{BB962C8B-B14F-4D97-AF65-F5344CB8AC3E}">
        <p14:creationId xmlns:p14="http://schemas.microsoft.com/office/powerpoint/2010/main" val="101421000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730" y="274638"/>
            <a:ext cx="8384418" cy="1143000"/>
          </a:xfrm>
        </p:spPr>
        <p:txBody>
          <a:bodyPr>
            <a:noAutofit/>
          </a:bodyPr>
          <a:lstStyle/>
          <a:p>
            <a:r>
              <a:rPr lang="en-US" sz="4000" cap="none" dirty="0" smtClean="0"/>
              <a:t>Conclusion</a:t>
            </a:r>
            <a:endParaRPr lang="en-US" sz="3700" cap="none" dirty="0"/>
          </a:p>
        </p:txBody>
      </p:sp>
      <p:sp>
        <p:nvSpPr>
          <p:cNvPr id="6" name="Content Placeholder 5"/>
          <p:cNvSpPr>
            <a:spLocks noGrp="1"/>
          </p:cNvSpPr>
          <p:nvPr>
            <p:ph idx="1"/>
          </p:nvPr>
        </p:nvSpPr>
        <p:spPr>
          <a:xfrm>
            <a:off x="685800" y="1417638"/>
            <a:ext cx="8026348" cy="3916363"/>
          </a:xfrm>
        </p:spPr>
        <p:txBody>
          <a:bodyPr>
            <a:normAutofit/>
          </a:bodyPr>
          <a:lstStyle/>
          <a:p>
            <a:r>
              <a:rPr lang="en-US" sz="2400" dirty="0"/>
              <a:t>results show that the </a:t>
            </a:r>
            <a:r>
              <a:rPr lang="en-US" sz="2400" dirty="0" err="1"/>
              <a:t>TyCors</a:t>
            </a:r>
            <a:r>
              <a:rPr lang="en-US" sz="2400" dirty="0"/>
              <a:t> built </a:t>
            </a:r>
            <a:r>
              <a:rPr lang="en-US" sz="2400" dirty="0" smtClean="0"/>
              <a:t>using </a:t>
            </a:r>
            <a:r>
              <a:rPr lang="en-US" sz="2400" dirty="0"/>
              <a:t>Web knowledge resources perform well on the EDM and entity </a:t>
            </a:r>
            <a:r>
              <a:rPr lang="en-US" sz="2400" dirty="0" smtClean="0"/>
              <a:t>typing tasks</a:t>
            </a:r>
          </a:p>
          <a:p>
            <a:pPr lvl="1"/>
            <a:r>
              <a:rPr lang="en-US" dirty="0" smtClean="0"/>
              <a:t> </a:t>
            </a:r>
            <a:r>
              <a:rPr lang="en-US" sz="2200" dirty="0" smtClean="0"/>
              <a:t>both </a:t>
            </a:r>
            <a:r>
              <a:rPr lang="en-US" sz="2200" dirty="0"/>
              <a:t>fundamental issues in NLP and </a:t>
            </a:r>
            <a:r>
              <a:rPr lang="en-US" sz="2200" dirty="0" smtClean="0"/>
              <a:t>Knowledge Acquisition.</a:t>
            </a:r>
          </a:p>
          <a:p>
            <a:pPr lvl="1"/>
            <a:endParaRPr lang="en-US" sz="2200" dirty="0"/>
          </a:p>
          <a:p>
            <a:r>
              <a:rPr lang="en-US" sz="2400" dirty="0"/>
              <a:t>significantly </a:t>
            </a:r>
            <a:r>
              <a:rPr lang="en-US" sz="2400" dirty="0" smtClean="0"/>
              <a:t>improves </a:t>
            </a:r>
            <a:r>
              <a:rPr lang="en-US" sz="2400" dirty="0"/>
              <a:t>the end-to-end QA performance of </a:t>
            </a:r>
            <a:r>
              <a:rPr lang="en-US" sz="2400" dirty="0" smtClean="0"/>
              <a:t>the </a:t>
            </a:r>
            <a:r>
              <a:rPr lang="fi-FI" sz="2400" dirty="0" smtClean="0"/>
              <a:t>Watson </a:t>
            </a:r>
            <a:r>
              <a:rPr lang="fi-FI" sz="2400" dirty="0" err="1" smtClean="0"/>
              <a:t>system</a:t>
            </a:r>
            <a:r>
              <a:rPr lang="fi-FI" sz="2400" dirty="0"/>
              <a:t> </a:t>
            </a:r>
            <a:r>
              <a:rPr lang="en-US" sz="2400" dirty="0" smtClean="0"/>
              <a:t>on rich </a:t>
            </a:r>
            <a:r>
              <a:rPr lang="en-US" sz="2400" dirty="0"/>
              <a:t>and complex natural language questions taken from Jeopardy!</a:t>
            </a:r>
            <a:endParaRPr lang="en-US" sz="2400" dirty="0" smtClean="0"/>
          </a:p>
        </p:txBody>
      </p:sp>
    </p:spTree>
    <p:extLst>
      <p:ext uri="{BB962C8B-B14F-4D97-AF65-F5344CB8AC3E}">
        <p14:creationId xmlns:p14="http://schemas.microsoft.com/office/powerpoint/2010/main" val="427033139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730" y="274638"/>
            <a:ext cx="8384418" cy="1143000"/>
          </a:xfrm>
        </p:spPr>
        <p:txBody>
          <a:bodyPr>
            <a:noAutofit/>
          </a:bodyPr>
          <a:lstStyle/>
          <a:p>
            <a:endParaRPr lang="en-US" sz="3700" cap="none" dirty="0"/>
          </a:p>
        </p:txBody>
      </p:sp>
      <p:sp>
        <p:nvSpPr>
          <p:cNvPr id="6" name="Content Placeholder 5"/>
          <p:cNvSpPr>
            <a:spLocks noGrp="1"/>
          </p:cNvSpPr>
          <p:nvPr>
            <p:ph idx="1"/>
          </p:nvPr>
        </p:nvSpPr>
        <p:spPr>
          <a:xfrm>
            <a:off x="685800" y="1417638"/>
            <a:ext cx="8026348" cy="3916363"/>
          </a:xfrm>
        </p:spPr>
        <p:txBody>
          <a:bodyPr anchor="ctr">
            <a:normAutofit/>
          </a:bodyPr>
          <a:lstStyle/>
          <a:p>
            <a:pPr marL="68580" indent="0" algn="ctr">
              <a:buNone/>
            </a:pPr>
            <a:r>
              <a:rPr lang="en-US" sz="6000" dirty="0" smtClean="0"/>
              <a:t>THANKS!</a:t>
            </a:r>
          </a:p>
        </p:txBody>
      </p:sp>
    </p:spTree>
    <p:extLst>
      <p:ext uri="{BB962C8B-B14F-4D97-AF65-F5344CB8AC3E}">
        <p14:creationId xmlns:p14="http://schemas.microsoft.com/office/powerpoint/2010/main" val="25854826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smtClean="0"/>
              <a:t>Disadvantages</a:t>
            </a:r>
            <a:endParaRPr lang="en-US" sz="4000"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smtClean="0"/>
              <a:t>restricts </a:t>
            </a:r>
            <a:r>
              <a:rPr lang="en-US" sz="2400" dirty="0"/>
              <a:t>the </a:t>
            </a:r>
            <a:r>
              <a:rPr lang="en-US" sz="2400" dirty="0" smtClean="0"/>
              <a:t>answer types </a:t>
            </a:r>
            <a:r>
              <a:rPr lang="en-US" sz="2400" dirty="0"/>
              <a:t>to a fixed and typically small set of </a:t>
            </a:r>
            <a:r>
              <a:rPr lang="en-US" sz="2400" dirty="0" smtClean="0"/>
              <a:t>concepts.</a:t>
            </a:r>
          </a:p>
          <a:p>
            <a:pPr lvl="1"/>
            <a:r>
              <a:rPr lang="en-US" sz="2200" dirty="0"/>
              <a:t>not work well when answer types </a:t>
            </a:r>
            <a:r>
              <a:rPr lang="en-US" sz="2200" dirty="0" smtClean="0"/>
              <a:t>expressed </a:t>
            </a:r>
            <a:r>
              <a:rPr lang="en-US" sz="2200" dirty="0"/>
              <a:t>using a variety of </a:t>
            </a:r>
            <a:r>
              <a:rPr lang="en-US" sz="2200" dirty="0" smtClean="0"/>
              <a:t>lexical </a:t>
            </a:r>
            <a:r>
              <a:rPr lang="da-DK" sz="2200" dirty="0" err="1" smtClean="0"/>
              <a:t>expressions</a:t>
            </a:r>
            <a:r>
              <a:rPr lang="da-DK" sz="2200" dirty="0" smtClean="0"/>
              <a:t>.</a:t>
            </a:r>
            <a:endParaRPr lang="en-US" sz="2200" dirty="0" smtClean="0"/>
          </a:p>
          <a:p>
            <a:r>
              <a:rPr lang="en-US" sz="2400" dirty="0"/>
              <a:t>the QA system performance is highly </a:t>
            </a:r>
            <a:r>
              <a:rPr lang="en-US" sz="2400" dirty="0" smtClean="0"/>
              <a:t>dependent on </a:t>
            </a:r>
            <a:r>
              <a:rPr lang="en-US" sz="2400" dirty="0"/>
              <a:t>the precision and recall of the predictive annotation software </a:t>
            </a:r>
            <a:r>
              <a:rPr lang="en-US" sz="2400" dirty="0" smtClean="0"/>
              <a:t>used.</a:t>
            </a:r>
          </a:p>
          <a:p>
            <a:r>
              <a:rPr lang="en-US" sz="2400" dirty="0" smtClean="0"/>
              <a:t>Approach called type-and-generate.</a:t>
            </a:r>
          </a:p>
          <a:p>
            <a:endParaRPr lang="en-US" sz="2200" dirty="0"/>
          </a:p>
        </p:txBody>
      </p:sp>
    </p:spTree>
    <p:extLst>
      <p:ext uri="{BB962C8B-B14F-4D97-AF65-F5344CB8AC3E}">
        <p14:creationId xmlns:p14="http://schemas.microsoft.com/office/powerpoint/2010/main" val="11432878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t>Generate And Type Approach</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candidate answers are initially </a:t>
            </a:r>
            <a:r>
              <a:rPr lang="en-US" sz="2400" dirty="0" smtClean="0"/>
              <a:t>produced without </a:t>
            </a:r>
            <a:r>
              <a:rPr lang="en-US" sz="2400" dirty="0"/>
              <a:t>use of answer type </a:t>
            </a:r>
            <a:r>
              <a:rPr lang="en-US" sz="2400" dirty="0" smtClean="0"/>
              <a:t>information.</a:t>
            </a:r>
          </a:p>
          <a:p>
            <a:r>
              <a:rPr lang="en-US" sz="2400" dirty="0"/>
              <a:t>subsequent </a:t>
            </a:r>
            <a:r>
              <a:rPr lang="en-US" sz="2400" dirty="0" smtClean="0"/>
              <a:t>stages check </a:t>
            </a:r>
            <a:r>
              <a:rPr lang="en-US" sz="2400" dirty="0"/>
              <a:t>whether the candidate answer’s type can be </a:t>
            </a:r>
            <a:r>
              <a:rPr lang="en-US" sz="2400" i="1" dirty="0"/>
              <a:t>coerced</a:t>
            </a:r>
            <a:r>
              <a:rPr lang="en-US" sz="2400" dirty="0"/>
              <a:t> into </a:t>
            </a:r>
            <a:r>
              <a:rPr lang="en-US" sz="2400" dirty="0" smtClean="0"/>
              <a:t>the Lexical </a:t>
            </a:r>
            <a:r>
              <a:rPr lang="en-US" sz="2400" dirty="0"/>
              <a:t>Answer Type (LAT) of the </a:t>
            </a:r>
            <a:r>
              <a:rPr lang="en-US" sz="2400" dirty="0" smtClean="0"/>
              <a:t>question.</a:t>
            </a:r>
          </a:p>
          <a:p>
            <a:pPr lvl="1"/>
            <a:r>
              <a:rPr lang="en-US" sz="2200" dirty="0" smtClean="0"/>
              <a:t>LAT: terms </a:t>
            </a:r>
            <a:r>
              <a:rPr lang="en-US" sz="2200" dirty="0"/>
              <a:t>in the </a:t>
            </a:r>
            <a:r>
              <a:rPr lang="en-US" sz="2200" dirty="0" smtClean="0"/>
              <a:t>question </a:t>
            </a:r>
            <a:r>
              <a:rPr lang="en-US" sz="2200" dirty="0"/>
              <a:t>that indicate what type of entity is being asked </a:t>
            </a:r>
            <a:r>
              <a:rPr lang="en-US" sz="2200" dirty="0" smtClean="0"/>
              <a:t>for.</a:t>
            </a:r>
          </a:p>
          <a:p>
            <a:r>
              <a:rPr lang="en-US" sz="2400" dirty="0"/>
              <a:t>The framework is </a:t>
            </a:r>
            <a:r>
              <a:rPr lang="en-US" sz="2400" dirty="0" smtClean="0"/>
              <a:t>based on </a:t>
            </a:r>
            <a:r>
              <a:rPr lang="en-US" sz="2400" dirty="0"/>
              <a:t>the notion of Type </a:t>
            </a:r>
            <a:r>
              <a:rPr lang="en-US" sz="2400" dirty="0" smtClean="0"/>
              <a:t>Coercion </a:t>
            </a:r>
            <a:r>
              <a:rPr lang="en-US" sz="2400" dirty="0"/>
              <a:t>(</a:t>
            </a:r>
            <a:r>
              <a:rPr lang="en-US" sz="2400" dirty="0" err="1"/>
              <a:t>TyCor</a:t>
            </a:r>
            <a:r>
              <a:rPr lang="en-US" sz="2400" dirty="0"/>
              <a:t>).</a:t>
            </a:r>
            <a:endParaRPr lang="en-US" sz="2200" dirty="0"/>
          </a:p>
        </p:txBody>
      </p:sp>
    </p:spTree>
    <p:extLst>
      <p:ext uri="{BB962C8B-B14F-4D97-AF65-F5344CB8AC3E}">
        <p14:creationId xmlns:p14="http://schemas.microsoft.com/office/powerpoint/2010/main" val="29335049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smtClean="0"/>
              <a:t>Advantages</a:t>
            </a:r>
            <a:endParaRPr lang="en-US" sz="4000"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does not rely on a fixed type system</a:t>
            </a:r>
            <a:r>
              <a:rPr lang="en-US" sz="2400" dirty="0" smtClean="0"/>
              <a:t>, however </a:t>
            </a:r>
            <a:r>
              <a:rPr lang="en-US" sz="2400" dirty="0"/>
              <a:t>it does not discard one when available and </a:t>
            </a:r>
            <a:r>
              <a:rPr lang="en-US" sz="2400" dirty="0" smtClean="0"/>
              <a:t>useful.</a:t>
            </a:r>
          </a:p>
          <a:p>
            <a:r>
              <a:rPr lang="hu-HU" sz="2400" dirty="0"/>
              <a:t>it is a </a:t>
            </a:r>
            <a:r>
              <a:rPr lang="hu-HU" sz="2400" dirty="0" smtClean="0"/>
              <a:t>multistrategy </a:t>
            </a:r>
            <a:r>
              <a:rPr lang="en-US" sz="2400" dirty="0" smtClean="0"/>
              <a:t>and </a:t>
            </a:r>
            <a:r>
              <a:rPr lang="en-US" sz="2400" dirty="0"/>
              <a:t>multi-source approach, gathering and evaluating </a:t>
            </a:r>
            <a:r>
              <a:rPr lang="en-US" sz="2400" dirty="0" smtClean="0"/>
              <a:t>evidence in </a:t>
            </a:r>
            <a:r>
              <a:rPr lang="en-US" sz="2400" dirty="0"/>
              <a:t>a generative way rather than a predictive </a:t>
            </a:r>
            <a:r>
              <a:rPr lang="en-US" sz="2400" dirty="0" smtClean="0"/>
              <a:t>one.</a:t>
            </a:r>
          </a:p>
          <a:p>
            <a:r>
              <a:rPr lang="en-US" sz="2400" dirty="0" smtClean="0"/>
              <a:t>analyzes </a:t>
            </a:r>
            <a:r>
              <a:rPr lang="en-US" sz="2400" dirty="0"/>
              <a:t>and </a:t>
            </a:r>
            <a:r>
              <a:rPr lang="en-US" sz="2400" dirty="0" smtClean="0"/>
              <a:t>scores </a:t>
            </a:r>
            <a:r>
              <a:rPr lang="pl-PL" sz="2400" dirty="0" err="1" smtClean="0"/>
              <a:t>candidate</a:t>
            </a:r>
            <a:r>
              <a:rPr lang="pl-PL" sz="2400" dirty="0" smtClean="0"/>
              <a:t> </a:t>
            </a:r>
            <a:r>
              <a:rPr lang="pl-PL" sz="2400" dirty="0" err="1" smtClean="0"/>
              <a:t>answers</a:t>
            </a:r>
            <a:r>
              <a:rPr lang="pl-PL" sz="2400" dirty="0" smtClean="0"/>
              <a:t> and </a:t>
            </a:r>
            <a:r>
              <a:rPr lang="en-US" sz="2400" dirty="0" smtClean="0"/>
              <a:t>produces </a:t>
            </a:r>
            <a:r>
              <a:rPr lang="en-US" sz="2400" dirty="0"/>
              <a:t>for each </a:t>
            </a:r>
            <a:r>
              <a:rPr lang="en-US" sz="2400" dirty="0" smtClean="0"/>
              <a:t>candidate answer </a:t>
            </a:r>
            <a:r>
              <a:rPr lang="en-US" sz="2400" dirty="0"/>
              <a:t>a probability that it is (or is not) of the right </a:t>
            </a:r>
            <a:r>
              <a:rPr lang="en-US" sz="2400" dirty="0" smtClean="0"/>
              <a:t>type.</a:t>
            </a:r>
            <a:endParaRPr lang="en-US" sz="2200" dirty="0"/>
          </a:p>
        </p:txBody>
      </p:sp>
    </p:spTree>
    <p:extLst>
      <p:ext uri="{BB962C8B-B14F-4D97-AF65-F5344CB8AC3E}">
        <p14:creationId xmlns:p14="http://schemas.microsoft.com/office/powerpoint/2010/main" val="34431963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t>Background - Open Domain </a:t>
            </a:r>
            <a:r>
              <a:rPr lang="en-US" sz="4000" dirty="0" smtClean="0"/>
              <a:t>QA</a:t>
            </a:r>
            <a:endParaRPr lang="en-US" sz="4000"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Watson is a QA </a:t>
            </a:r>
            <a:r>
              <a:rPr lang="en-US" sz="2400" dirty="0" smtClean="0"/>
              <a:t>system </a:t>
            </a:r>
            <a:r>
              <a:rPr lang="en-US" sz="2400" dirty="0"/>
              <a:t>capable </a:t>
            </a:r>
            <a:r>
              <a:rPr lang="en-US" sz="2400" dirty="0" smtClean="0"/>
              <a:t>of answering </a:t>
            </a:r>
            <a:r>
              <a:rPr lang="en-US" sz="2400" dirty="0"/>
              <a:t>open-domain questions on the challenging TV </a:t>
            </a:r>
            <a:r>
              <a:rPr lang="en-US" sz="2400" dirty="0" smtClean="0"/>
              <a:t>quiz </a:t>
            </a:r>
            <a:r>
              <a:rPr lang="pl-PL" sz="2400" dirty="0" smtClean="0"/>
              <a:t>show </a:t>
            </a:r>
            <a:r>
              <a:rPr lang="pl-PL" sz="2400" dirty="0" err="1"/>
              <a:t>Jeopardy</a:t>
            </a:r>
            <a:r>
              <a:rPr lang="pl-PL" sz="2400" dirty="0" smtClean="0"/>
              <a:t>!</a:t>
            </a:r>
          </a:p>
          <a:p>
            <a:r>
              <a:rPr lang="en-US" sz="2400" dirty="0"/>
              <a:t>questions cover a wide range of topics and </a:t>
            </a:r>
            <a:r>
              <a:rPr lang="en-US" sz="2400" dirty="0" smtClean="0"/>
              <a:t>are expressed </a:t>
            </a:r>
            <a:r>
              <a:rPr lang="en-US" sz="2400" dirty="0"/>
              <a:t>using rich, complex natural language </a:t>
            </a:r>
            <a:r>
              <a:rPr lang="en-US" sz="2400" dirty="0" smtClean="0"/>
              <a:t>expressions.</a:t>
            </a:r>
          </a:p>
          <a:p>
            <a:r>
              <a:rPr lang="en-US" sz="2400" dirty="0"/>
              <a:t>nearly any word in the English language can be used as </a:t>
            </a:r>
            <a:r>
              <a:rPr lang="en-US" sz="2400" dirty="0" smtClean="0"/>
              <a:t>an </a:t>
            </a:r>
            <a:r>
              <a:rPr lang="it-IT" sz="2400" dirty="0" err="1" smtClean="0"/>
              <a:t>answer</a:t>
            </a:r>
            <a:r>
              <a:rPr lang="it-IT" sz="2400" dirty="0" smtClean="0"/>
              <a:t> </a:t>
            </a:r>
            <a:r>
              <a:rPr lang="it-IT" sz="2400" dirty="0" err="1"/>
              <a:t>type</a:t>
            </a:r>
            <a:r>
              <a:rPr lang="it-IT" sz="2400" dirty="0"/>
              <a:t> in </a:t>
            </a:r>
            <a:r>
              <a:rPr lang="it-IT" sz="2400" dirty="0" err="1"/>
              <a:t>Jeopardy</a:t>
            </a:r>
            <a:r>
              <a:rPr lang="it-IT" sz="2400" dirty="0"/>
              <a:t>! </a:t>
            </a:r>
            <a:r>
              <a:rPr lang="it-IT" sz="2400" dirty="0" err="1"/>
              <a:t>questions</a:t>
            </a:r>
            <a:endParaRPr lang="en-US" sz="2200" dirty="0"/>
          </a:p>
        </p:txBody>
      </p:sp>
    </p:spTree>
    <p:extLst>
      <p:ext uri="{BB962C8B-B14F-4D97-AF65-F5344CB8AC3E}">
        <p14:creationId xmlns:p14="http://schemas.microsoft.com/office/powerpoint/2010/main" val="33488170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smtClean="0"/>
              <a:t>Watson Component</a:t>
            </a:r>
            <a:r>
              <a:rPr lang="en-US" sz="4000" dirty="0" smtClean="0"/>
              <a:t> - </a:t>
            </a:r>
            <a:r>
              <a:rPr lang="en-US" sz="4000" cap="none" dirty="0" err="1" smtClean="0"/>
              <a:t>DeepQA</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smtClean="0"/>
              <a:t>massively parallel probabilistic </a:t>
            </a:r>
            <a:r>
              <a:rPr lang="en-US" sz="2400" dirty="0"/>
              <a:t>evidence-based architecture designed to answer open </a:t>
            </a:r>
            <a:r>
              <a:rPr lang="en-US" sz="2400" dirty="0" smtClean="0"/>
              <a:t>domain natural </a:t>
            </a:r>
            <a:r>
              <a:rPr lang="en-US" sz="2400" dirty="0"/>
              <a:t>language </a:t>
            </a:r>
            <a:r>
              <a:rPr lang="en-US" sz="2400" dirty="0" smtClean="0"/>
              <a:t>questions. Consists of 4 stages:</a:t>
            </a:r>
          </a:p>
          <a:p>
            <a:pPr marL="525780" indent="-457200">
              <a:buFont typeface="+mj-lt"/>
              <a:buAutoNum type="arabicPeriod"/>
            </a:pPr>
            <a:r>
              <a:rPr lang="it-IT" sz="2400" b="1" dirty="0" err="1"/>
              <a:t>Question</a:t>
            </a:r>
            <a:r>
              <a:rPr lang="it-IT" sz="2400" b="1" dirty="0"/>
              <a:t> </a:t>
            </a:r>
            <a:r>
              <a:rPr lang="it-IT" sz="2400" b="1" dirty="0" smtClean="0"/>
              <a:t>Analysis: </a:t>
            </a:r>
            <a:r>
              <a:rPr lang="en-US" sz="2400" dirty="0"/>
              <a:t>performs a </a:t>
            </a:r>
            <a:r>
              <a:rPr lang="en-US" sz="2400" dirty="0" smtClean="0"/>
              <a:t>detailed analysis </a:t>
            </a:r>
            <a:r>
              <a:rPr lang="en-US" sz="2400" dirty="0"/>
              <a:t>to identify key characteristics of the question (such as </a:t>
            </a:r>
            <a:r>
              <a:rPr lang="en-US" sz="2400" dirty="0" smtClean="0"/>
              <a:t>focus, lexical answer type, </a:t>
            </a:r>
            <a:r>
              <a:rPr lang="en-US" sz="2400" dirty="0" err="1" smtClean="0"/>
              <a:t>etc</a:t>
            </a:r>
            <a:r>
              <a:rPr lang="en-US" sz="2400" dirty="0" smtClean="0"/>
              <a:t>).</a:t>
            </a:r>
          </a:p>
          <a:p>
            <a:pPr lvl="1"/>
            <a:r>
              <a:rPr lang="en-US" sz="2400" dirty="0" smtClean="0"/>
              <a:t>Focus is </a:t>
            </a:r>
            <a:r>
              <a:rPr lang="en-US" sz="2400" dirty="0"/>
              <a:t>the part of the question that refers to the answer, and typically </a:t>
            </a:r>
            <a:r>
              <a:rPr lang="en-US" sz="2400" dirty="0" smtClean="0"/>
              <a:t>encompasses the </a:t>
            </a:r>
            <a:r>
              <a:rPr lang="en-US" sz="2400" dirty="0"/>
              <a:t>string representing the lexical answer type (LAT).</a:t>
            </a:r>
            <a:endParaRPr lang="en-US" sz="2400" b="1" dirty="0" smtClean="0"/>
          </a:p>
          <a:p>
            <a:endParaRPr lang="en-US" sz="2200" dirty="0"/>
          </a:p>
        </p:txBody>
      </p:sp>
    </p:spTree>
    <p:extLst>
      <p:ext uri="{BB962C8B-B14F-4D97-AF65-F5344CB8AC3E}">
        <p14:creationId xmlns:p14="http://schemas.microsoft.com/office/powerpoint/2010/main" val="20604132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4000" cap="none" dirty="0" smtClean="0"/>
              <a:t>1.Question Analysis</a:t>
            </a:r>
            <a:endParaRPr lang="en-US" sz="4000" cap="none" dirty="0"/>
          </a:p>
        </p:txBody>
      </p:sp>
      <p:sp>
        <p:nvSpPr>
          <p:cNvPr id="3" name="Content Placeholder 2"/>
          <p:cNvSpPr>
            <a:spLocks noGrp="1"/>
          </p:cNvSpPr>
          <p:nvPr>
            <p:ph idx="1"/>
          </p:nvPr>
        </p:nvSpPr>
        <p:spPr>
          <a:xfrm>
            <a:off x="685800" y="1600200"/>
            <a:ext cx="7772400" cy="3842933"/>
          </a:xfrm>
        </p:spPr>
        <p:txBody>
          <a:bodyPr>
            <a:normAutofit/>
          </a:bodyPr>
          <a:lstStyle/>
          <a:p>
            <a:r>
              <a:rPr lang="en-US" sz="2400" dirty="0"/>
              <a:t>system </a:t>
            </a:r>
            <a:r>
              <a:rPr lang="en-US" sz="2400" dirty="0" smtClean="0"/>
              <a:t>employs:</a:t>
            </a:r>
          </a:p>
          <a:p>
            <a:pPr lvl="1"/>
            <a:r>
              <a:rPr lang="en-US" sz="2400" dirty="0" smtClean="0"/>
              <a:t>various </a:t>
            </a:r>
            <a:r>
              <a:rPr lang="en-US" sz="2400" dirty="0" err="1"/>
              <a:t>lexico</a:t>
            </a:r>
            <a:r>
              <a:rPr lang="en-US" sz="2400" dirty="0"/>
              <a:t>-syntactic rules for focus and LAT </a:t>
            </a:r>
            <a:r>
              <a:rPr lang="en-US" sz="2400" dirty="0" smtClean="0"/>
              <a:t>detection</a:t>
            </a:r>
            <a:r>
              <a:rPr lang="en-US" sz="2400" dirty="0"/>
              <a:t>.</a:t>
            </a:r>
            <a:endParaRPr lang="en-US" sz="2400" dirty="0" smtClean="0"/>
          </a:p>
          <a:p>
            <a:pPr lvl="1"/>
            <a:r>
              <a:rPr lang="en-US" sz="2400" dirty="0" smtClean="0"/>
              <a:t> also </a:t>
            </a:r>
            <a:r>
              <a:rPr lang="en-US" sz="2400" dirty="0"/>
              <a:t>uses a statistical machine-learning model to refine </a:t>
            </a:r>
            <a:r>
              <a:rPr lang="en-US" sz="2400" dirty="0" smtClean="0"/>
              <a:t>the LAT</a:t>
            </a:r>
            <a:r>
              <a:rPr lang="en-US" sz="2400" dirty="0"/>
              <a:t>(s</a:t>
            </a:r>
            <a:r>
              <a:rPr lang="en-US" sz="2400" dirty="0" smtClean="0"/>
              <a:t>).</a:t>
            </a:r>
          </a:p>
          <a:p>
            <a:r>
              <a:rPr lang="en-US" sz="2400" dirty="0"/>
              <a:t>LAT detection includes a confidence</a:t>
            </a:r>
            <a:r>
              <a:rPr lang="en-US" sz="2400" dirty="0" smtClean="0"/>
              <a:t>, and </a:t>
            </a:r>
            <a:r>
              <a:rPr lang="en-US" sz="2400" dirty="0"/>
              <a:t>all type scores are combined with LAT </a:t>
            </a:r>
            <a:r>
              <a:rPr lang="en-US" sz="2400" dirty="0" smtClean="0"/>
              <a:t>confidence.</a:t>
            </a:r>
          </a:p>
          <a:p>
            <a:endParaRPr lang="en-US" sz="2400" dirty="0"/>
          </a:p>
        </p:txBody>
      </p:sp>
    </p:spTree>
    <p:extLst>
      <p:ext uri="{BB962C8B-B14F-4D97-AF65-F5344CB8AC3E}">
        <p14:creationId xmlns:p14="http://schemas.microsoft.com/office/powerpoint/2010/main" val="13941710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476</TotalTime>
  <Words>3002</Words>
  <Application>Microsoft Macintosh PowerPoint</Application>
  <PresentationFormat>On-screen Show (4:3)</PresentationFormat>
  <Paragraphs>280</Paragraphs>
  <Slides>35</Slides>
  <Notes>33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Urban Pop</vt:lpstr>
      <vt:lpstr>Leveraging Community-built Knowledge For Type Coercion In Question Answering</vt:lpstr>
      <vt:lpstr>Introduction</vt:lpstr>
      <vt:lpstr>Introduction</vt:lpstr>
      <vt:lpstr>Disadvantages</vt:lpstr>
      <vt:lpstr>Generate And Type Approach</vt:lpstr>
      <vt:lpstr>Advantages</vt:lpstr>
      <vt:lpstr>Background - Open Domain QA</vt:lpstr>
      <vt:lpstr>Watson Component - DeepQA</vt:lpstr>
      <vt:lpstr>1.Question Analysis</vt:lpstr>
      <vt:lpstr>2. Hypothesis (Candidate) Generation</vt:lpstr>
      <vt:lpstr>3. Hypothesis And Evidence Scoring</vt:lpstr>
      <vt:lpstr>4. Candidate Ranking</vt:lpstr>
      <vt:lpstr>Type Coercion (TyCor) Framework</vt:lpstr>
      <vt:lpstr>Entity Disambiguation And Matching (EDM)</vt:lpstr>
      <vt:lpstr>Predicate Disambiguation And Matching (PDM)</vt:lpstr>
      <vt:lpstr>Type Retrieval (TR)</vt:lpstr>
      <vt:lpstr>Type Alignment</vt:lpstr>
      <vt:lpstr>Community-built Knowledge For TyCor</vt:lpstr>
      <vt:lpstr>DBpedia And YAGO</vt:lpstr>
      <vt:lpstr>TyCor Algorithms</vt:lpstr>
      <vt:lpstr>TyCor Algorithms</vt:lpstr>
      <vt:lpstr>TyCor Algorithms</vt:lpstr>
      <vt:lpstr>TyCor Algorithms</vt:lpstr>
      <vt:lpstr>YAGO TyCor</vt:lpstr>
      <vt:lpstr>YAGO TyCor</vt:lpstr>
      <vt:lpstr>YAGO Type Alignment conditions</vt:lpstr>
      <vt:lpstr>Wiki-category And Wiki-list Tycors</vt:lpstr>
      <vt:lpstr>Experiments-Evaluating EDM On Wikipedia Link Anchors</vt:lpstr>
      <vt:lpstr>Evaluating EDM On Wikipedia Link Anchors</vt:lpstr>
      <vt:lpstr>Evaluating Typing On Ground Truth</vt:lpstr>
      <vt:lpstr>Evaluating Typing On Ground Truth</vt:lpstr>
      <vt:lpstr>Impact On End-to-end Question Answering</vt:lpstr>
      <vt:lpstr>Conclusion</vt:lpstr>
      <vt:lpstr>Conclusion</vt:lpstr>
      <vt:lpstr>PowerPoint Presentation</vt:lpstr>
    </vt:vector>
  </TitlesOfParts>
  <Company>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Communit-built Knowledge For Type Coercion In Question Answering</dc:title>
  <dc:creator>Mehdi A</dc:creator>
  <cp:lastModifiedBy>Mehdi A</cp:lastModifiedBy>
  <cp:revision>155</cp:revision>
  <dcterms:created xsi:type="dcterms:W3CDTF">2012-03-21T13:58:42Z</dcterms:created>
  <dcterms:modified xsi:type="dcterms:W3CDTF">2012-03-22T15:32:33Z</dcterms:modified>
</cp:coreProperties>
</file>