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71" r:id="rId5"/>
    <p:sldId id="260" r:id="rId6"/>
    <p:sldId id="266" r:id="rId7"/>
    <p:sldId id="272" r:id="rId8"/>
    <p:sldId id="273" r:id="rId9"/>
    <p:sldId id="263" r:id="rId10"/>
    <p:sldId id="264" r:id="rId11"/>
    <p:sldId id="259" r:id="rId12"/>
    <p:sldId id="269" r:id="rId13"/>
    <p:sldId id="278" r:id="rId14"/>
    <p:sldId id="267" r:id="rId15"/>
    <p:sldId id="277" r:id="rId16"/>
    <p:sldId id="279" r:id="rId17"/>
    <p:sldId id="280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B81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58602" autoAdjust="0"/>
  </p:normalViewPr>
  <p:slideViewPr>
    <p:cSldViewPr>
      <p:cViewPr varScale="1">
        <p:scale>
          <a:sx n="41" d="100"/>
          <a:sy n="41" d="100"/>
        </p:scale>
        <p:origin x="-22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DCE66-169C-4983-8E44-0C09147262F7}" type="datetimeFigureOut">
              <a:rPr lang="en-US" smtClean="0"/>
              <a:pPr/>
              <a:t>3/14/2016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35AC7-FD9F-4802-B96C-237DEAD16AFE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CA98D-5C50-43CD-9F7C-667EC18A5F92}" type="datetimeFigureOut">
              <a:rPr lang="en-US" smtClean="0"/>
              <a:pPr/>
              <a:t>3/14/2016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439E8-3887-438C-9EB3-8D561B47DFC7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439E8-3887-438C-9EB3-8D561B47DFC7}" type="slidenum">
              <a:rPr lang="en-IE" smtClean="0"/>
              <a:pPr/>
              <a:t>1</a:t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Historically </a:t>
            </a:r>
            <a:r>
              <a:rPr lang="en-IE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closed source, </a:t>
            </a:r>
            <a:r>
              <a:rPr lang="en-IE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had a </a:t>
            </a:r>
            <a:r>
              <a:rPr lang="en-IE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gradual </a:t>
            </a:r>
            <a:r>
              <a:rPr lang="en-IE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 </a:t>
            </a:r>
            <a:r>
              <a:rPr lang="en-IE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free software</a:t>
            </a:r>
            <a:r>
              <a:rPr lang="en-IE" sz="1200" b="0" i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IE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1991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439E8-3887-438C-9EB3-8D561B47DFC7}" type="slidenum">
              <a:rPr lang="en-IE" smtClean="0"/>
              <a:pPr/>
              <a:t>2</a:t>
            </a:fld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was the Latest </a:t>
            </a:r>
            <a:r>
              <a:rPr lang="en-IE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IE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Berkeley </a:t>
            </a:r>
            <a:r>
              <a:rPr lang="en-I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which the CSRG was dissolved and development of BSD at Berkeley ceased.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came the BSD descendants which are derived from the original BSD 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</a:t>
            </a:r>
            <a:endParaRPr lang="en-IE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439E8-3887-438C-9EB3-8D561B47DFC7}" type="slidenum">
              <a:rPr lang="en-IE" smtClean="0"/>
              <a:pPr/>
              <a:t>3</a:t>
            </a:fld>
            <a:endParaRPr lang="en-I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439E8-3887-438C-9EB3-8D561B47DFC7}" type="slidenum">
              <a:rPr lang="en-IE" smtClean="0"/>
              <a:pPr/>
              <a:t>4</a:t>
            </a:fld>
            <a:endParaRPr lang="en-I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It is free</a:t>
            </a:r>
          </a:p>
          <a:p>
            <a:endParaRPr lang="en-I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was created</a:t>
            </a:r>
            <a:r>
              <a:rPr lang="en-IE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after </a:t>
            </a:r>
            <a:r>
              <a:rPr lang="en-I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group of 386BSD users decided to branch out on their own and create FreeBSD </a:t>
            </a:r>
            <a:endParaRPr lang="en-IE" dirty="0" smtClean="0"/>
          </a:p>
          <a:p>
            <a:endParaRPr lang="en-IE" dirty="0" smtClean="0"/>
          </a:p>
          <a:p>
            <a:r>
              <a:rPr lang="en-I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Today FreeBSD is the most widely used 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open-source</a:t>
            </a:r>
            <a:r>
              <a:rPr lang="en-I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BSD </a:t>
            </a:r>
            <a:r>
              <a:rPr lang="en-I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distribution, accounting for more than three-quarters of all installed systems running open-source BSD derivatives.</a:t>
            </a:r>
          </a:p>
          <a:p>
            <a:endParaRPr lang="en-IE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439E8-3887-438C-9EB3-8D561B47DFC7}" type="slidenum">
              <a:rPr lang="en-IE" smtClean="0"/>
              <a:pPr/>
              <a:t>5</a:t>
            </a:fld>
            <a:endParaRPr lang="en-I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IA-64: developed by Intel</a:t>
            </a:r>
          </a:p>
          <a:p>
            <a:r>
              <a:rPr lang="en-IE" dirty="0" smtClean="0"/>
              <a:t>I386 : developed by Intel</a:t>
            </a:r>
          </a:p>
          <a:p>
            <a:r>
              <a:rPr lang="en-IE" dirty="0" smtClean="0"/>
              <a:t>SPARC64: Fabricated by</a:t>
            </a:r>
            <a:r>
              <a:rPr lang="en-I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Fujitsu and developed by  HAL Computer Systems </a:t>
            </a:r>
          </a:p>
          <a:p>
            <a:r>
              <a:rPr lang="en-IE" dirty="0" smtClean="0"/>
              <a:t> PowerPC64: IBM</a:t>
            </a:r>
          </a:p>
          <a:p>
            <a:r>
              <a:rPr lang="en-IE" dirty="0" smtClean="0"/>
              <a:t>AMD: </a:t>
            </a:r>
            <a:r>
              <a:rPr lang="en-I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Advanced Micro Devices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439E8-3887-438C-9EB3-8D561B47DFC7}" type="slidenum">
              <a:rPr lang="en-IE" smtClean="0"/>
              <a:pPr/>
              <a:t>7</a:t>
            </a:fld>
            <a:endParaRPr lang="en-I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Free source code</a:t>
            </a:r>
          </a:p>
          <a:p>
            <a:endParaRPr lang="en-IE" dirty="0" smtClean="0"/>
          </a:p>
          <a:p>
            <a:r>
              <a:rPr lang="en-IE" dirty="0" smtClean="0"/>
              <a:t>Unix-like operating system</a:t>
            </a:r>
          </a:p>
          <a:p>
            <a:endParaRPr lang="en-IE" dirty="0" smtClean="0"/>
          </a:p>
          <a:p>
            <a:r>
              <a:rPr lang="en-I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 was 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forked</a:t>
            </a:r>
            <a:r>
              <a:rPr lang="en-I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from </a:t>
            </a:r>
            <a:r>
              <a:rPr lang="en-IE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NetBSD</a:t>
            </a:r>
            <a:r>
              <a:rPr lang="en-I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by project leader 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 de </a:t>
            </a:r>
            <a:r>
              <a:rPr lang="en-IE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Raadt</a:t>
            </a:r>
            <a:r>
              <a:rPr lang="en-I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 late 1995. He</a:t>
            </a:r>
            <a:r>
              <a:rPr lang="en-IE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en-I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co-founder of </a:t>
            </a:r>
            <a:r>
              <a:rPr lang="en-IE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NetBSD</a:t>
            </a:r>
            <a:r>
              <a:rPr lang="en-IE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but </a:t>
            </a:r>
            <a:r>
              <a:rPr lang="en-I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 was asked to resign from his position as a senior developer and member of the </a:t>
            </a:r>
            <a:r>
              <a:rPr lang="en-IE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NetBSD</a:t>
            </a:r>
            <a:r>
              <a:rPr lang="en-I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core team.</a:t>
            </a:r>
          </a:p>
          <a:p>
            <a:endParaRPr lang="en-IE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E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OpenBSD's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security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enhancements,</a:t>
            </a:r>
            <a:r>
              <a:rPr lang="en-I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built-in cryptography </a:t>
            </a:r>
            <a:r>
              <a:rPr lang="en-IE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 on firewalls,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439E8-3887-438C-9EB3-8D561B47DFC7}" type="slidenum">
              <a:rPr lang="en-IE" smtClean="0"/>
              <a:pPr/>
              <a:t>11</a:t>
            </a:fld>
            <a:endParaRPr lang="en-I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</a:t>
            </a:r>
            <a:r>
              <a:rPr lang="en-I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Pre-packaged CD-ROM sets that include theme songs and artwork that can be ordered online for small fees.</a:t>
            </a:r>
          </a:p>
          <a:p>
            <a:r>
              <a:rPr lang="en-IE" dirty="0" smtClean="0"/>
              <a:t>Bug busters : https://www.youtube.com/watch?v=7pXHm6JOmQA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439E8-3887-438C-9EB3-8D561B47DFC7}" type="slidenum">
              <a:rPr lang="en-IE" smtClean="0"/>
              <a:pPr/>
              <a:t>16</a:t>
            </a:fld>
            <a:endParaRPr lang="en-I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439E8-3887-438C-9EB3-8D561B47DFC7}" type="slidenum">
              <a:rPr lang="en-IE" smtClean="0"/>
              <a:pPr/>
              <a:t>17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0F4D10-91FC-43E6-9519-F5F5B6019625}" type="datetime1">
              <a:rPr lang="en-US" smtClean="0"/>
              <a:pPr/>
              <a:t>3/14/2016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  <a:extLst/>
          </a:lstStyle>
          <a:p>
            <a:fld id="{79882401-1BF3-4752-B7D9-8E3E1A1A7238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13" name="Picture 2" descr="http://library.gmit.ie/screens/gmit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0"/>
            <a:ext cx="3214678" cy="100824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34CDBC-6E16-42BD-8304-BBE972B21793}" type="datetime1">
              <a:rPr lang="en-US" smtClean="0"/>
              <a:pPr/>
              <a:t>3/14/2016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882401-1BF3-4752-B7D9-8E3E1A1A723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0B747E-1162-4809-9C36-64342D46067E}" type="datetime1">
              <a:rPr lang="en-US" smtClean="0"/>
              <a:pPr/>
              <a:t>3/14/2016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882401-1BF3-4752-B7D9-8E3E1A1A723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05926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fld id="{5522BEA9-4F59-4CFB-9A9D-E309C9A3D196}" type="datetime1">
              <a:rPr lang="en-US" smtClean="0"/>
              <a:pPr/>
              <a:t>3/14/2016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7422" y="6286520"/>
            <a:ext cx="2350681" cy="365125"/>
          </a:xfrm>
        </p:spPr>
        <p:txBody>
          <a:bodyPr/>
          <a:lstStyle>
            <a:extLst/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406" y="6286520"/>
            <a:ext cx="50006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extLst/>
          </a:lstStyle>
          <a:p>
            <a:fld id="{79882401-1BF3-4752-B7D9-8E3E1A1A7238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82429"/>
            <a:ext cx="8229600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0D2D91-89D9-4137-B135-741CA66365FE}" type="datetime1">
              <a:rPr lang="en-US" smtClean="0"/>
              <a:pPr/>
              <a:t>3/14/2016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882401-1BF3-4752-B7D9-8E3E1A1A7238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E85D1D-5923-48E8-9789-F8A523746002}" type="datetime1">
              <a:rPr lang="en-US" smtClean="0"/>
              <a:pPr/>
              <a:t>3/14/2016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882401-1BF3-4752-B7D9-8E3E1A1A7238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2BE0B0-F7A9-4CBA-9E05-478CA53CC212}" type="datetime1">
              <a:rPr lang="en-US" smtClean="0"/>
              <a:pPr/>
              <a:t>3/14/2016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882401-1BF3-4752-B7D9-8E3E1A1A723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04C081-5CBF-463A-931E-A621504D1563}" type="datetime1">
              <a:rPr lang="en-US" smtClean="0"/>
              <a:pPr/>
              <a:t>3/14/2016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882401-1BF3-4752-B7D9-8E3E1A1A7238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81ADB9-FD92-4BED-981E-941B236FFF35}" type="datetime1">
              <a:rPr lang="en-US" smtClean="0"/>
              <a:pPr/>
              <a:t>3/14/2016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882401-1BF3-4752-B7D9-8E3E1A1A723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88ACCC2-BA2F-42DC-84C4-E9220A2F36C1}" type="datetime1">
              <a:rPr lang="en-US" smtClean="0"/>
              <a:pPr/>
              <a:t>3/14/2016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882401-1BF3-4752-B7D9-8E3E1A1A723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EF6A73-A402-4843-909B-60343AF50899}" type="datetime1">
              <a:rPr lang="en-US" smtClean="0"/>
              <a:pPr/>
              <a:t>3/14/2016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882401-1BF3-4752-B7D9-8E3E1A1A7238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8CE9DE4-30D3-4784-B3D1-43B036E9B83B}" type="datetime1">
              <a:rPr lang="en-US" smtClean="0"/>
              <a:pPr/>
              <a:t>3/14/2016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9882401-1BF3-4752-B7D9-8E3E1A1A723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0570"/>
            <a:ext cx="6400800" cy="642942"/>
          </a:xfrm>
        </p:spPr>
        <p:txBody>
          <a:bodyPr/>
          <a:lstStyle/>
          <a:p>
            <a:r>
              <a:rPr lang="en-IE" dirty="0" smtClean="0"/>
              <a:t>Presented by: </a:t>
            </a:r>
            <a:r>
              <a:rPr lang="en-IE" dirty="0" err="1" smtClean="0"/>
              <a:t>Majda</a:t>
            </a:r>
            <a:r>
              <a:rPr lang="en-IE" dirty="0" smtClean="0"/>
              <a:t> ALLANI</a:t>
            </a:r>
            <a:endParaRPr lang="en-IE" dirty="0"/>
          </a:p>
        </p:txBody>
      </p:sp>
      <p:pic>
        <p:nvPicPr>
          <p:cNvPr id="1026" name="Picture 2" descr="C:\Users\mallannius\Desktop\Bsd_daem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1480"/>
            <a:ext cx="3357554" cy="3532431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214423"/>
            <a:ext cx="7772400" cy="3071834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 smtClean="0"/>
              <a:t>           BSD UNIX</a:t>
            </a:r>
            <a:br>
              <a:rPr lang="en-IE" dirty="0" smtClean="0"/>
            </a:b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             FreeBSD - </a:t>
            </a:r>
            <a:r>
              <a:rPr lang="en-IE" dirty="0" err="1" smtClean="0"/>
              <a:t>OpenBSD</a:t>
            </a:r>
            <a:r>
              <a:rPr lang="en-IE" dirty="0" smtClean="0"/>
              <a:t/>
            </a:r>
            <a:br>
              <a:rPr lang="en-IE" dirty="0" smtClean="0"/>
            </a:b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401-1BF3-4752-B7D9-8E3E1A1A7238}" type="slidenum">
              <a:rPr lang="en-IE" smtClean="0"/>
              <a:pPr/>
              <a:t>1</a:t>
            </a:fld>
            <a:endParaRPr lang="en-I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Used by many IT companies: IBM, Nokia to build their product</a:t>
            </a:r>
            <a:endParaRPr lang="en-IE" baseline="30000" dirty="0" smtClean="0"/>
          </a:p>
          <a:p>
            <a:r>
              <a:rPr lang="en-IE" dirty="0" smtClean="0"/>
              <a:t> Certain parts of Apple’s Mac OS operating system are based on FreeBSD</a:t>
            </a:r>
          </a:p>
          <a:p>
            <a:r>
              <a:rPr lang="en-IE" dirty="0" smtClean="0"/>
              <a:t>PSP3 operating system also borrows certain components from FreeBSD</a:t>
            </a:r>
          </a:p>
          <a:p>
            <a:r>
              <a:rPr lang="en-IE" dirty="0" smtClean="0"/>
              <a:t> PSP4 operating system is derived from FreeBSD 9</a:t>
            </a:r>
          </a:p>
          <a:p>
            <a:r>
              <a:rPr lang="en-IE" dirty="0" smtClean="0"/>
              <a:t>Netflix, </a:t>
            </a:r>
            <a:r>
              <a:rPr lang="en-IE" dirty="0" err="1" smtClean="0"/>
              <a:t>WhatsApp</a:t>
            </a:r>
            <a:r>
              <a:rPr lang="en-IE" dirty="0" smtClean="0"/>
              <a:t> are also examples of big, successful companies which are running FreeBSD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>
                <a:solidFill>
                  <a:srgbClr val="FF0000"/>
                </a:solidFill>
              </a:rPr>
              <a:t> FreeBSD Success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401-1BF3-4752-B7D9-8E3E1A1A7238}" type="slidenum">
              <a:rPr lang="en-IE" smtClean="0"/>
              <a:pPr/>
              <a:t>10</a:t>
            </a:fld>
            <a:endParaRPr lang="en-I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357718"/>
          </a:xfrm>
        </p:spPr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Is an open source general purpose Operating System</a:t>
            </a:r>
          </a:p>
          <a:p>
            <a:r>
              <a:rPr lang="en-IE" dirty="0" smtClean="0"/>
              <a:t>Released in 1996</a:t>
            </a:r>
          </a:p>
          <a:p>
            <a:r>
              <a:rPr lang="en-IE" dirty="0" smtClean="0"/>
              <a:t>Aims for maximum </a:t>
            </a:r>
            <a:r>
              <a:rPr lang="en-IE" b="1" dirty="0" smtClean="0"/>
              <a:t>security</a:t>
            </a:r>
            <a:endParaRPr lang="en-IE" dirty="0" smtClean="0"/>
          </a:p>
          <a:p>
            <a:r>
              <a:rPr lang="en-IE" dirty="0" smtClean="0"/>
              <a:t>Latest release in 2015 (version 5.8)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err="1" smtClean="0">
                <a:solidFill>
                  <a:srgbClr val="FF0000"/>
                </a:solidFill>
              </a:rPr>
              <a:t>OpenBSD</a:t>
            </a:r>
            <a:endParaRPr lang="en-IE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www.openbsd.org/art/puffy/puflogv1000X650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57166"/>
            <a:ext cx="2679682" cy="1741793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401-1BF3-4752-B7D9-8E3E1A1A7238}" type="slidenum">
              <a:rPr lang="en-IE" smtClean="0"/>
              <a:pPr/>
              <a:t>11</a:t>
            </a:fld>
            <a:endParaRPr lang="en-I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>
                <a:solidFill>
                  <a:srgbClr val="FF0000"/>
                </a:solidFill>
              </a:rPr>
              <a:t>Marketing Target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481328"/>
            <a:ext cx="8229600" cy="501950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I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IE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14348" y="1552766"/>
            <a:ext cx="8229600" cy="501950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I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I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Desktop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I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I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I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Server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I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I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I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Embedded systems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IE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 descr="https://cdn4.iconfinder.com/data/icons/STROKE/security/png/400/workst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6140" y="1857364"/>
            <a:ext cx="1571636" cy="1571636"/>
          </a:xfrm>
          <a:prstGeom prst="rect">
            <a:avLst/>
          </a:prstGeom>
          <a:noFill/>
        </p:spPr>
      </p:pic>
      <p:pic>
        <p:nvPicPr>
          <p:cNvPr id="11" name="Picture 4" descr="http://www.keepit.com/sites/www.keepit.com/files/images/server_ra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8950" y="3368879"/>
            <a:ext cx="1630343" cy="1449193"/>
          </a:xfrm>
          <a:prstGeom prst="rect">
            <a:avLst/>
          </a:prstGeom>
          <a:noFill/>
        </p:spPr>
      </p:pic>
      <p:pic>
        <p:nvPicPr>
          <p:cNvPr id="12" name="Picture 6" descr="http://hsc.com/Portals/0/images/Blog/uploads/2014/02/bigstock-close-up-of-electronic-circuit-3862105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3462" y="5000636"/>
            <a:ext cx="1821669" cy="1214446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401-1BF3-4752-B7D9-8E3E1A1A7238}" type="slidenum">
              <a:rPr lang="en-IE" smtClean="0"/>
              <a:pPr/>
              <a:t>12</a:t>
            </a:fld>
            <a:endParaRPr lang="en-I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221365"/>
          </a:xfrm>
        </p:spPr>
        <p:txBody>
          <a:bodyPr>
            <a:normAutofit/>
          </a:bodyPr>
          <a:lstStyle/>
          <a:p>
            <a:r>
              <a:rPr lang="en-IE" dirty="0" smtClean="0"/>
              <a:t>Can be downloaded for free from: http://www.openbsd.org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 smtClean="0"/>
          </a:p>
          <a:p>
            <a:r>
              <a:rPr lang="en-IE" dirty="0" smtClean="0"/>
              <a:t>Support for multiple platforms: I386, sparc64, Alpha, m68k, amd64, PowerPC, m88k, SPARC, ARM, </a:t>
            </a:r>
            <a:r>
              <a:rPr lang="en-IE" dirty="0" err="1" smtClean="0"/>
              <a:t>hppa</a:t>
            </a:r>
            <a:r>
              <a:rPr lang="en-IE" dirty="0" smtClean="0"/>
              <a:t>, </a:t>
            </a:r>
            <a:r>
              <a:rPr lang="en-IE" dirty="0" err="1" smtClean="0"/>
              <a:t>vax</a:t>
            </a:r>
            <a:r>
              <a:rPr lang="en-IE" dirty="0" smtClean="0"/>
              <a:t>, mips64, mips64el</a:t>
            </a:r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dirty="0" smtClean="0">
                <a:solidFill>
                  <a:srgbClr val="FF0000"/>
                </a:solidFill>
              </a:rPr>
              <a:t>Installation</a:t>
            </a:r>
            <a:br>
              <a:rPr lang="en-IE" dirty="0" smtClean="0">
                <a:solidFill>
                  <a:srgbClr val="FF0000"/>
                </a:solidFill>
              </a:rPr>
            </a:br>
            <a:r>
              <a:rPr lang="en-IE" dirty="0" err="1" smtClean="0">
                <a:solidFill>
                  <a:srgbClr val="FF0000"/>
                </a:solidFill>
              </a:rPr>
              <a:t>OpenBSD</a:t>
            </a:r>
            <a:r>
              <a:rPr lang="en-IE" dirty="0" smtClean="0">
                <a:solidFill>
                  <a:srgbClr val="FF0000"/>
                </a:solidFill>
              </a:rPr>
              <a:t> 5.8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401-1BF3-4752-B7D9-8E3E1A1A7238}" type="slidenum">
              <a:rPr lang="en-IE" smtClean="0"/>
              <a:pPr/>
              <a:t>13</a:t>
            </a:fld>
            <a:endParaRPr lang="en-I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pPr algn="ctr"/>
            <a:r>
              <a:rPr lang="en-IE" dirty="0" smtClean="0">
                <a:solidFill>
                  <a:srgbClr val="FF0000"/>
                </a:solidFill>
              </a:rPr>
              <a:t>Timeline</a:t>
            </a:r>
            <a:endParaRPr lang="en-IE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1571612"/>
          <a:ext cx="3000396" cy="13777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00198"/>
                <a:gridCol w="1500198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Release year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Version</a:t>
                      </a:r>
                      <a:endParaRPr lang="en-IE" dirty="0"/>
                    </a:p>
                  </a:txBody>
                  <a:tcPr/>
                </a:tc>
              </a:tr>
              <a:tr h="367395">
                <a:tc>
                  <a:txBody>
                    <a:bodyPr/>
                    <a:lstStyle/>
                    <a:p>
                      <a:r>
                        <a:rPr lang="en-IE" dirty="0" smtClean="0"/>
                        <a:t>1996</a:t>
                      </a:r>
                      <a:endParaRPr lang="en-IE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2.0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7395">
                <a:tc>
                  <a:txBody>
                    <a:bodyPr/>
                    <a:lstStyle/>
                    <a:p>
                      <a:r>
                        <a:rPr lang="en-IE" dirty="0" smtClean="0"/>
                        <a:t>1999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2.5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2942" y="2928934"/>
          <a:ext cx="3000364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00182"/>
                <a:gridCol w="1500182"/>
              </a:tblGrid>
              <a:tr h="317262">
                <a:tc>
                  <a:txBody>
                    <a:bodyPr/>
                    <a:lstStyle/>
                    <a:p>
                      <a:r>
                        <a:rPr lang="en-IE" b="0" dirty="0" smtClean="0"/>
                        <a:t>2001</a:t>
                      </a:r>
                      <a:endParaRPr lang="en-IE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2.9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7262">
                <a:tc>
                  <a:txBody>
                    <a:bodyPr/>
                    <a:lstStyle/>
                    <a:p>
                      <a:r>
                        <a:rPr lang="en-IE" dirty="0" smtClean="0"/>
                        <a:t>2002</a:t>
                      </a:r>
                      <a:endParaRPr lang="en-IE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3.1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7262">
                <a:tc>
                  <a:txBody>
                    <a:bodyPr/>
                    <a:lstStyle/>
                    <a:p>
                      <a:r>
                        <a:rPr lang="en-IE" dirty="0" smtClean="0"/>
                        <a:t>2003</a:t>
                      </a:r>
                      <a:endParaRPr lang="en-IE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3.3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7262">
                <a:tc>
                  <a:txBody>
                    <a:bodyPr/>
                    <a:lstStyle/>
                    <a:p>
                      <a:r>
                        <a:rPr lang="en-IE" dirty="0" smtClean="0"/>
                        <a:t>2005</a:t>
                      </a:r>
                      <a:endParaRPr lang="en-IE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3.8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7262">
                <a:tc>
                  <a:txBody>
                    <a:bodyPr/>
                    <a:lstStyle/>
                    <a:p>
                      <a:r>
                        <a:rPr lang="en-IE" dirty="0" smtClean="0"/>
                        <a:t>2006</a:t>
                      </a:r>
                      <a:endParaRPr lang="en-IE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4.0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7262">
                <a:tc>
                  <a:txBody>
                    <a:bodyPr/>
                    <a:lstStyle/>
                    <a:p>
                      <a:r>
                        <a:rPr lang="en-IE" dirty="0" smtClean="0"/>
                        <a:t>2007</a:t>
                      </a:r>
                      <a:endParaRPr lang="en-IE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4.2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7262">
                <a:tc>
                  <a:txBody>
                    <a:bodyPr/>
                    <a:lstStyle/>
                    <a:p>
                      <a:r>
                        <a:rPr lang="en-IE" dirty="0" smtClean="0"/>
                        <a:t>2008</a:t>
                      </a:r>
                      <a:endParaRPr lang="en-IE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4.4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2942" y="5500702"/>
          <a:ext cx="3000364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00182"/>
                <a:gridCol w="1500182"/>
              </a:tblGrid>
              <a:tr h="285740">
                <a:tc>
                  <a:txBody>
                    <a:bodyPr/>
                    <a:lstStyle/>
                    <a:p>
                      <a:r>
                        <a:rPr lang="en-IE" b="0" dirty="0" smtClean="0"/>
                        <a:t>2011</a:t>
                      </a:r>
                      <a:endParaRPr lang="en-IE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5.0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5740">
                <a:tc>
                  <a:txBody>
                    <a:bodyPr/>
                    <a:lstStyle/>
                    <a:p>
                      <a:r>
                        <a:rPr lang="en-IE" dirty="0" smtClean="0"/>
                        <a:t>2013</a:t>
                      </a:r>
                      <a:endParaRPr lang="en-IE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5.4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14876" y="1571612"/>
          <a:ext cx="3000396" cy="101033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00198"/>
                <a:gridCol w="1500198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Release year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Version</a:t>
                      </a:r>
                      <a:endParaRPr lang="en-IE" dirty="0"/>
                    </a:p>
                  </a:txBody>
                  <a:tcPr/>
                </a:tc>
              </a:tr>
              <a:tr h="367395">
                <a:tc>
                  <a:txBody>
                    <a:bodyPr/>
                    <a:lstStyle/>
                    <a:p>
                      <a:r>
                        <a:rPr lang="en-IE" dirty="0" smtClean="0"/>
                        <a:t>2015</a:t>
                      </a:r>
                      <a:endParaRPr lang="en-I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5.8</a:t>
                      </a:r>
                      <a:endParaRPr lang="en-IE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43372" y="3929066"/>
          <a:ext cx="4191008" cy="714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95504"/>
                <a:gridCol w="2095504"/>
              </a:tblGrid>
              <a:tr h="714380">
                <a:tc>
                  <a:txBody>
                    <a:bodyPr/>
                    <a:lstStyle/>
                    <a:p>
                      <a:r>
                        <a:rPr lang="en-IE" dirty="0" smtClean="0"/>
                        <a:t>Old version</a:t>
                      </a:r>
                      <a:endParaRPr lang="en-IE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Current version</a:t>
                      </a:r>
                      <a:endParaRPr lang="en-IE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401-1BF3-4752-B7D9-8E3E1A1A7238}" type="slidenum">
              <a:rPr lang="en-IE" smtClean="0"/>
              <a:pPr/>
              <a:t>14</a:t>
            </a:fld>
            <a:endParaRPr lang="en-I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Strong security features</a:t>
            </a:r>
            <a:endParaRPr lang="en-IE" baseline="30000" dirty="0" smtClean="0"/>
          </a:p>
          <a:p>
            <a:r>
              <a:rPr lang="en-IE" dirty="0" smtClean="0"/>
              <a:t>Suitable for network management nodes: routers, firewalls, etc</a:t>
            </a:r>
          </a:p>
          <a:p>
            <a:r>
              <a:rPr lang="en-IE" dirty="0" smtClean="0"/>
              <a:t>Popular among government agencies such as the Commission of Human Rights and Equality in Australia, Construction Ministry of Chile, etc</a:t>
            </a:r>
          </a:p>
          <a:p>
            <a:r>
              <a:rPr lang="en-IE" dirty="0" smtClean="0"/>
              <a:t>Supported by multiple commercial users and Internet  providers such as </a:t>
            </a:r>
            <a:r>
              <a:rPr lang="en-IE" smtClean="0"/>
              <a:t>Adobe Systems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err="1" smtClean="0">
                <a:solidFill>
                  <a:srgbClr val="FF0000"/>
                </a:solidFill>
              </a:rPr>
              <a:t>OpenBSD</a:t>
            </a:r>
            <a:r>
              <a:rPr lang="en-IE" dirty="0" smtClean="0">
                <a:solidFill>
                  <a:srgbClr val="FF0000"/>
                </a:solidFill>
              </a:rPr>
              <a:t> Success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401-1BF3-4752-B7D9-8E3E1A1A7238}" type="slidenum">
              <a:rPr lang="en-IE" smtClean="0"/>
              <a:pPr/>
              <a:t>15</a:t>
            </a:fld>
            <a:endParaRPr lang="en-I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401-1BF3-4752-B7D9-8E3E1A1A7238}" type="slidenum">
              <a:rPr lang="en-IE" smtClean="0"/>
              <a:pPr/>
              <a:t>16</a:t>
            </a:fld>
            <a:endParaRPr lang="en-I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 descr="C:\Users\mallannius\Desktop\Bugbusters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72066" y="928670"/>
            <a:ext cx="3311528" cy="5003763"/>
          </a:xfrm>
          <a:prstGeom prst="rect">
            <a:avLst/>
          </a:prstGeom>
          <a:noFill/>
        </p:spPr>
      </p:pic>
      <p:pic>
        <p:nvPicPr>
          <p:cNvPr id="1029" name="Picture 5" descr="Superfis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928670"/>
            <a:ext cx="3571900" cy="500380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401-1BF3-4752-B7D9-8E3E1A1A7238}" type="slidenum">
              <a:rPr lang="en-IE" smtClean="0"/>
              <a:pPr/>
              <a:t>17</a:t>
            </a:fld>
            <a:endParaRPr lang="en-I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074" name="Picture 2" descr="Marath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928670"/>
            <a:ext cx="3143272" cy="4749526"/>
          </a:xfrm>
          <a:prstGeom prst="rect">
            <a:avLst/>
          </a:prstGeom>
          <a:noFill/>
        </p:spPr>
      </p:pic>
      <p:pic>
        <p:nvPicPr>
          <p:cNvPr id="3076" name="Picture 4" descr="Cryptonau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857232"/>
            <a:ext cx="3143272" cy="47495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401-1BF3-4752-B7D9-8E3E1A1A7238}" type="slidenum">
              <a:rPr lang="en-IE" smtClean="0"/>
              <a:pPr/>
              <a:t>18</a:t>
            </a:fld>
            <a:endParaRPr lang="en-IE"/>
          </a:p>
        </p:txBody>
      </p:sp>
      <p:pic>
        <p:nvPicPr>
          <p:cNvPr id="1026" name="Picture 2" descr="http://ruben.verborgh.org/images/blog/bor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8691623" cy="521497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1472" y="2285992"/>
            <a:ext cx="8001056" cy="71438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IE" sz="3200" b="1" dirty="0" smtClean="0"/>
              <a:t>THANK YOU FOR YOUR ATTENTION </a:t>
            </a:r>
            <a:r>
              <a:rPr lang="en-IE" sz="3200" b="1" dirty="0" smtClean="0">
                <a:sym typeface="Wingdings" pitchFamily="2" charset="2"/>
              </a:rPr>
              <a:t></a:t>
            </a:r>
            <a:endParaRPr lang="en-IE" sz="3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BSD: </a:t>
            </a:r>
            <a:r>
              <a:rPr lang="en-I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r>
              <a:rPr lang="en-IE" dirty="0" smtClean="0"/>
              <a:t>erkeley </a:t>
            </a:r>
            <a:r>
              <a:rPr lang="en-I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</a:t>
            </a:r>
            <a:r>
              <a:rPr lang="en-IE" dirty="0" smtClean="0"/>
              <a:t>oftware </a:t>
            </a:r>
            <a:r>
              <a:rPr lang="en-I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</a:t>
            </a:r>
            <a:r>
              <a:rPr lang="en-IE" dirty="0" smtClean="0"/>
              <a:t>istribution </a:t>
            </a:r>
          </a:p>
          <a:p>
            <a:endParaRPr lang="en-IE" dirty="0" smtClean="0"/>
          </a:p>
          <a:p>
            <a:r>
              <a:rPr lang="en-IE" dirty="0" smtClean="0"/>
              <a:t>UNIX Operating System</a:t>
            </a:r>
          </a:p>
          <a:p>
            <a:endParaRPr lang="en-IE" dirty="0" smtClean="0"/>
          </a:p>
          <a:p>
            <a:r>
              <a:rPr lang="en-IE" dirty="0" smtClean="0"/>
              <a:t>Written in C</a:t>
            </a:r>
          </a:p>
          <a:p>
            <a:endParaRPr lang="en-IE" dirty="0" smtClean="0"/>
          </a:p>
          <a:p>
            <a:r>
              <a:rPr lang="en-IE" dirty="0" smtClean="0"/>
              <a:t>Founded  in</a:t>
            </a:r>
            <a:r>
              <a:rPr lang="en-I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1977</a:t>
            </a:r>
          </a:p>
          <a:p>
            <a:endParaRPr lang="en-IE" dirty="0" smtClean="0"/>
          </a:p>
          <a:p>
            <a:r>
              <a:rPr lang="en-IE" dirty="0" smtClean="0"/>
              <a:t>By the Computer Systems Research Group </a:t>
            </a:r>
            <a:r>
              <a:rPr lang="en-I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(CSRG) </a:t>
            </a:r>
            <a:r>
              <a:rPr lang="en-IE" dirty="0" smtClean="0"/>
              <a:t>of the University of California, Berkeley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>
                <a:solidFill>
                  <a:srgbClr val="FF0000"/>
                </a:solidFill>
              </a:rPr>
              <a:t>Description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401-1BF3-4752-B7D9-8E3E1A1A7238}" type="slidenum">
              <a:rPr lang="en-IE" smtClean="0"/>
              <a:pPr/>
              <a:t>2</a:t>
            </a:fld>
            <a:endParaRPr lang="en-I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72164"/>
          </a:xfrm>
        </p:spPr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BSD has been considered a branch of Unix</a:t>
            </a:r>
          </a:p>
          <a:p>
            <a:endParaRPr lang="en-IE" dirty="0" smtClean="0"/>
          </a:p>
          <a:p>
            <a:r>
              <a:rPr lang="en-IE" dirty="0" smtClean="0"/>
              <a:t>Latest release: 4.4-BSDLite2 in1995</a:t>
            </a:r>
          </a:p>
          <a:p>
            <a:endParaRPr lang="en-IE" dirty="0" smtClean="0"/>
          </a:p>
          <a:p>
            <a:r>
              <a:rPr lang="en-IE" dirty="0" smtClean="0"/>
              <a:t>BSD has been the base of a large number of operating systems ( BSD descendants):</a:t>
            </a:r>
          </a:p>
          <a:p>
            <a:endParaRPr lang="en-IE" dirty="0" smtClean="0"/>
          </a:p>
          <a:p>
            <a:pPr lvl="1"/>
            <a:endParaRPr lang="en-IE" dirty="0" smtClean="0"/>
          </a:p>
          <a:p>
            <a:pPr>
              <a:buNone/>
            </a:pP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42984"/>
            <a:ext cx="8229600" cy="482444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 smtClean="0">
                <a:solidFill>
                  <a:srgbClr val="FF0000"/>
                </a:solidFill>
              </a:rPr>
              <a:t>Historical context</a:t>
            </a:r>
            <a:br>
              <a:rPr lang="en-IE" dirty="0" smtClean="0">
                <a:solidFill>
                  <a:srgbClr val="FF0000"/>
                </a:solidFill>
              </a:rPr>
            </a:br>
            <a:r>
              <a:rPr lang="en-IE" dirty="0" smtClean="0">
                <a:solidFill>
                  <a:srgbClr val="FF0000"/>
                </a:solidFill>
              </a:rPr>
              <a:t/>
            </a:r>
            <a:br>
              <a:rPr lang="en-IE" dirty="0" smtClean="0">
                <a:solidFill>
                  <a:srgbClr val="FF0000"/>
                </a:solidFill>
              </a:rPr>
            </a:br>
            <a:endParaRPr lang="en-IE" dirty="0">
              <a:solidFill>
                <a:srgbClr val="FF0000"/>
              </a:solidFill>
            </a:endParaRPr>
          </a:p>
        </p:txBody>
      </p:sp>
      <p:pic>
        <p:nvPicPr>
          <p:cNvPr id="4" name="Picture 4" descr="https://scottlinux.com/wp-content/uploads/2013/10/freebsd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500570"/>
            <a:ext cx="1813427" cy="1571636"/>
          </a:xfrm>
          <a:prstGeom prst="rect">
            <a:avLst/>
          </a:prstGeom>
          <a:noFill/>
        </p:spPr>
      </p:pic>
      <p:pic>
        <p:nvPicPr>
          <p:cNvPr id="5" name="Picture 2" descr="http://www.openbsd.org/art/puffy/puflogv1000X65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4357694"/>
            <a:ext cx="2456369" cy="1596639"/>
          </a:xfrm>
          <a:prstGeom prst="rect">
            <a:avLst/>
          </a:prstGeom>
          <a:noFill/>
        </p:spPr>
      </p:pic>
      <p:pic>
        <p:nvPicPr>
          <p:cNvPr id="12290" name="Picture 2" descr="https://www.netbsd.org/images/NetBSD-small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744" y="4357694"/>
            <a:ext cx="1714512" cy="1714512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401-1BF3-4752-B7D9-8E3E1A1A7238}" type="slidenum">
              <a:rPr lang="en-IE" smtClean="0"/>
              <a:pPr/>
              <a:t>3</a:t>
            </a:fld>
            <a:endParaRPr lang="en-I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82429"/>
            <a:ext cx="8229600" cy="803431"/>
          </a:xfrm>
        </p:spPr>
        <p:txBody>
          <a:bodyPr>
            <a:noAutofit/>
          </a:bodyPr>
          <a:lstStyle/>
          <a:p>
            <a:pPr algn="ctr"/>
            <a:r>
              <a:rPr lang="en-IE" sz="2800" dirty="0" smtClean="0">
                <a:solidFill>
                  <a:srgbClr val="FF0000"/>
                </a:solidFill>
              </a:rPr>
              <a:t>The proportion of users of each BSD variant</a:t>
            </a:r>
            <a:endParaRPr lang="en-IE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upload.wikimedia.org/wikipedia/commons/thumb/6/66/Bsd_distributions_usage.svg/301px-Bsd_distributions_usage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000108"/>
            <a:ext cx="3857652" cy="55237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2643182"/>
            <a:ext cx="3857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E" sz="2000" dirty="0" smtClean="0"/>
              <a:t>BSD usage survey in 2005</a:t>
            </a:r>
          </a:p>
          <a:p>
            <a:pPr algn="ctr">
              <a:lnSpc>
                <a:spcPct val="150000"/>
              </a:lnSpc>
            </a:pPr>
            <a:r>
              <a:rPr lang="en-IE" sz="2000" dirty="0" smtClean="0"/>
              <a:t>Each participant was permitted to indicate multiple BSD variants.</a:t>
            </a:r>
            <a:r>
              <a:rPr lang="en-IE" sz="2400" dirty="0" smtClean="0"/>
              <a:t>[1]</a:t>
            </a:r>
            <a:endParaRPr lang="en-IE" sz="2000" dirty="0"/>
          </a:p>
        </p:txBody>
      </p:sp>
      <p:sp>
        <p:nvSpPr>
          <p:cNvPr id="6" name="Rectangle 5"/>
          <p:cNvSpPr/>
          <p:nvPr/>
        </p:nvSpPr>
        <p:spPr>
          <a:xfrm>
            <a:off x="2428860" y="6357958"/>
            <a:ext cx="671514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E" sz="1600" dirty="0" smtClean="0">
                <a:solidFill>
                  <a:schemeClr val="accent6">
                    <a:lumMod val="75000"/>
                  </a:schemeClr>
                </a:solidFill>
              </a:rPr>
              <a:t>[1] </a:t>
            </a:r>
            <a:r>
              <a:rPr lang="en-IE" sz="1600" dirty="0" smtClean="0"/>
              <a:t>https://en.wikipedia.org/wiki/Berkeley_Software_Distribution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401-1BF3-4752-B7D9-8E3E1A1A7238}" type="slidenum">
              <a:rPr lang="en-IE" smtClean="0"/>
              <a:pPr/>
              <a:t>4</a:t>
            </a:fld>
            <a:endParaRPr lang="en-I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3714776"/>
          </a:xfrm>
        </p:spPr>
        <p:txBody>
          <a:bodyPr>
            <a:normAutofit/>
          </a:bodyPr>
          <a:lstStyle/>
          <a:p>
            <a:r>
              <a:rPr lang="en-IE" dirty="0" smtClean="0"/>
              <a:t>Is an open source general purpose Operating System</a:t>
            </a:r>
          </a:p>
          <a:p>
            <a:r>
              <a:rPr lang="en-IE" dirty="0" smtClean="0"/>
              <a:t>Released in 1993</a:t>
            </a:r>
          </a:p>
          <a:p>
            <a:r>
              <a:rPr lang="en-IE" dirty="0" smtClean="0"/>
              <a:t>Aims for maximum performance</a:t>
            </a:r>
          </a:p>
          <a:p>
            <a:r>
              <a:rPr lang="en-IE" dirty="0" smtClean="0"/>
              <a:t>Latest release in 2015 (version 10.2)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/>
          <a:lstStyle/>
          <a:p>
            <a:pPr algn="ctr"/>
            <a:r>
              <a:rPr lang="en-IE" dirty="0" smtClean="0">
                <a:solidFill>
                  <a:srgbClr val="FF0000"/>
                </a:solidFill>
              </a:rPr>
              <a:t>FreeBSD</a:t>
            </a:r>
            <a:endParaRPr lang="en-IE" dirty="0">
              <a:solidFill>
                <a:srgbClr val="FF0000"/>
              </a:solidFill>
            </a:endParaRPr>
          </a:p>
        </p:txBody>
      </p:sp>
      <p:pic>
        <p:nvPicPr>
          <p:cNvPr id="2052" name="Picture 4" descr="https://scottlinux.com/wp-content/uploads/2013/10/freebsd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85728"/>
            <a:ext cx="2428892" cy="210504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401-1BF3-4752-B7D9-8E3E1A1A7238}" type="slidenum">
              <a:rPr lang="en-IE" smtClean="0"/>
              <a:pPr/>
              <a:t>5</a:t>
            </a:fld>
            <a:endParaRPr lang="en-I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19506"/>
          </a:xfrm>
        </p:spPr>
        <p:txBody>
          <a:bodyPr/>
          <a:lstStyle/>
          <a:p>
            <a:endParaRPr lang="en-IE" dirty="0" smtClean="0"/>
          </a:p>
          <a:p>
            <a:r>
              <a:rPr lang="en-IE" dirty="0" smtClean="0"/>
              <a:t>Desktop</a:t>
            </a:r>
          </a:p>
          <a:p>
            <a:endParaRPr lang="en-IE" dirty="0" smtClean="0"/>
          </a:p>
          <a:p>
            <a:pPr>
              <a:buNone/>
            </a:pPr>
            <a:endParaRPr lang="en-IE" dirty="0" smtClean="0"/>
          </a:p>
          <a:p>
            <a:r>
              <a:rPr lang="en-IE" dirty="0" smtClean="0"/>
              <a:t> Server</a:t>
            </a:r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 Embedded systems 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 smtClean="0">
                <a:solidFill>
                  <a:srgbClr val="FF0000"/>
                </a:solidFill>
              </a:rPr>
              <a:t>Marketing target</a:t>
            </a:r>
            <a:br>
              <a:rPr lang="en-IE" dirty="0" smtClean="0">
                <a:solidFill>
                  <a:srgbClr val="FF0000"/>
                </a:solidFill>
              </a:rPr>
            </a:br>
            <a:endParaRPr lang="en-IE" dirty="0">
              <a:solidFill>
                <a:srgbClr val="FF0000"/>
              </a:solidFill>
            </a:endParaRPr>
          </a:p>
        </p:txBody>
      </p:sp>
      <p:pic>
        <p:nvPicPr>
          <p:cNvPr id="21506" name="Picture 2" descr="https://cdn4.iconfinder.com/data/icons/STROKE/security/png/400/workst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785926"/>
            <a:ext cx="1571636" cy="1571636"/>
          </a:xfrm>
          <a:prstGeom prst="rect">
            <a:avLst/>
          </a:prstGeom>
          <a:noFill/>
        </p:spPr>
      </p:pic>
      <p:pic>
        <p:nvPicPr>
          <p:cNvPr id="21508" name="Picture 4" descr="http://www.keepit.com/sites/www.keepit.com/files/images/server_ra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3297441"/>
            <a:ext cx="1630343" cy="1449193"/>
          </a:xfrm>
          <a:prstGeom prst="rect">
            <a:avLst/>
          </a:prstGeom>
          <a:noFill/>
        </p:spPr>
      </p:pic>
      <p:pic>
        <p:nvPicPr>
          <p:cNvPr id="21510" name="Picture 6" descr="http://hsc.com/Portals/0/images/Blog/uploads/2014/02/bigstock-close-up-of-electronic-circuit-3862105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4929198"/>
            <a:ext cx="1821669" cy="1214446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401-1BF3-4752-B7D9-8E3E1A1A7238}" type="slidenum">
              <a:rPr lang="en-IE" smtClean="0"/>
              <a:pPr/>
              <a:t>6</a:t>
            </a:fld>
            <a:endParaRPr lang="en-I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221365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Can be downloaded for free from: http://www.freebsd.org</a:t>
            </a:r>
          </a:p>
          <a:p>
            <a:pPr>
              <a:buNone/>
            </a:pPr>
            <a:endParaRPr lang="en-IE" dirty="0" smtClean="0"/>
          </a:p>
          <a:p>
            <a:r>
              <a:rPr lang="en-IE" dirty="0" smtClean="0"/>
              <a:t>Support for multiple platforms: IA-64, I386, SPARC64, PowerPC, PowerPC64, AMD64</a:t>
            </a:r>
          </a:p>
          <a:p>
            <a:endParaRPr lang="en-IE" dirty="0" smtClean="0"/>
          </a:p>
          <a:p>
            <a:r>
              <a:rPr lang="en-IE" dirty="0" smtClean="0"/>
              <a:t>A FreeBSD installation will require a minimum: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 [2] 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 1GB of RAM </a:t>
            </a:r>
          </a:p>
          <a:p>
            <a:r>
              <a:rPr lang="en-IE" dirty="0" smtClean="0"/>
              <a:t>20 GB of free hard drive space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dirty="0" smtClean="0">
                <a:solidFill>
                  <a:srgbClr val="FF0000"/>
                </a:solidFill>
              </a:rPr>
              <a:t>Installation</a:t>
            </a:r>
            <a:br>
              <a:rPr lang="en-IE" dirty="0" smtClean="0">
                <a:solidFill>
                  <a:srgbClr val="FF0000"/>
                </a:solidFill>
              </a:rPr>
            </a:br>
            <a:r>
              <a:rPr lang="en-IE" dirty="0" smtClean="0">
                <a:solidFill>
                  <a:srgbClr val="FF0000"/>
                </a:solidFill>
              </a:rPr>
              <a:t>FreeBSD 10.2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401-1BF3-4752-B7D9-8E3E1A1A7238}" type="slidenum">
              <a:rPr lang="en-IE" smtClean="0"/>
              <a:pPr/>
              <a:t>7</a:t>
            </a:fld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1785918" y="6396359"/>
            <a:ext cx="735811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E" sz="1600" dirty="0" smtClean="0"/>
              <a:t>[2]  https://www.freebsd.org/doc/handbook/bsdinstall-hardware.html</a:t>
            </a:r>
            <a:endParaRPr lang="en-IE" sz="16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857256"/>
          </a:xfrm>
        </p:spPr>
        <p:txBody>
          <a:bodyPr>
            <a:normAutofit/>
          </a:bodyPr>
          <a:lstStyle/>
          <a:p>
            <a:pPr algn="ctr"/>
            <a:r>
              <a:rPr lang="en-IE" sz="4000" dirty="0" smtClean="0">
                <a:solidFill>
                  <a:srgbClr val="FF0000"/>
                </a:solidFill>
              </a:rPr>
              <a:t>Installation screen shots </a:t>
            </a:r>
            <a:endParaRPr lang="en-IE" sz="2800" dirty="0">
              <a:solidFill>
                <a:srgbClr val="FF0000"/>
              </a:solidFill>
            </a:endParaRPr>
          </a:p>
        </p:txBody>
      </p:sp>
      <p:pic>
        <p:nvPicPr>
          <p:cNvPr id="1038" name="Picture 14" descr="FreeBSD Boot Loader Men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4344987" cy="2442162"/>
          </a:xfrm>
          <a:prstGeom prst="rect">
            <a:avLst/>
          </a:prstGeom>
          <a:noFill/>
        </p:spPr>
      </p:pic>
      <p:pic>
        <p:nvPicPr>
          <p:cNvPr id="1040" name="Picture 16" descr="FreeBSD Boot Options Men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428736"/>
            <a:ext cx="4365933" cy="2428892"/>
          </a:xfrm>
          <a:prstGeom prst="rect">
            <a:avLst/>
          </a:prstGeom>
          <a:noFill/>
        </p:spPr>
      </p:pic>
      <p:pic>
        <p:nvPicPr>
          <p:cNvPr id="1042" name="Picture 18" descr="Welcome Men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3929066"/>
            <a:ext cx="4886359" cy="2714644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401-1BF3-4752-B7D9-8E3E1A1A7238}" type="slidenum">
              <a:rPr lang="en-IE" smtClean="0"/>
              <a:pPr/>
              <a:t>8</a:t>
            </a:fld>
            <a:endParaRPr lang="en-I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326683"/>
          <a:ext cx="3000396" cy="174512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00198"/>
                <a:gridCol w="1500198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Release year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Version</a:t>
                      </a:r>
                      <a:endParaRPr lang="en-IE" dirty="0"/>
                    </a:p>
                  </a:txBody>
                  <a:tcPr/>
                </a:tc>
              </a:tr>
              <a:tr h="367395">
                <a:tc>
                  <a:txBody>
                    <a:bodyPr/>
                    <a:lstStyle/>
                    <a:p>
                      <a:r>
                        <a:rPr lang="en-IE" dirty="0" smtClean="0"/>
                        <a:t>1993</a:t>
                      </a:r>
                      <a:endParaRPr lang="en-IE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1.0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7395">
                <a:tc>
                  <a:txBody>
                    <a:bodyPr/>
                    <a:lstStyle/>
                    <a:p>
                      <a:r>
                        <a:rPr lang="en-IE" dirty="0" smtClean="0"/>
                        <a:t>1994</a:t>
                      </a:r>
                      <a:endParaRPr lang="en-IE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2.0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7395">
                <a:tc>
                  <a:txBody>
                    <a:bodyPr/>
                    <a:lstStyle/>
                    <a:p>
                      <a:r>
                        <a:rPr lang="en-IE" dirty="0" smtClean="0"/>
                        <a:t>1997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2.2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4314" y="3083258"/>
          <a:ext cx="3000364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00182"/>
                <a:gridCol w="1500182"/>
              </a:tblGrid>
              <a:tr h="317262">
                <a:tc>
                  <a:txBody>
                    <a:bodyPr/>
                    <a:lstStyle/>
                    <a:p>
                      <a:r>
                        <a:rPr lang="en-IE" b="0" dirty="0" smtClean="0"/>
                        <a:t>1998</a:t>
                      </a:r>
                      <a:endParaRPr lang="en-IE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3.0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7262">
                <a:tc>
                  <a:txBody>
                    <a:bodyPr/>
                    <a:lstStyle/>
                    <a:p>
                      <a:r>
                        <a:rPr lang="en-IE" dirty="0" smtClean="0"/>
                        <a:t>2000</a:t>
                      </a:r>
                      <a:endParaRPr lang="en-IE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4.0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7262">
                <a:tc>
                  <a:txBody>
                    <a:bodyPr/>
                    <a:lstStyle/>
                    <a:p>
                      <a:r>
                        <a:rPr lang="en-IE" dirty="0" smtClean="0"/>
                        <a:t>2003</a:t>
                      </a:r>
                      <a:endParaRPr lang="en-IE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5.0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7262">
                <a:tc>
                  <a:txBody>
                    <a:bodyPr/>
                    <a:lstStyle/>
                    <a:p>
                      <a:r>
                        <a:rPr lang="en-IE" dirty="0" smtClean="0"/>
                        <a:t>2005</a:t>
                      </a:r>
                      <a:endParaRPr lang="en-IE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6.0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7262">
                <a:tc>
                  <a:txBody>
                    <a:bodyPr/>
                    <a:lstStyle/>
                    <a:p>
                      <a:r>
                        <a:rPr lang="en-IE" dirty="0" smtClean="0"/>
                        <a:t>2008</a:t>
                      </a:r>
                      <a:endParaRPr lang="en-IE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7.0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7262">
                <a:tc>
                  <a:txBody>
                    <a:bodyPr/>
                    <a:lstStyle/>
                    <a:p>
                      <a:r>
                        <a:rPr lang="en-IE" dirty="0" smtClean="0"/>
                        <a:t>2010</a:t>
                      </a:r>
                      <a:endParaRPr lang="en-IE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8.1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7262">
                <a:tc>
                  <a:txBody>
                    <a:bodyPr/>
                    <a:lstStyle/>
                    <a:p>
                      <a:r>
                        <a:rPr lang="en-IE" dirty="0" smtClean="0"/>
                        <a:t>2011</a:t>
                      </a:r>
                      <a:endParaRPr lang="en-IE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8.2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314" y="5626438"/>
          <a:ext cx="3000364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00182"/>
                <a:gridCol w="1500182"/>
              </a:tblGrid>
              <a:tr h="285740">
                <a:tc>
                  <a:txBody>
                    <a:bodyPr/>
                    <a:lstStyle/>
                    <a:p>
                      <a:r>
                        <a:rPr lang="en-IE" b="0" dirty="0" smtClean="0"/>
                        <a:t>2013</a:t>
                      </a:r>
                      <a:endParaRPr lang="en-IE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9.2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5740">
                <a:tc>
                  <a:txBody>
                    <a:bodyPr/>
                    <a:lstStyle/>
                    <a:p>
                      <a:r>
                        <a:rPr lang="en-IE" dirty="0" smtClean="0"/>
                        <a:t>2014</a:t>
                      </a:r>
                      <a:endParaRPr lang="en-IE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10.0</a:t>
                      </a:r>
                      <a:endParaRPr lang="en-IE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00628" y="1663463"/>
          <a:ext cx="3000396" cy="24799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00198"/>
                <a:gridCol w="1500198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Release year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Version</a:t>
                      </a:r>
                      <a:endParaRPr lang="en-IE" dirty="0"/>
                    </a:p>
                  </a:txBody>
                  <a:tcPr/>
                </a:tc>
              </a:tr>
              <a:tr h="367395">
                <a:tc>
                  <a:txBody>
                    <a:bodyPr/>
                    <a:lstStyle/>
                    <a:p>
                      <a:r>
                        <a:rPr lang="en-IE" dirty="0" smtClean="0"/>
                        <a:t>2014</a:t>
                      </a:r>
                      <a:endParaRPr lang="en-I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9.3</a:t>
                      </a:r>
                      <a:endParaRPr lang="en-IE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67395">
                <a:tc>
                  <a:txBody>
                    <a:bodyPr/>
                    <a:lstStyle/>
                    <a:p>
                      <a:r>
                        <a:rPr lang="en-IE" dirty="0" smtClean="0"/>
                        <a:t>2014</a:t>
                      </a:r>
                      <a:endParaRPr lang="en-I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10.1</a:t>
                      </a:r>
                      <a:endParaRPr lang="en-IE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67395">
                <a:tc>
                  <a:txBody>
                    <a:bodyPr/>
                    <a:lstStyle/>
                    <a:p>
                      <a:r>
                        <a:rPr lang="en-IE" dirty="0" smtClean="0"/>
                        <a:t>2015</a:t>
                      </a:r>
                      <a:endParaRPr lang="en-I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10.2</a:t>
                      </a:r>
                      <a:endParaRPr lang="en-IE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67395">
                <a:tc>
                  <a:txBody>
                    <a:bodyPr/>
                    <a:lstStyle/>
                    <a:p>
                      <a:r>
                        <a:rPr lang="en-IE" dirty="0" smtClean="0"/>
                        <a:t>2016</a:t>
                      </a:r>
                      <a:endParaRPr lang="en-IE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10.3</a:t>
                      </a:r>
                      <a:endParaRPr lang="en-IE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67395">
                <a:tc>
                  <a:txBody>
                    <a:bodyPr/>
                    <a:lstStyle/>
                    <a:p>
                      <a:r>
                        <a:rPr lang="en-IE" dirty="0" smtClean="0"/>
                        <a:t>2016</a:t>
                      </a:r>
                      <a:endParaRPr lang="en-IE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11</a:t>
                      </a:r>
                      <a:endParaRPr lang="en-IE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00430" y="4812048"/>
          <a:ext cx="5429288" cy="1188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7322"/>
                <a:gridCol w="1357322"/>
                <a:gridCol w="1357322"/>
                <a:gridCol w="1357322"/>
              </a:tblGrid>
              <a:tr h="566424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Old version</a:t>
                      </a:r>
                      <a:endParaRPr lang="en-IE" b="1" dirty="0"/>
                    </a:p>
                  </a:txBody>
                  <a:tcPr anchor="ctr" anchorCt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Older version, still supported</a:t>
                      </a:r>
                      <a:endParaRPr lang="en-IE" b="1" dirty="0"/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Current version</a:t>
                      </a:r>
                      <a:endParaRPr lang="en-IE" b="1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Future release</a:t>
                      </a:r>
                      <a:endParaRPr lang="en-IE" b="1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00232" y="428604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</a:t>
            </a:r>
            <a:endParaRPr lang="en-I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401-1BF3-4752-B7D9-8E3E1A1A7238}" type="slidenum">
              <a:rPr lang="en-IE" smtClean="0"/>
              <a:pPr/>
              <a:t>9</a:t>
            </a:fld>
            <a:endParaRPr lang="en-I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5554</TotalTime>
  <Words>522</Words>
  <Application>Microsoft Office PowerPoint</Application>
  <PresentationFormat>On-screen Show (4:3)</PresentationFormat>
  <Paragraphs>208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           BSD UNIX               FreeBSD - OpenBSD </vt:lpstr>
      <vt:lpstr>Description</vt:lpstr>
      <vt:lpstr>Historical context  </vt:lpstr>
      <vt:lpstr>The proportion of users of each BSD variant</vt:lpstr>
      <vt:lpstr>FreeBSD</vt:lpstr>
      <vt:lpstr>Marketing target </vt:lpstr>
      <vt:lpstr>Installation FreeBSD 10.2</vt:lpstr>
      <vt:lpstr>Installation screen shots </vt:lpstr>
      <vt:lpstr>Slide 9</vt:lpstr>
      <vt:lpstr> FreeBSD Success</vt:lpstr>
      <vt:lpstr>OpenBSD</vt:lpstr>
      <vt:lpstr>Marketing Target</vt:lpstr>
      <vt:lpstr>Installation OpenBSD 5.8</vt:lpstr>
      <vt:lpstr>Timeline</vt:lpstr>
      <vt:lpstr> OpenBSD Success</vt:lpstr>
      <vt:lpstr>Slide 16</vt:lpstr>
      <vt:lpstr>Slide 17</vt:lpstr>
      <vt:lpstr>Slide 18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BSD Unix</dc:title>
  <dc:creator>mallannius</dc:creator>
  <cp:lastModifiedBy>mallannius</cp:lastModifiedBy>
  <cp:revision>259</cp:revision>
  <dcterms:created xsi:type="dcterms:W3CDTF">2016-01-26T14:03:34Z</dcterms:created>
  <dcterms:modified xsi:type="dcterms:W3CDTF">2016-03-14T11:46:04Z</dcterms:modified>
</cp:coreProperties>
</file>