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04" r:id="rId2"/>
    <p:sldId id="300" r:id="rId3"/>
    <p:sldId id="257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83" r:id="rId12"/>
    <p:sldId id="282" r:id="rId13"/>
    <p:sldId id="284" r:id="rId14"/>
    <p:sldId id="285" r:id="rId15"/>
    <p:sldId id="256" r:id="rId16"/>
    <p:sldId id="289" r:id="rId17"/>
    <p:sldId id="290" r:id="rId18"/>
    <p:sldId id="258" r:id="rId19"/>
    <p:sldId id="276" r:id="rId20"/>
    <p:sldId id="279" r:id="rId21"/>
    <p:sldId id="277" r:id="rId22"/>
    <p:sldId id="298" r:id="rId23"/>
    <p:sldId id="278" r:id="rId24"/>
    <p:sldId id="299" r:id="rId25"/>
    <p:sldId id="286" r:id="rId26"/>
    <p:sldId id="287" r:id="rId27"/>
    <p:sldId id="288" r:id="rId28"/>
    <p:sldId id="301" r:id="rId29"/>
    <p:sldId id="302" r:id="rId30"/>
    <p:sldId id="303" r:id="rId31"/>
    <p:sldId id="269" r:id="rId32"/>
    <p:sldId id="267" r:id="rId33"/>
    <p:sldId id="271" r:id="rId34"/>
    <p:sldId id="281" r:id="rId35"/>
    <p:sldId id="260" r:id="rId36"/>
    <p:sldId id="264" r:id="rId37"/>
    <p:sldId id="265" r:id="rId38"/>
    <p:sldId id="270" r:id="rId39"/>
    <p:sldId id="274" r:id="rId40"/>
    <p:sldId id="275" r:id="rId41"/>
    <p:sldId id="280" r:id="rId42"/>
    <p:sldId id="266" r:id="rId43"/>
    <p:sldId id="26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6932A44-5AC0-47E5-A816-814E136C3371}" type="datetime1">
              <a:rPr lang="en-US"/>
              <a:pPr lvl="0"/>
              <a:t>4/11/2016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22F138DC-3CC3-496E-AEB5-469C6E4170C4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9854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974F09B5-8A64-4155-B4D0-A6F1F47A4592}" type="slidenum">
              <a:rPr/>
              <a:pPr lvl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442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974F09B5-8A64-4155-B4D0-A6F1F47A4592}" type="slidenum">
              <a:rPr/>
              <a:pPr lvl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385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8" y="-8467"/>
            <a:ext cx="12191997" cy="6866467"/>
            <a:chOff x="8" y="-8467"/>
            <a:chExt cx="12191997" cy="6866467"/>
          </a:xfrm>
        </p:grpSpPr>
        <p:cxnSp>
          <p:nvCxnSpPr>
            <p:cNvPr id="3" name="Straight Connector 31"/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/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3007349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>
              <a:noFill/>
              <a:prstDash val="solid"/>
            </a:ln>
          </p:spPr>
          <p:txBody>
            <a:bodyPr lIns="0" tIns="0" rIns="0" bIns="0"/>
            <a:lstStyle/>
            <a:p>
              <a:endParaRPr lang="en-IE"/>
            </a:p>
          </p:txBody>
        </p:sp>
        <p:sp>
          <p:nvSpPr>
            <p:cNvPr id="6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573311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>
              <a:noFill/>
              <a:prstDash val="solid"/>
            </a:ln>
          </p:spPr>
          <p:txBody>
            <a:bodyPr lIns="0" tIns="0" rIns="0" bIns="0"/>
            <a:lstStyle/>
            <a:p>
              <a:endParaRPr lang="en-IE"/>
            </a:p>
          </p:txBody>
        </p:sp>
        <p:sp>
          <p:nvSpPr>
            <p:cNvPr id="7" name="Isosceles Triangle 26"/>
            <p:cNvSpPr/>
            <p:nvPr/>
          </p:nvSpPr>
          <p:spPr>
            <a:xfrm>
              <a:off x="8932334" y="3047996"/>
              <a:ext cx="3259671" cy="3810003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>
              <a:noFill/>
              <a:prstDash val="solid"/>
            </a:ln>
          </p:spPr>
          <p:txBody>
            <a:bodyPr lIns="0" tIns="0" rIns="0" bIns="0"/>
            <a:lstStyle/>
            <a:p>
              <a:endParaRPr lang="en-IE"/>
            </a:p>
          </p:txBody>
        </p:sp>
        <p:sp>
          <p:nvSpPr>
            <p:cNvPr id="8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858013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>
              <a:noFill/>
              <a:prstDash val="solid"/>
            </a:ln>
          </p:spPr>
          <p:txBody>
            <a:bodyPr lIns="0" tIns="0" rIns="0" bIns="0"/>
            <a:lstStyle/>
            <a:p>
              <a:endParaRPr lang="en-IE"/>
            </a:p>
          </p:txBody>
        </p:sp>
        <p:sp>
          <p:nvSpPr>
            <p:cNvPr id="9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90094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>
              <a:noFill/>
              <a:prstDash val="solid"/>
            </a:ln>
          </p:spPr>
          <p:txBody>
            <a:bodyPr lIns="0" tIns="0" rIns="0" bIns="0"/>
            <a:lstStyle/>
            <a:p>
              <a:endParaRPr lang="en-IE"/>
            </a:p>
          </p:txBody>
        </p:sp>
        <p:sp>
          <p:nvSpPr>
            <p:cNvPr id="10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49825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>
              <a:noFill/>
              <a:prstDash val="solid"/>
            </a:ln>
          </p:spPr>
          <p:txBody>
            <a:bodyPr lIns="0" tIns="0" rIns="0" bIns="0"/>
            <a:lstStyle/>
            <a:p>
              <a:endParaRPr lang="en-IE"/>
            </a:p>
          </p:txBody>
        </p:sp>
        <p:sp>
          <p:nvSpPr>
            <p:cNvPr id="11" name="Isosceles Triangle 30"/>
            <p:cNvSpPr/>
            <p:nvPr/>
          </p:nvSpPr>
          <p:spPr>
            <a:xfrm>
              <a:off x="10371664" y="3589870"/>
              <a:ext cx="1817159" cy="3268129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>
              <a:noFill/>
              <a:prstDash val="solid"/>
            </a:ln>
          </p:spPr>
          <p:txBody>
            <a:bodyPr lIns="0" tIns="0" rIns="0" bIns="0"/>
            <a:lstStyle/>
            <a:p>
              <a:endParaRPr lang="en-IE"/>
            </a:p>
          </p:txBody>
        </p:sp>
        <p:sp>
          <p:nvSpPr>
            <p:cNvPr id="12" name="Isosceles Triangle 18"/>
            <p:cNvSpPr/>
            <p:nvPr/>
          </p:nvSpPr>
          <p:spPr>
            <a:xfrm rot="10799991">
              <a:off x="8" y="0"/>
              <a:ext cx="842592" cy="5666152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>
              <a:noFill/>
              <a:prstDash val="solid"/>
            </a:ln>
          </p:spPr>
          <p:txBody>
            <a:bodyPr lIns="0" tIns="0" rIns="0" bIns="0"/>
            <a:lstStyle/>
            <a:p>
              <a:endParaRPr lang="en-IE"/>
            </a:p>
          </p:txBody>
        </p:sp>
      </p:grpSp>
      <p:sp>
        <p:nvSpPr>
          <p:cNvPr id="13" name="Title 1"/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/>
          <a:lstStyle>
            <a:lvl1pPr algn="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Subtitle 2"/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93F876-5E46-4DCB-AC1B-85AADC9253E4}" type="datetime1">
              <a:rPr lang="en-US"/>
              <a:pPr lvl="0"/>
              <a:t>4/11/2016</a:t>
            </a:fld>
            <a:endParaRPr lang="en-US"/>
          </a:p>
        </p:txBody>
      </p:sp>
      <p:sp>
        <p:nvSpPr>
          <p:cNvPr id="1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11BEE2-C2B6-4C5C-B7D1-23E96C7B3AA4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A86AA2-D64B-4066-A96F-DB185CD5C2F9}" type="datetime1">
              <a:rPr lang="en-US"/>
              <a:pPr lvl="0"/>
              <a:t>4/11/2016</a:t>
            </a:fld>
            <a:endParaRPr lang="en-US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447D4F-ACBD-4583-BB98-2FCFB2077618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/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55FDAED-1905-4AFE-B238-3A87766E5A6B}" type="datetime1">
              <a:rPr lang="en-US"/>
              <a:pPr lvl="0"/>
              <a:t>4/11/2016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003400-EA3E-444B-A548-326987230650}" type="slidenum">
              <a:rPr/>
              <a:pPr lvl="0"/>
              <a:t>‹#›</a:t>
            </a:fld>
            <a:endParaRPr lang="en-US"/>
          </a:p>
        </p:txBody>
      </p:sp>
      <p:sp>
        <p:nvSpPr>
          <p:cNvPr id="7" name="TextBox 19"/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8" name="TextBox 21"/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”</a:t>
            </a:r>
            <a:endParaRPr lang="en-US" sz="1800" b="0" i="0" u="none" strike="noStrike" kern="1200" cap="none" spc="0" baseline="0">
              <a:solidFill>
                <a:srgbClr val="C0E474"/>
              </a:solidFill>
              <a:uFillTx/>
              <a:latin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CA0120-6C59-4C74-867F-E390940C0C0A}" type="datetime1">
              <a:rPr lang="en-US"/>
              <a:pPr lvl="0"/>
              <a:t>4/11/2016</a:t>
            </a:fld>
            <a:endParaRPr lang="en-US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920FE4-CF46-4F0B-91F7-7D1D059F7219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4FCD0B-732B-4972-92B2-8AD1E409B9C3}" type="datetime1">
              <a:rPr lang="en-US"/>
              <a:pPr lvl="0"/>
              <a:t>4/11/2016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966109-3E91-4B80-AC12-1C3B45AB39BB}" type="slidenum">
              <a:rPr/>
              <a:pPr lvl="0"/>
              <a:t>‹#›</a:t>
            </a:fld>
            <a:endParaRPr lang="en-US"/>
          </a:p>
        </p:txBody>
      </p:sp>
      <p:sp>
        <p:nvSpPr>
          <p:cNvPr id="7" name="TextBox 23"/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8" name="TextBox 24"/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”</a:t>
            </a: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/>
          <a:lstStyle>
            <a:lvl1pPr marL="0" indent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5178D5-30D6-4BDF-8E4F-F1E7E96F62E8}" type="datetime1">
              <a:rPr lang="en-US"/>
              <a:pPr lvl="0"/>
              <a:t>4/11/2016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588CB7-A1E1-4F07-BB43-D1089C81AF35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A06199-2385-4F5D-81D5-E3FEA3444DE1}" type="datetime1">
              <a:rPr lang="en-US"/>
              <a:pPr lvl="0"/>
              <a:t>4/11/2016</a:t>
            </a:fld>
            <a:endParaRPr lang="en-US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27CBF3-F168-488D-ABC5-EB71C8CA6734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7FADF8-5DA0-4A6C-8920-24F49FEFDF17}" type="datetime1">
              <a:rPr lang="en-US"/>
              <a:pPr lvl="0"/>
              <a:t>4/11/2016</a:t>
            </a:fld>
            <a:endParaRPr lang="en-US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7DB0D4-54BD-4B46-AB10-473E48C6E2BF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BFF1D9-AC7E-48FA-9B23-FC46EF8F490D}" type="datetime1">
              <a:rPr lang="en-US"/>
              <a:pPr lvl="0"/>
              <a:t>4/11/2016</a:t>
            </a:fld>
            <a:endParaRPr lang="en-US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3235DA-8730-496E-B87E-D63028F22DD2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9F6CC7-40AE-4164-B890-2B021F0074B5}" type="datetime1">
              <a:rPr lang="en-US"/>
              <a:pPr lvl="0"/>
              <a:t>4/11/2016</a:t>
            </a:fld>
            <a:endParaRPr lang="en-US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248829-001E-43F9-A66E-22A5BF6E2B86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/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BCC36C-1056-4912-942D-95431FE6C156}" type="datetime1">
              <a:rPr lang="en-US"/>
              <a:pPr lvl="0"/>
              <a:t>4/11/2016</a:t>
            </a:fld>
            <a:endParaRPr lang="en-US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9F890E-5231-49BA-953A-29F6226B6374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4"/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0D40A7-0FB7-4C45-A321-EDD8CB4D372B}" type="datetime1">
              <a:rPr lang="en-US"/>
              <a:pPr lvl="0"/>
              <a:t>4/11/2016</a:t>
            </a:fld>
            <a:endParaRPr lang="en-US"/>
          </a:p>
        </p:txBody>
      </p:sp>
      <p:sp>
        <p:nvSpPr>
          <p:cNvPr id="7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D08867-7003-403B-A877-D25E2DBDE968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E21807-B0BB-42C6-9BDD-EB42A6D42D83}" type="datetime1">
              <a:rPr lang="en-US"/>
              <a:pPr lvl="0"/>
              <a:t>4/11/2016</a:t>
            </a:fld>
            <a:endParaRPr lang="en-US"/>
          </a:p>
        </p:txBody>
      </p:sp>
      <p:sp>
        <p:nvSpPr>
          <p:cNvPr id="3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415DF49-82E4-42F2-AF4A-3F76E981D3E6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C46DB1-7400-443C-AD4A-D2931B75AA2D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CE1E4B-361A-4A00-B8AD-07E78AD0C72A}" type="datetime1">
              <a:rPr lang="en-US"/>
              <a:pPr lvl="0"/>
              <a:t>4/11/2016</a:t>
            </a:fld>
            <a:endParaRPr lang="en-US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0AE5AA-F0DA-4F60-94E3-825C013A530E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1365D7-EB6C-44A5-900A-E6C06CC30D3E}" type="datetime1">
              <a:rPr lang="en-US"/>
              <a:pPr lvl="0"/>
              <a:t>4/11/2016</a:t>
            </a:fld>
            <a:endParaRPr lang="en-US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B38360-4C48-4C5F-AD77-07E1D2917B15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9"/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/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3007349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>
              <a:noFill/>
              <a:prstDash val="solid"/>
            </a:ln>
          </p:spPr>
          <p:txBody>
            <a:bodyPr lIns="0" tIns="0" rIns="0" bIns="0"/>
            <a:lstStyle/>
            <a:p>
              <a:endParaRPr lang="en-IE"/>
            </a:p>
          </p:txBody>
        </p:sp>
        <p:sp>
          <p:nvSpPr>
            <p:cNvPr id="6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573311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>
              <a:noFill/>
              <a:prstDash val="solid"/>
            </a:ln>
          </p:spPr>
          <p:txBody>
            <a:bodyPr lIns="0" tIns="0" rIns="0" bIns="0"/>
            <a:lstStyle/>
            <a:p>
              <a:endParaRPr lang="en-IE"/>
            </a:p>
          </p:txBody>
        </p:sp>
        <p:sp>
          <p:nvSpPr>
            <p:cNvPr id="7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>
              <a:noFill/>
              <a:prstDash val="solid"/>
            </a:ln>
          </p:spPr>
          <p:txBody>
            <a:bodyPr lIns="0" tIns="0" rIns="0" bIns="0"/>
            <a:lstStyle/>
            <a:p>
              <a:endParaRPr lang="en-IE"/>
            </a:p>
          </p:txBody>
        </p:sp>
        <p:sp>
          <p:nvSpPr>
            <p:cNvPr id="8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858013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>
              <a:noFill/>
              <a:prstDash val="solid"/>
            </a:ln>
          </p:spPr>
          <p:txBody>
            <a:bodyPr lIns="0" tIns="0" rIns="0" bIns="0"/>
            <a:lstStyle/>
            <a:p>
              <a:endParaRPr lang="en-IE"/>
            </a:p>
          </p:txBody>
        </p:sp>
        <p:sp>
          <p:nvSpPr>
            <p:cNvPr id="9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90094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>
              <a:noFill/>
              <a:prstDash val="solid"/>
            </a:ln>
          </p:spPr>
          <p:txBody>
            <a:bodyPr lIns="0" tIns="0" rIns="0" bIns="0"/>
            <a:lstStyle/>
            <a:p>
              <a:endParaRPr lang="en-IE"/>
            </a:p>
          </p:txBody>
        </p:sp>
        <p:sp>
          <p:nvSpPr>
            <p:cNvPr id="10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49825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>
              <a:noFill/>
              <a:prstDash val="solid"/>
            </a:ln>
          </p:spPr>
          <p:txBody>
            <a:bodyPr lIns="0" tIns="0" rIns="0" bIns="0"/>
            <a:lstStyle/>
            <a:p>
              <a:endParaRPr lang="en-IE"/>
            </a:p>
          </p:txBody>
        </p:sp>
        <p:sp>
          <p:nvSpPr>
            <p:cNvPr id="11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>
              <a:noFill/>
              <a:prstDash val="solid"/>
            </a:ln>
          </p:spPr>
          <p:txBody>
            <a:bodyPr lIns="0" tIns="0" rIns="0" bIns="0"/>
            <a:lstStyle/>
            <a:p>
              <a:endParaRPr lang="en-IE"/>
            </a:p>
          </p:txBody>
        </p:sp>
        <p:sp>
          <p:nvSpPr>
            <p:cNvPr id="12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>
                <a:gd name="f8" fmla="val 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>
              <a:noFill/>
              <a:prstDash val="solid"/>
            </a:ln>
          </p:spPr>
          <p:txBody>
            <a:bodyPr lIns="0" tIns="0" rIns="0" bIns="0"/>
            <a:lstStyle/>
            <a:p>
              <a:endParaRPr lang="en-IE"/>
            </a:p>
          </p:txBody>
        </p:sp>
      </p:grpSp>
      <p:sp>
        <p:nvSpPr>
          <p:cNvPr id="13" name="Title Placeholder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/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D7236241-2054-4C08-94FD-832156CDF509}" type="datetime1">
              <a:rPr lang="en-US"/>
              <a:pPr lvl="0"/>
              <a:t>4/11/2016</a:t>
            </a:fld>
            <a:endParaRPr lang="en-US"/>
          </a:p>
        </p:txBody>
      </p:sp>
      <p:sp>
        <p:nvSpPr>
          <p:cNvPr id="16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/>
            <a:fld id="{4945083B-5908-4D93-93DC-4FB91B8DD545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>
    <p:fade/>
  </p:transition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">
          <a:solidFill>
            <a:srgbClr val="90C226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800" b="0" i="0" u="none" strike="noStrike" kern="1200" cap="none" spc="0" baseline="0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600" b="0" i="0" u="none" strike="noStrike" kern="1200" cap="none" spc="0" baseline="0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400" b="0" i="0" u="none" strike="noStrike" kern="1200" cap="none" spc="0" baseline="0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200" b="0" i="0" u="none" strike="noStrike" kern="1200" cap="none" spc="0" baseline="0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200" b="0" i="0" u="none" strike="noStrike" kern="1200" cap="none" spc="0" baseline="0">
          <a:solidFill>
            <a:srgbClr val="404040"/>
          </a:solidFill>
          <a:uFillTx/>
          <a:latin typeface="Trebuchet MS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75520" y="404664"/>
            <a:ext cx="637145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Agile Software Development Project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7448" y="1340768"/>
            <a:ext cx="7757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Development of a </a:t>
            </a:r>
            <a:r>
              <a:rPr lang="en-US" sz="2400" dirty="0" err="1" smtClean="0"/>
              <a:t>Sharded</a:t>
            </a:r>
            <a:r>
              <a:rPr lang="en-US" sz="2400" dirty="0" smtClean="0"/>
              <a:t> </a:t>
            </a:r>
            <a:r>
              <a:rPr lang="en-US" sz="2400" dirty="0" err="1" smtClean="0"/>
              <a:t>NoSQL</a:t>
            </a:r>
            <a:r>
              <a:rPr lang="en-US" sz="2400" dirty="0" smtClean="0"/>
              <a:t> Database Using </a:t>
            </a:r>
            <a:r>
              <a:rPr lang="en-US" sz="2400" dirty="0" err="1" smtClean="0"/>
              <a:t>MongoDB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99456" y="2564904"/>
            <a:ext cx="1777525" cy="2600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Team B:</a:t>
            </a:r>
          </a:p>
          <a:p>
            <a:endParaRPr lang="en-US" sz="24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 smtClean="0"/>
              <a:t>Mejda</a:t>
            </a:r>
            <a:r>
              <a:rPr lang="en-US" sz="2000" dirty="0" smtClean="0"/>
              <a:t> </a:t>
            </a:r>
            <a:r>
              <a:rPr lang="en-US" sz="2000" dirty="0" err="1" smtClean="0"/>
              <a:t>Allani</a:t>
            </a:r>
            <a:endParaRPr lang="en-US" sz="20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 smtClean="0"/>
              <a:t>Vishali</a:t>
            </a:r>
            <a:r>
              <a:rPr lang="en-US" sz="2000" dirty="0" smtClean="0"/>
              <a:t> </a:t>
            </a:r>
            <a:r>
              <a:rPr lang="en-US" sz="2000" dirty="0" err="1" smtClean="0"/>
              <a:t>Valluri</a:t>
            </a:r>
            <a:endParaRPr lang="en-US" sz="20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Hugh Moran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Pat </a:t>
            </a:r>
            <a:r>
              <a:rPr lang="en-US" sz="2000" dirty="0" err="1" smtClean="0"/>
              <a:t>Mc</a:t>
            </a:r>
            <a:r>
              <a:rPr lang="en-US" sz="2000" dirty="0" smtClean="0"/>
              <a:t> Donnell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48" y="4073226"/>
            <a:ext cx="2376264" cy="27847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32" y="2060848"/>
            <a:ext cx="2810148" cy="205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993722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2" y="1124744"/>
            <a:ext cx="8596667" cy="4916614"/>
          </a:xfrm>
        </p:spPr>
        <p:txBody>
          <a:bodyPr/>
          <a:lstStyle/>
          <a:p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MongoDB is a document oriented database. It stores data in the form of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BSON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structure based documents. These documents are stored in a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collection</a:t>
            </a: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20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Features </a:t>
            </a:r>
            <a:r>
              <a:rPr lang="en-GB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</a:t>
            </a:r>
            <a:r>
              <a:rPr lang="en-GB" sz="20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MongoDB</a:t>
            </a:r>
            <a:endParaRPr lang="en-GB" sz="20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 Flexible data model in form of documents</a:t>
            </a:r>
          </a:p>
          <a:p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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Agile and highly scalable database</a:t>
            </a:r>
          </a:p>
          <a:p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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Faster than traditional databases</a:t>
            </a:r>
          </a:p>
          <a:p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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Expressive query language</a:t>
            </a:r>
          </a:p>
        </p:txBody>
      </p:sp>
    </p:spTree>
    <p:extLst>
      <p:ext uri="{BB962C8B-B14F-4D97-AF65-F5344CB8AC3E}">
        <p14:creationId xmlns:p14="http://schemas.microsoft.com/office/powerpoint/2010/main" xmlns="" val="132301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666712" y="357166"/>
          <a:ext cx="9501254" cy="614366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357454"/>
                <a:gridCol w="2714644"/>
                <a:gridCol w="4429156"/>
              </a:tblGrid>
              <a:tr h="454369">
                <a:tc>
                  <a:txBody>
                    <a:bodyPr/>
                    <a:lstStyle/>
                    <a:p>
                      <a:pPr algn="ctr"/>
                      <a:r>
                        <a:rPr lang="en-IE" sz="1800" dirty="0" smtClean="0"/>
                        <a:t>Date</a:t>
                      </a:r>
                      <a:endParaRPr lang="en-IE" dirty="0"/>
                    </a:p>
                  </a:txBody>
                  <a:tcPr marL="108000" marR="10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 smtClean="0"/>
                        <a:t>Members present</a:t>
                      </a:r>
                      <a:endParaRPr lang="en-IE" dirty="0"/>
                    </a:p>
                  </a:txBody>
                  <a:tcPr marL="108000" marR="10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Discussion/Tasks</a:t>
                      </a:r>
                    </a:p>
                  </a:txBody>
                  <a:tcPr marL="108000" marR="108000"/>
                </a:tc>
              </a:tr>
              <a:tr h="1208791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1800" dirty="0" smtClean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/>
                        <a:t>Feb 22</a:t>
                      </a:r>
                      <a:r>
                        <a:rPr lang="en-IE" sz="1800" baseline="30000" dirty="0" smtClean="0"/>
                        <a:t>nd</a:t>
                      </a:r>
                      <a:r>
                        <a:rPr lang="en-IE" sz="1800" dirty="0" smtClean="0"/>
                        <a:t> </a:t>
                      </a:r>
                      <a:endParaRPr lang="en-IE" sz="18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/>
                </a:tc>
                <a:tc>
                  <a:txBody>
                    <a:bodyPr/>
                    <a:lstStyle/>
                    <a:p>
                      <a:endParaRPr lang="en-IE" sz="1800" dirty="0" smtClean="0"/>
                    </a:p>
                    <a:p>
                      <a:r>
                        <a:rPr lang="en-IE" sz="1800" dirty="0" smtClean="0"/>
                        <a:t>Pat, </a:t>
                      </a:r>
                      <a:r>
                        <a:rPr lang="en-IE" sz="1800" dirty="0" err="1" smtClean="0"/>
                        <a:t>Vishali</a:t>
                      </a:r>
                      <a:r>
                        <a:rPr lang="en-IE" sz="1800" dirty="0" smtClean="0"/>
                        <a:t>, </a:t>
                      </a:r>
                      <a:r>
                        <a:rPr lang="en-IE" sz="1800" dirty="0" err="1" smtClean="0"/>
                        <a:t>Majda</a:t>
                      </a:r>
                      <a:r>
                        <a:rPr lang="en-IE" sz="1800" dirty="0" smtClean="0"/>
                        <a:t>, Hugh</a:t>
                      </a:r>
                      <a:endParaRPr lang="en-IE" dirty="0"/>
                    </a:p>
                  </a:txBody>
                  <a:tcPr marL="108000" marR="108000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Setup </a:t>
                      </a:r>
                      <a:r>
                        <a:rPr lang="en-IE" sz="18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MongoDB</a:t>
                      </a:r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Azure reference </a:t>
                      </a:r>
                      <a:r>
                        <a:rPr lang="en-IE" sz="18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Mejda’s</a:t>
                      </a:r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"</a:t>
                      </a:r>
                      <a:r>
                        <a:rPr lang="en-IE" sz="18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mongod</a:t>
                      </a:r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Azure.txt" on </a:t>
                      </a:r>
                      <a:r>
                        <a:rPr lang="en-IE" sz="18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dropbox</a:t>
                      </a:r>
                      <a:endParaRPr lang="en-IE" sz="18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IE" sz="18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Reasearch</a:t>
                      </a:r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E" sz="18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Sharding</a:t>
                      </a:r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Hash Based</a:t>
                      </a:r>
                    </a:p>
                    <a:p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IE" sz="18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Reasearch</a:t>
                      </a:r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Synchronization</a:t>
                      </a:r>
                    </a:p>
                  </a:txBody>
                  <a:tcPr marL="108000" marR="108000"/>
                </a:tc>
              </a:tr>
              <a:tr h="929839">
                <a:tc>
                  <a:txBody>
                    <a:bodyPr/>
                    <a:lstStyle/>
                    <a:p>
                      <a:endParaRPr lang="en-IE" sz="1800" dirty="0" smtClean="0"/>
                    </a:p>
                    <a:p>
                      <a:r>
                        <a:rPr lang="en-IE" sz="1800" dirty="0" smtClean="0"/>
                        <a:t>Feb 25</a:t>
                      </a:r>
                      <a:r>
                        <a:rPr lang="en-IE" sz="1800" baseline="30000" dirty="0" smtClean="0"/>
                        <a:t>th</a:t>
                      </a:r>
                      <a:r>
                        <a:rPr lang="en-IE" sz="1800" dirty="0" smtClean="0"/>
                        <a:t> </a:t>
                      </a:r>
                      <a:endParaRPr lang="en-IE" dirty="0"/>
                    </a:p>
                  </a:txBody>
                  <a:tcPr marL="108000" marR="108000"/>
                </a:tc>
                <a:tc>
                  <a:txBody>
                    <a:bodyPr/>
                    <a:lstStyle/>
                    <a:p>
                      <a:endParaRPr lang="en-IE" sz="1800" dirty="0" smtClean="0"/>
                    </a:p>
                    <a:p>
                      <a:r>
                        <a:rPr lang="en-IE" sz="1800" dirty="0" smtClean="0"/>
                        <a:t>Pat, </a:t>
                      </a:r>
                      <a:r>
                        <a:rPr lang="en-IE" sz="1800" dirty="0" err="1" smtClean="0"/>
                        <a:t>Vishali</a:t>
                      </a:r>
                      <a:r>
                        <a:rPr lang="en-IE" sz="1800" dirty="0" smtClean="0"/>
                        <a:t>, </a:t>
                      </a:r>
                      <a:r>
                        <a:rPr lang="en-IE" sz="1800" dirty="0" err="1" smtClean="0"/>
                        <a:t>Majda</a:t>
                      </a:r>
                      <a:r>
                        <a:rPr lang="en-IE" sz="1800" dirty="0" smtClean="0"/>
                        <a:t>, Hugh</a:t>
                      </a:r>
                      <a:endParaRPr lang="en-IE" dirty="0"/>
                    </a:p>
                  </a:txBody>
                  <a:tcPr marL="108000" marR="108000"/>
                </a:tc>
                <a:tc>
                  <a:txBody>
                    <a:bodyPr/>
                    <a:lstStyle/>
                    <a:p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Sample Data Set Bank or other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Attempt </a:t>
                      </a:r>
                      <a:r>
                        <a:rPr lang="en-IE" sz="18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sharding</a:t>
                      </a:r>
                      <a:r>
                        <a:rPr lang="en-IE" sz="18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</a:t>
                      </a:r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nd the parameters that are involved in it</a:t>
                      </a:r>
                    </a:p>
                  </a:txBody>
                  <a:tcPr marL="108000" marR="108000"/>
                </a:tc>
              </a:tr>
              <a:tr h="3550668">
                <a:tc>
                  <a:txBody>
                    <a:bodyPr/>
                    <a:lstStyle/>
                    <a:p>
                      <a:endParaRPr lang="en-IE" sz="1800" dirty="0" smtClean="0"/>
                    </a:p>
                    <a:p>
                      <a:endParaRPr lang="en-IE" sz="1800" dirty="0" smtClean="0"/>
                    </a:p>
                    <a:p>
                      <a:endParaRPr lang="en-IE" sz="1800" dirty="0" smtClean="0"/>
                    </a:p>
                    <a:p>
                      <a:endParaRPr lang="en-IE" sz="1800" dirty="0" smtClean="0"/>
                    </a:p>
                    <a:p>
                      <a:endParaRPr lang="en-IE" sz="1800" dirty="0" smtClean="0"/>
                    </a:p>
                    <a:p>
                      <a:endParaRPr lang="en-IE" sz="1800" dirty="0" smtClean="0"/>
                    </a:p>
                    <a:p>
                      <a:r>
                        <a:rPr lang="en-IE" sz="1800" dirty="0" smtClean="0"/>
                        <a:t>Feb 29</a:t>
                      </a:r>
                      <a:r>
                        <a:rPr lang="en-IE" sz="1800" baseline="30000" dirty="0" smtClean="0"/>
                        <a:t>th</a:t>
                      </a:r>
                      <a:r>
                        <a:rPr lang="en-IE" sz="1800" dirty="0" smtClean="0"/>
                        <a:t> </a:t>
                      </a:r>
                      <a:endParaRPr lang="en-IE" dirty="0"/>
                    </a:p>
                  </a:txBody>
                  <a:tcPr marL="108000" marR="108000"/>
                </a:tc>
                <a:tc>
                  <a:txBody>
                    <a:bodyPr/>
                    <a:lstStyle/>
                    <a:p>
                      <a:endParaRPr lang="en-IE" sz="1800" dirty="0" smtClean="0"/>
                    </a:p>
                    <a:p>
                      <a:endParaRPr lang="en-IE" sz="1800" dirty="0" smtClean="0"/>
                    </a:p>
                    <a:p>
                      <a:endParaRPr lang="en-IE" sz="1800" dirty="0" smtClean="0"/>
                    </a:p>
                    <a:p>
                      <a:endParaRPr lang="en-IE" sz="1800" dirty="0" smtClean="0"/>
                    </a:p>
                    <a:p>
                      <a:endParaRPr lang="en-IE" sz="1800" dirty="0" smtClean="0"/>
                    </a:p>
                    <a:p>
                      <a:endParaRPr lang="en-IE" sz="1800" dirty="0" smtClean="0"/>
                    </a:p>
                    <a:p>
                      <a:r>
                        <a:rPr lang="en-IE" sz="1800" dirty="0" smtClean="0"/>
                        <a:t>Pat, </a:t>
                      </a:r>
                      <a:r>
                        <a:rPr lang="en-IE" sz="1800" dirty="0" err="1" smtClean="0"/>
                        <a:t>Vishali</a:t>
                      </a:r>
                      <a:r>
                        <a:rPr lang="en-IE" sz="1800" dirty="0" smtClean="0"/>
                        <a:t>, </a:t>
                      </a:r>
                      <a:r>
                        <a:rPr lang="en-IE" sz="1800" dirty="0" err="1" smtClean="0"/>
                        <a:t>Majda</a:t>
                      </a:r>
                      <a:r>
                        <a:rPr lang="en-IE" sz="1800" dirty="0" smtClean="0"/>
                        <a:t>, Hugh</a:t>
                      </a:r>
                      <a:endParaRPr lang="en-IE" dirty="0"/>
                    </a:p>
                  </a:txBody>
                  <a:tcPr marL="108000" marR="108000"/>
                </a:tc>
                <a:tc>
                  <a:txBody>
                    <a:bodyPr/>
                    <a:lstStyle/>
                    <a:p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Azure Cloud Names:</a:t>
                      </a:r>
                    </a:p>
                    <a:p>
                      <a:pPr lvl="0"/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Ubuntupat.cloudapp.net</a:t>
                      </a:r>
                    </a:p>
                    <a:p>
                      <a:pPr lvl="0"/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Vishali.cloudapp.net</a:t>
                      </a:r>
                    </a:p>
                    <a:p>
                      <a:pPr lvl="0"/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Mejda.cloudapp.net</a:t>
                      </a:r>
                    </a:p>
                    <a:p>
                      <a:pPr lvl="0">
                        <a:buFontTx/>
                        <a:buChar char="-"/>
                      </a:pPr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Hugocloud.cloudapp.net</a:t>
                      </a:r>
                    </a:p>
                    <a:p>
                      <a:pPr lvl="0">
                        <a:buFontTx/>
                        <a:buChar char="-"/>
                      </a:pPr>
                      <a:endParaRPr lang="en-IE" sz="18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IE" sz="18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Server         </a:t>
                      </a:r>
                      <a:r>
                        <a:rPr lang="en-IE" sz="18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E" sz="180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Majda</a:t>
                      </a:r>
                      <a:endParaRPr lang="en-IE" sz="18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Router                     </a:t>
                      </a:r>
                      <a:r>
                        <a:rPr lang="en-IE" sz="18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E" sz="180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Vishali</a:t>
                      </a:r>
                      <a:endParaRPr lang="en-IE" sz="18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IE" sz="18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Sharding</a:t>
                      </a:r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Servers     </a:t>
                      </a:r>
                      <a:r>
                        <a:rPr lang="en-IE" sz="18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Hugh/Pat</a:t>
                      </a:r>
                    </a:p>
                    <a:p>
                      <a:endParaRPr lang="en-IE" sz="18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Get Bigger Dataset</a:t>
                      </a:r>
                    </a:p>
                    <a:p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Upload dataset to Azure</a:t>
                      </a:r>
                    </a:p>
                  </a:txBody>
                  <a:tcPr marL="108000" marR="10800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8400" y="381000"/>
            <a:ext cx="4889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Agile scrums for our project</a:t>
            </a:r>
            <a:endParaRPr lang="en-US" sz="3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09588" y="1347703"/>
          <a:ext cx="9501254" cy="465306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357454"/>
                <a:gridCol w="2714644"/>
                <a:gridCol w="4429156"/>
              </a:tblGrid>
              <a:tr h="446825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Date</a:t>
                      </a:r>
                      <a:endParaRPr lang="en-IE" dirty="0"/>
                    </a:p>
                  </a:txBody>
                  <a:tcPr marL="108000" marR="10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Members</a:t>
                      </a:r>
                      <a:r>
                        <a:rPr lang="en-IE" baseline="0" dirty="0" smtClean="0"/>
                        <a:t> present</a:t>
                      </a:r>
                      <a:endParaRPr lang="en-IE" dirty="0"/>
                    </a:p>
                  </a:txBody>
                  <a:tcPr marL="108000" marR="10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Discussion/Tasks</a:t>
                      </a:r>
                      <a:endParaRPr lang="en-IE" dirty="0"/>
                    </a:p>
                  </a:txBody>
                  <a:tcPr marL="108000" marR="108000"/>
                </a:tc>
              </a:tr>
              <a:tr h="771232">
                <a:tc>
                  <a:txBody>
                    <a:bodyPr/>
                    <a:lstStyle/>
                    <a:p>
                      <a:endParaRPr lang="en-IE" sz="1800" dirty="0" smtClean="0"/>
                    </a:p>
                    <a:p>
                      <a:r>
                        <a:rPr lang="en-IE" sz="1800" dirty="0" smtClean="0"/>
                        <a:t>Feb 8</a:t>
                      </a:r>
                      <a:r>
                        <a:rPr lang="en-IE" sz="1800" baseline="30000" dirty="0" smtClean="0"/>
                        <a:t>th</a:t>
                      </a:r>
                      <a:r>
                        <a:rPr lang="en-IE" sz="1800" dirty="0" smtClean="0"/>
                        <a:t> </a:t>
                      </a:r>
                      <a:endParaRPr lang="en-IE" dirty="0"/>
                    </a:p>
                  </a:txBody>
                  <a:tcPr marL="108000" marR="108000"/>
                </a:tc>
                <a:tc>
                  <a:txBody>
                    <a:bodyPr/>
                    <a:lstStyle/>
                    <a:p>
                      <a:endParaRPr lang="en-IE" sz="1800" dirty="0" smtClean="0"/>
                    </a:p>
                    <a:p>
                      <a:r>
                        <a:rPr lang="en-IE" sz="1800" dirty="0" smtClean="0"/>
                        <a:t>Pat, </a:t>
                      </a:r>
                      <a:r>
                        <a:rPr lang="en-IE" sz="1800" dirty="0" err="1" smtClean="0"/>
                        <a:t>Vishali</a:t>
                      </a:r>
                      <a:r>
                        <a:rPr lang="en-IE" sz="1800" dirty="0" smtClean="0"/>
                        <a:t>, </a:t>
                      </a:r>
                      <a:r>
                        <a:rPr lang="en-IE" sz="1800" dirty="0" err="1" smtClean="0"/>
                        <a:t>Majda</a:t>
                      </a:r>
                      <a:r>
                        <a:rPr lang="en-IE" sz="1800" dirty="0" smtClean="0"/>
                        <a:t>, Hugh</a:t>
                      </a:r>
                      <a:endParaRPr lang="en-IE" dirty="0"/>
                    </a:p>
                  </a:txBody>
                  <a:tcPr marL="108000" marR="108000"/>
                </a:tc>
                <a:tc>
                  <a:txBody>
                    <a:bodyPr/>
                    <a:lstStyle/>
                    <a:p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Research Key value store:	</a:t>
                      </a:r>
                      <a:r>
                        <a:rPr lang="en-IE" sz="18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Pat</a:t>
                      </a:r>
                    </a:p>
                    <a:p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Document Store:		</a:t>
                      </a:r>
                      <a:r>
                        <a:rPr lang="en-IE" sz="180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Vishali</a:t>
                      </a:r>
                      <a:endParaRPr lang="en-IE" sz="18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Advantages of Hashing:</a:t>
                      </a:r>
                      <a:r>
                        <a:rPr lang="en-IE" sz="18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IE" sz="18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E" sz="180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Majda</a:t>
                      </a:r>
                      <a:endParaRPr lang="en-IE" sz="18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Transactions in </a:t>
                      </a:r>
                      <a:r>
                        <a:rPr lang="en-IE" sz="18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NoSQL</a:t>
                      </a:r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	</a:t>
                      </a:r>
                      <a:r>
                        <a:rPr lang="en-IE" sz="18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Hugh</a:t>
                      </a:r>
                    </a:p>
                  </a:txBody>
                  <a:tcPr marL="108000" marR="108000"/>
                </a:tc>
              </a:tr>
              <a:tr h="771232">
                <a:tc>
                  <a:txBody>
                    <a:bodyPr/>
                    <a:lstStyle/>
                    <a:p>
                      <a:endParaRPr lang="en-IE" sz="1800" dirty="0" smtClean="0"/>
                    </a:p>
                    <a:p>
                      <a:r>
                        <a:rPr lang="en-IE" sz="1800" dirty="0" smtClean="0"/>
                        <a:t>Feb 11</a:t>
                      </a:r>
                      <a:r>
                        <a:rPr lang="en-IE" sz="1800" baseline="30000" dirty="0" smtClean="0"/>
                        <a:t>th</a:t>
                      </a:r>
                      <a:endParaRPr lang="en-IE" dirty="0"/>
                    </a:p>
                  </a:txBody>
                  <a:tcPr marL="108000" marR="108000"/>
                </a:tc>
                <a:tc>
                  <a:txBody>
                    <a:bodyPr/>
                    <a:lstStyle/>
                    <a:p>
                      <a:endParaRPr lang="en-IE" sz="1800" dirty="0" smtClean="0"/>
                    </a:p>
                    <a:p>
                      <a:r>
                        <a:rPr lang="en-IE" sz="1800" dirty="0" smtClean="0"/>
                        <a:t>Pat, </a:t>
                      </a:r>
                      <a:r>
                        <a:rPr lang="en-IE" sz="1800" dirty="0" err="1" smtClean="0"/>
                        <a:t>Vishali</a:t>
                      </a:r>
                      <a:r>
                        <a:rPr lang="en-IE" sz="1800" dirty="0" smtClean="0"/>
                        <a:t>, </a:t>
                      </a:r>
                      <a:r>
                        <a:rPr lang="en-IE" sz="1800" dirty="0" err="1" smtClean="0"/>
                        <a:t>Majda</a:t>
                      </a:r>
                      <a:r>
                        <a:rPr lang="en-IE" sz="1800" dirty="0" smtClean="0"/>
                        <a:t>, Hugh</a:t>
                      </a:r>
                      <a:endParaRPr lang="en-IE" dirty="0"/>
                    </a:p>
                  </a:txBody>
                  <a:tcPr marL="108000" marR="108000"/>
                </a:tc>
                <a:tc>
                  <a:txBody>
                    <a:bodyPr/>
                    <a:lstStyle/>
                    <a:p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CRUD:</a:t>
                      </a:r>
                      <a:r>
                        <a:rPr lang="en-IE" sz="18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Create, Read, Update, Delete</a:t>
                      </a:r>
                    </a:p>
                    <a:p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Consistency in </a:t>
                      </a:r>
                      <a:r>
                        <a:rPr lang="en-IE" sz="18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noSQL</a:t>
                      </a:r>
                      <a:endParaRPr lang="en-IE" sz="18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ACID Transaction</a:t>
                      </a:r>
                    </a:p>
                    <a:p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ATOMIC Transaction</a:t>
                      </a:r>
                    </a:p>
                  </a:txBody>
                  <a:tcPr marL="108000" marR="108000"/>
                </a:tc>
              </a:tr>
              <a:tr h="446825">
                <a:tc>
                  <a:txBody>
                    <a:bodyPr/>
                    <a:lstStyle/>
                    <a:p>
                      <a:endParaRPr lang="en-IE" sz="1800" dirty="0" smtClean="0"/>
                    </a:p>
                    <a:p>
                      <a:r>
                        <a:rPr lang="en-IE" sz="1800" dirty="0" smtClean="0"/>
                        <a:t>Feb 15</a:t>
                      </a:r>
                      <a:r>
                        <a:rPr lang="en-IE" sz="1800" baseline="30000" dirty="0" smtClean="0"/>
                        <a:t>th</a:t>
                      </a:r>
                      <a:endParaRPr lang="en-IE" dirty="0"/>
                    </a:p>
                  </a:txBody>
                  <a:tcPr marL="108000" marR="108000"/>
                </a:tc>
                <a:tc>
                  <a:txBody>
                    <a:bodyPr/>
                    <a:lstStyle/>
                    <a:p>
                      <a:endParaRPr lang="en-IE" sz="1800" dirty="0" smtClean="0"/>
                    </a:p>
                    <a:p>
                      <a:r>
                        <a:rPr lang="en-IE" sz="1800" dirty="0" smtClean="0"/>
                        <a:t>Pat, </a:t>
                      </a:r>
                      <a:r>
                        <a:rPr lang="en-IE" sz="1800" dirty="0" err="1" smtClean="0"/>
                        <a:t>Vishali</a:t>
                      </a:r>
                      <a:r>
                        <a:rPr lang="en-IE" sz="1800" dirty="0" smtClean="0"/>
                        <a:t>, </a:t>
                      </a:r>
                      <a:r>
                        <a:rPr lang="en-IE" sz="1800" dirty="0" err="1" smtClean="0"/>
                        <a:t>Majda</a:t>
                      </a:r>
                      <a:r>
                        <a:rPr lang="en-IE" sz="1800" dirty="0" smtClean="0"/>
                        <a:t>, Hugh</a:t>
                      </a:r>
                      <a:endParaRPr lang="en-IE" dirty="0"/>
                    </a:p>
                  </a:txBody>
                  <a:tcPr marL="108000" marR="108000"/>
                </a:tc>
                <a:tc>
                  <a:txBody>
                    <a:bodyPr/>
                    <a:lstStyle/>
                    <a:p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Learn how to CRUD</a:t>
                      </a:r>
                      <a:r>
                        <a:rPr lang="en-IE" sz="18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Documents</a:t>
                      </a:r>
                      <a:r>
                        <a:rPr lang="en-IE" sz="18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Structure and what the</a:t>
                      </a:r>
                      <a:r>
                        <a:rPr lang="en-IE" sz="18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collection looks like when inputted</a:t>
                      </a:r>
                      <a:endParaRPr lang="en-IE" sz="18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/>
                </a:tc>
              </a:tr>
              <a:tr h="446825">
                <a:tc>
                  <a:txBody>
                    <a:bodyPr/>
                    <a:lstStyle/>
                    <a:p>
                      <a:endParaRPr lang="en-IE" sz="1800" dirty="0" smtClean="0"/>
                    </a:p>
                    <a:p>
                      <a:r>
                        <a:rPr lang="en-IE" sz="1800" dirty="0" smtClean="0"/>
                        <a:t>Feb 18</a:t>
                      </a:r>
                      <a:r>
                        <a:rPr lang="en-IE" sz="1800" baseline="30000" dirty="0" smtClean="0"/>
                        <a:t>th</a:t>
                      </a:r>
                      <a:r>
                        <a:rPr lang="en-IE" sz="1800" dirty="0" smtClean="0"/>
                        <a:t> </a:t>
                      </a:r>
                      <a:endParaRPr lang="en-IE" dirty="0"/>
                    </a:p>
                  </a:txBody>
                  <a:tcPr marL="108000" marR="108000"/>
                </a:tc>
                <a:tc>
                  <a:txBody>
                    <a:bodyPr/>
                    <a:lstStyle/>
                    <a:p>
                      <a:endParaRPr lang="en-IE" sz="1800" dirty="0" smtClean="0"/>
                    </a:p>
                    <a:p>
                      <a:r>
                        <a:rPr lang="en-IE" sz="1800" dirty="0" smtClean="0"/>
                        <a:t>Pat, </a:t>
                      </a:r>
                      <a:r>
                        <a:rPr lang="en-IE" sz="1800" dirty="0" err="1" smtClean="0"/>
                        <a:t>Vishali</a:t>
                      </a:r>
                      <a:r>
                        <a:rPr lang="en-IE" sz="1800" dirty="0" smtClean="0"/>
                        <a:t>, </a:t>
                      </a:r>
                      <a:r>
                        <a:rPr lang="en-IE" sz="1800" dirty="0" err="1" smtClean="0"/>
                        <a:t>Majda</a:t>
                      </a:r>
                      <a:r>
                        <a:rPr lang="en-IE" sz="1800" dirty="0" smtClean="0"/>
                        <a:t>, Hugh</a:t>
                      </a:r>
                      <a:endParaRPr lang="en-IE" dirty="0"/>
                    </a:p>
                  </a:txBody>
                  <a:tcPr marL="108000" marR="108000"/>
                </a:tc>
                <a:tc>
                  <a:txBody>
                    <a:bodyPr/>
                    <a:lstStyle/>
                    <a:p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Look at the Sub-docs for transactions</a:t>
                      </a:r>
                    </a:p>
                    <a:p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Each got two clients to input onto own machine</a:t>
                      </a:r>
                    </a:p>
                  </a:txBody>
                  <a:tcPr marL="108000" marR="10800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595274" y="1650595"/>
          <a:ext cx="11061740" cy="392154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20565"/>
                <a:gridCol w="3017621"/>
                <a:gridCol w="5423554"/>
              </a:tblGrid>
              <a:tr h="446825">
                <a:tc>
                  <a:txBody>
                    <a:bodyPr/>
                    <a:lstStyle/>
                    <a:p>
                      <a:pPr algn="ctr"/>
                      <a:r>
                        <a:rPr lang="en-IE" sz="1800" dirty="0" smtClean="0"/>
                        <a:t>Date</a:t>
                      </a:r>
                      <a:endParaRPr lang="en-IE" dirty="0"/>
                    </a:p>
                  </a:txBody>
                  <a:tcPr marL="108000" marR="10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 smtClean="0"/>
                        <a:t>Members present</a:t>
                      </a:r>
                      <a:endParaRPr lang="en-IE" dirty="0"/>
                    </a:p>
                  </a:txBody>
                  <a:tcPr marL="108000" marR="10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Discussion/Tasks</a:t>
                      </a:r>
                      <a:endParaRPr lang="en-IE" dirty="0"/>
                    </a:p>
                  </a:txBody>
                  <a:tcPr marL="108000" marR="108000"/>
                </a:tc>
              </a:tr>
              <a:tr h="446825">
                <a:tc>
                  <a:txBody>
                    <a:bodyPr/>
                    <a:lstStyle/>
                    <a:p>
                      <a:r>
                        <a:rPr lang="en-IE" sz="1800" dirty="0" smtClean="0"/>
                        <a:t>Mar 3</a:t>
                      </a:r>
                      <a:r>
                        <a:rPr lang="en-IE" sz="1800" baseline="30000" dirty="0" smtClean="0"/>
                        <a:t>rd</a:t>
                      </a:r>
                      <a:r>
                        <a:rPr lang="en-IE" sz="1800" dirty="0" smtClean="0"/>
                        <a:t> </a:t>
                      </a:r>
                      <a:endParaRPr lang="en-IE" dirty="0"/>
                    </a:p>
                  </a:txBody>
                  <a:tcPr marL="108000" marR="108000"/>
                </a:tc>
                <a:tc>
                  <a:txBody>
                    <a:bodyPr/>
                    <a:lstStyle/>
                    <a:p>
                      <a:endParaRPr lang="en-IE" sz="1800" dirty="0" smtClean="0"/>
                    </a:p>
                    <a:p>
                      <a:r>
                        <a:rPr lang="en-IE" sz="1800" dirty="0" smtClean="0"/>
                        <a:t>Pat, </a:t>
                      </a:r>
                      <a:r>
                        <a:rPr lang="en-IE" sz="1800" dirty="0" err="1" smtClean="0"/>
                        <a:t>Vishali</a:t>
                      </a:r>
                      <a:r>
                        <a:rPr lang="en-IE" sz="1800" dirty="0" smtClean="0"/>
                        <a:t>, </a:t>
                      </a:r>
                      <a:r>
                        <a:rPr lang="en-IE" sz="1800" dirty="0" err="1" smtClean="0"/>
                        <a:t>Majda</a:t>
                      </a:r>
                      <a:r>
                        <a:rPr lang="en-IE" sz="1800" dirty="0" smtClean="0"/>
                        <a:t>, Hugh</a:t>
                      </a:r>
                      <a:endParaRPr lang="en-IE" dirty="0"/>
                    </a:p>
                  </a:txBody>
                  <a:tcPr marL="108000" marR="108000"/>
                </a:tc>
                <a:tc>
                  <a:txBody>
                    <a:bodyPr/>
                    <a:lstStyle/>
                    <a:p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Try get Shards working on </a:t>
                      </a:r>
                      <a:r>
                        <a:rPr lang="en-IE" sz="18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test_db</a:t>
                      </a:r>
                      <a:endParaRPr lang="en-IE" sz="18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Involving enabling </a:t>
                      </a:r>
                      <a:r>
                        <a:rPr lang="en-IE" sz="18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sharding</a:t>
                      </a:r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the collection and database</a:t>
                      </a:r>
                    </a:p>
                  </a:txBody>
                  <a:tcPr marL="108000" marR="108000"/>
                </a:tc>
              </a:tr>
              <a:tr h="446825">
                <a:tc>
                  <a:txBody>
                    <a:bodyPr/>
                    <a:lstStyle/>
                    <a:p>
                      <a:endParaRPr lang="en-IE" sz="1800" dirty="0" smtClean="0"/>
                    </a:p>
                    <a:p>
                      <a:endParaRPr lang="en-IE" sz="1800" dirty="0" smtClean="0"/>
                    </a:p>
                    <a:p>
                      <a:endParaRPr lang="en-IE" sz="1800" dirty="0" smtClean="0"/>
                    </a:p>
                    <a:p>
                      <a:r>
                        <a:rPr lang="en-IE" sz="1800" dirty="0" smtClean="0"/>
                        <a:t>Mar 7</a:t>
                      </a:r>
                      <a:r>
                        <a:rPr lang="en-IE" sz="1800" baseline="30000" dirty="0" smtClean="0"/>
                        <a:t>th</a:t>
                      </a:r>
                      <a:r>
                        <a:rPr lang="en-IE" sz="1800" dirty="0" smtClean="0"/>
                        <a:t> </a:t>
                      </a:r>
                      <a:endParaRPr lang="en-IE" dirty="0"/>
                    </a:p>
                  </a:txBody>
                  <a:tcPr marL="108000" marR="108000"/>
                </a:tc>
                <a:tc>
                  <a:txBody>
                    <a:bodyPr/>
                    <a:lstStyle/>
                    <a:p>
                      <a:endParaRPr lang="en-IE" sz="1800" dirty="0" smtClean="0"/>
                    </a:p>
                    <a:p>
                      <a:endParaRPr lang="en-IE" sz="1800" dirty="0" smtClean="0"/>
                    </a:p>
                    <a:p>
                      <a:endParaRPr lang="en-IE" sz="1800" dirty="0" smtClean="0"/>
                    </a:p>
                    <a:p>
                      <a:r>
                        <a:rPr lang="en-IE" sz="1800" dirty="0" smtClean="0"/>
                        <a:t>Pat, </a:t>
                      </a:r>
                      <a:r>
                        <a:rPr lang="en-IE" sz="1800" dirty="0" err="1" smtClean="0"/>
                        <a:t>Vishali</a:t>
                      </a:r>
                      <a:r>
                        <a:rPr lang="en-IE" sz="1800" dirty="0" smtClean="0"/>
                        <a:t>, </a:t>
                      </a:r>
                      <a:r>
                        <a:rPr lang="en-IE" sz="1800" dirty="0" err="1" smtClean="0"/>
                        <a:t>Majda</a:t>
                      </a:r>
                      <a:r>
                        <a:rPr lang="en-IE" sz="1800" dirty="0" smtClean="0"/>
                        <a:t>, Hugh</a:t>
                      </a:r>
                      <a:endParaRPr lang="en-IE" dirty="0"/>
                    </a:p>
                  </a:txBody>
                  <a:tcPr marL="108000" marR="108000"/>
                </a:tc>
                <a:tc>
                  <a:txBody>
                    <a:bodyPr/>
                    <a:lstStyle/>
                    <a:p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Know how to CRUD the </a:t>
                      </a:r>
                      <a:r>
                        <a:rPr lang="en-IE" sz="18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sharded</a:t>
                      </a:r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Database </a:t>
                      </a:r>
                      <a:r>
                        <a:rPr lang="en-IE" sz="18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test_db</a:t>
                      </a:r>
                      <a:endParaRPr lang="en-IE" sz="18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Folder available on </a:t>
                      </a:r>
                      <a:r>
                        <a:rPr lang="en-IE" sz="18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Dropbox</a:t>
                      </a:r>
                      <a:endParaRPr lang="en-IE" sz="18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Presentation divided into 5 sections</a:t>
                      </a:r>
                    </a:p>
                    <a:p>
                      <a:pPr lvl="0"/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Agile Scrums in the project</a:t>
                      </a:r>
                      <a:r>
                        <a:rPr lang="en-IE" sz="18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lvl="0"/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Installing </a:t>
                      </a:r>
                      <a:r>
                        <a:rPr lang="en-IE" sz="18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MongoDB</a:t>
                      </a:r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E" sz="18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Robomongo</a:t>
                      </a:r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IE" sz="18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E" sz="180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Vishali</a:t>
                      </a:r>
                      <a:endParaRPr lang="en-IE" sz="18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IE" sz="18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shards /sync/hash keys:</a:t>
                      </a:r>
                      <a:r>
                        <a:rPr lang="en-IE" sz="18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IE" sz="18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Pat</a:t>
                      </a:r>
                    </a:p>
                    <a:p>
                      <a:pPr lvl="0"/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Importing/exporting data to Azure:  </a:t>
                      </a:r>
                      <a:r>
                        <a:rPr lang="en-IE" sz="18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E" sz="18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Hugh</a:t>
                      </a:r>
                    </a:p>
                    <a:p>
                      <a:pPr lvl="0"/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 CRUD operations:		</a:t>
                      </a:r>
                      <a:r>
                        <a:rPr lang="en-IE" sz="180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Majda</a:t>
                      </a:r>
                      <a:endParaRPr lang="en-IE" sz="18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E" dirty="0"/>
                    </a:p>
                  </a:txBody>
                  <a:tcPr marL="108000" marR="10800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677863" y="887625"/>
          <a:ext cx="10275921" cy="218418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20565"/>
                <a:gridCol w="3017621"/>
                <a:gridCol w="4637735"/>
              </a:tblGrid>
              <a:tr h="446825">
                <a:tc>
                  <a:txBody>
                    <a:bodyPr/>
                    <a:lstStyle/>
                    <a:p>
                      <a:pPr algn="ctr"/>
                      <a:r>
                        <a:rPr lang="en-IE" sz="1800" dirty="0" smtClean="0"/>
                        <a:t>Date</a:t>
                      </a:r>
                      <a:endParaRPr lang="en-IE" dirty="0"/>
                    </a:p>
                  </a:txBody>
                  <a:tcPr marL="108000" marR="10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 smtClean="0"/>
                        <a:t>Members present</a:t>
                      </a:r>
                      <a:endParaRPr lang="en-IE" dirty="0"/>
                    </a:p>
                  </a:txBody>
                  <a:tcPr marL="108000" marR="10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Discussion/Tasks</a:t>
                      </a:r>
                      <a:endParaRPr lang="en-IE" dirty="0"/>
                    </a:p>
                  </a:txBody>
                  <a:tcPr marL="108000" marR="108000"/>
                </a:tc>
              </a:tr>
              <a:tr h="0">
                <a:tc>
                  <a:txBody>
                    <a:bodyPr/>
                    <a:lstStyle/>
                    <a:p>
                      <a:endParaRPr lang="en-IE" sz="1800" dirty="0" smtClean="0"/>
                    </a:p>
                    <a:p>
                      <a:endParaRPr lang="en-IE" sz="1800" dirty="0" smtClean="0"/>
                    </a:p>
                    <a:p>
                      <a:r>
                        <a:rPr lang="en-IE" sz="1800" dirty="0" smtClean="0"/>
                        <a:t>Mar 10</a:t>
                      </a:r>
                      <a:r>
                        <a:rPr lang="en-IE" sz="1800" baseline="30000" dirty="0" smtClean="0"/>
                        <a:t>th</a:t>
                      </a:r>
                      <a:r>
                        <a:rPr lang="en-IE" sz="1800" dirty="0" smtClean="0"/>
                        <a:t> </a:t>
                      </a:r>
                      <a:endParaRPr lang="en-IE" dirty="0"/>
                    </a:p>
                  </a:txBody>
                  <a:tcPr marL="108000" marR="108000"/>
                </a:tc>
                <a:tc>
                  <a:txBody>
                    <a:bodyPr/>
                    <a:lstStyle/>
                    <a:p>
                      <a:endParaRPr lang="en-IE" sz="1800" dirty="0" smtClean="0"/>
                    </a:p>
                    <a:p>
                      <a:endParaRPr lang="en-IE" sz="1800" dirty="0" smtClean="0"/>
                    </a:p>
                    <a:p>
                      <a:r>
                        <a:rPr lang="en-IE" sz="1800" dirty="0" smtClean="0"/>
                        <a:t>Pat, </a:t>
                      </a:r>
                      <a:r>
                        <a:rPr lang="en-IE" sz="1800" dirty="0" err="1" smtClean="0"/>
                        <a:t>Vishali</a:t>
                      </a:r>
                      <a:r>
                        <a:rPr lang="en-IE" sz="1800" dirty="0" smtClean="0"/>
                        <a:t>, </a:t>
                      </a:r>
                      <a:r>
                        <a:rPr lang="en-IE" sz="1800" dirty="0" err="1" smtClean="0"/>
                        <a:t>Majda</a:t>
                      </a:r>
                      <a:r>
                        <a:rPr lang="en-IE" sz="1800" dirty="0" smtClean="0"/>
                        <a:t>, Hugh</a:t>
                      </a:r>
                      <a:endParaRPr lang="en-IE" dirty="0"/>
                    </a:p>
                  </a:txBody>
                  <a:tcPr marL="108000" marR="108000"/>
                </a:tc>
                <a:tc>
                  <a:txBody>
                    <a:bodyPr/>
                    <a:lstStyle/>
                    <a:p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Presentation </a:t>
                      </a:r>
                    </a:p>
                    <a:p>
                      <a:pPr lvl="0"/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IE" sz="18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1/2 hour presentation</a:t>
                      </a:r>
                    </a:p>
                    <a:p>
                      <a:pPr lvl="0"/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- 15 </a:t>
                      </a:r>
                      <a:r>
                        <a:rPr lang="en-IE" sz="18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mins</a:t>
                      </a:r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demo + questions</a:t>
                      </a:r>
                    </a:p>
                    <a:p>
                      <a:r>
                        <a:rPr lang="en-IE" sz="18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What</a:t>
                      </a:r>
                      <a:r>
                        <a:rPr lang="en-IE" sz="18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</a:t>
                      </a:r>
                      <a:r>
                        <a:rPr lang="en-IE" sz="18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Router/Shards/</a:t>
                      </a:r>
                      <a:r>
                        <a:rPr lang="en-IE" sz="18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server</a:t>
                      </a:r>
                    </a:p>
                    <a:p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CRUD on the Shards</a:t>
                      </a:r>
                    </a:p>
                    <a:p>
                      <a:r>
                        <a:rPr lang="en-IE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Explain the business rules the database </a:t>
                      </a:r>
                    </a:p>
                  </a:txBody>
                  <a:tcPr marL="108000" marR="10800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66712" y="3643314"/>
            <a:ext cx="921550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 smtClean="0">
                <a:solidFill>
                  <a:schemeClr val="accent5">
                    <a:lumMod val="50000"/>
                  </a:schemeClr>
                </a:solidFill>
              </a:rPr>
              <a:t>Challenges:</a:t>
            </a:r>
          </a:p>
          <a:p>
            <a:endParaRPr lang="en-IE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IE" dirty="0" smtClean="0"/>
              <a:t>- When importing the large Database</a:t>
            </a:r>
          </a:p>
          <a:p>
            <a:pPr>
              <a:buFontTx/>
              <a:buChar char="-"/>
            </a:pPr>
            <a:r>
              <a:rPr lang="en-IE" dirty="0" smtClean="0"/>
              <a:t>When </a:t>
            </a:r>
            <a:r>
              <a:rPr lang="en-IE" dirty="0" err="1" smtClean="0"/>
              <a:t>sharding</a:t>
            </a:r>
            <a:r>
              <a:rPr lang="en-IE" dirty="0" smtClean="0"/>
              <a:t> the database</a:t>
            </a:r>
          </a:p>
          <a:p>
            <a:pPr>
              <a:buFontTx/>
              <a:buChar char="-"/>
            </a:pPr>
            <a:r>
              <a:rPr lang="en-IE" dirty="0" smtClean="0"/>
              <a:t> When setting up the whole configuration</a:t>
            </a:r>
          </a:p>
          <a:p>
            <a:pPr>
              <a:buFontTx/>
              <a:buChar char="-"/>
            </a:pPr>
            <a:endParaRPr lang="en-IE" dirty="0" smtClean="0"/>
          </a:p>
          <a:p>
            <a:pPr>
              <a:buFontTx/>
              <a:buChar char="-"/>
            </a:pPr>
            <a:endParaRPr lang="en-IE" dirty="0" smtClean="0"/>
          </a:p>
          <a:p>
            <a:pPr>
              <a:buFontTx/>
              <a:buChar char="-"/>
            </a:pPr>
            <a:endParaRPr lang="en-IE" dirty="0" smtClean="0"/>
          </a:p>
          <a:p>
            <a:pPr>
              <a:buFontTx/>
              <a:buChar char="-"/>
            </a:pPr>
            <a:endParaRPr lang="en-I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36712"/>
            <a:ext cx="1364294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Installation of MongoDB on Ubuntu 14.04</a:t>
            </a:r>
          </a:p>
          <a:p>
            <a:endParaRPr lang="en-US" sz="32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Step 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— Importing the Public Key</a:t>
            </a:r>
          </a:p>
          <a:p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In 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step, we will import the MongoDB GPG public key.</a:t>
            </a:r>
          </a:p>
          <a:p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so 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first have to import they key for the official MongoDB repository.</a:t>
            </a:r>
          </a:p>
          <a:p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To 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so, execute</a:t>
            </a:r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/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sudo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apt-key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--key server 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hkp://keyserver.ubuntu.com:80 --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recv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7F0CEB10</a:t>
            </a:r>
          </a:p>
          <a:p>
            <a:pPr lvl="0"/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Step 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— Creating a List File</a:t>
            </a:r>
          </a:p>
          <a:p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Next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we have to add the MongoDB repository details so APT will know where </a:t>
            </a:r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</a:p>
          <a:p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download the 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packages </a:t>
            </a:r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from. Issue 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following </a:t>
            </a:r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command</a:t>
            </a:r>
          </a:p>
          <a:p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to 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a list file for MongoDB</a:t>
            </a:r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/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echo "deb http://repo.mongodb.org/apt/ubuntu "$(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lsb_release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)"/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mongodb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-org/3.0 </a:t>
            </a:r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multiverse“</a:t>
            </a:r>
          </a:p>
          <a:p>
            <a:pPr lvl="0"/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sudo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tee /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etc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/apt/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sources.list.d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/mongodb-org-3.0.list</a:t>
            </a:r>
          </a:p>
          <a:p>
            <a:pPr lvl="0"/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2" y="116632"/>
            <a:ext cx="8596667" cy="5924726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 adding the repository details, we need to update the packages list.</a:t>
            </a:r>
          </a:p>
          <a:p>
            <a:pPr lvl="0"/>
            <a:r>
              <a:rPr lang="en-GB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sudo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apt-get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update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/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 3 — Installing and Verifying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MongoDB</a:t>
            </a:r>
          </a:p>
          <a:p>
            <a:pPr lvl="0"/>
            <a:r>
              <a:rPr lang="en-GB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sudo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apt-get install -y </a:t>
            </a:r>
            <a:r>
              <a:rPr lang="en-GB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mongodb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-org</a:t>
            </a:r>
          </a:p>
          <a:p>
            <a:pPr lvl="0"/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command will install several packages containing latest stable version of MongoDB along with helpful management tools for the MongoDB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server.</a:t>
            </a:r>
          </a:p>
          <a:p>
            <a:pPr marL="0" indent="0">
              <a:buNone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package installation MongoDB will be automatically started. You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 check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by running the following command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lvl="0"/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 </a:t>
            </a:r>
            <a:r>
              <a:rPr lang="en-GB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mongod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status</a:t>
            </a:r>
          </a:p>
          <a:p>
            <a:pPr marL="0" lvl="0" indent="0">
              <a:buNone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6674246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2" y="404664"/>
            <a:ext cx="8596667" cy="5636694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MongoDB is running, you'll see an output like this (with a different process ID).</a:t>
            </a:r>
          </a:p>
          <a:p>
            <a:pPr marL="0" indent="0">
              <a:buNone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</a:t>
            </a:r>
          </a:p>
          <a:p>
            <a:r>
              <a:rPr lang="en-GB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mongod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start/running, process 1611</a:t>
            </a:r>
          </a:p>
          <a:p>
            <a:pPr marL="0" indent="0"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can also stop, start, and restart MongoDB using the service command (e.g. service </a:t>
            </a:r>
            <a:r>
              <a:rPr lang="en-GB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mongod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stop,service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mongod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start).</a:t>
            </a:r>
          </a:p>
        </p:txBody>
      </p:sp>
    </p:spTree>
    <p:extLst>
      <p:ext uri="{BB962C8B-B14F-4D97-AF65-F5344CB8AC3E}">
        <p14:creationId xmlns:p14="http://schemas.microsoft.com/office/powerpoint/2010/main" xmlns="" val="14023865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03512" y="260648"/>
            <a:ext cx="637045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Configuration of </a:t>
            </a:r>
            <a:r>
              <a:rPr lang="en-US" sz="3200" b="1" dirty="0" err="1" smtClean="0">
                <a:solidFill>
                  <a:schemeClr val="accent3">
                    <a:lumMod val="50000"/>
                  </a:schemeClr>
                </a:solidFill>
              </a:rPr>
              <a:t>Sharded</a:t>
            </a:r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 Database </a:t>
            </a:r>
            <a:endParaRPr lang="en-US" sz="3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3432" y="1340768"/>
            <a:ext cx="8058616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Purpose of </a:t>
            </a:r>
            <a:r>
              <a:rPr lang="en-US" sz="2400" b="1" dirty="0" err="1" smtClean="0"/>
              <a:t>sharding</a:t>
            </a:r>
            <a:r>
              <a:rPr lang="en-US" sz="2400" b="1" dirty="0" smtClean="0"/>
              <a:t>:  </a:t>
            </a:r>
            <a:endParaRPr lang="en-US" sz="2400" b="1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Capacity of a single server may not be enough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High query rates can exhaust CPU capacity of server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err="1" smtClean="0"/>
              <a:t>Sharding</a:t>
            </a:r>
            <a:r>
              <a:rPr lang="en-US" sz="2400" dirty="0" smtClean="0"/>
              <a:t> distributes the data over multiple servers or shards 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Collectively, shards make up a single logical database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3012828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6-03-22 at 08.29.5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360" y="980728"/>
            <a:ext cx="7229139" cy="5517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3512" y="260648"/>
            <a:ext cx="637045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Configuration of </a:t>
            </a:r>
            <a:r>
              <a:rPr lang="en-US" sz="3200" b="1" dirty="0" err="1" smtClean="0">
                <a:solidFill>
                  <a:schemeClr val="accent3">
                    <a:lumMod val="50000"/>
                  </a:schemeClr>
                </a:solidFill>
              </a:rPr>
              <a:t>Sharded</a:t>
            </a:r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 Database </a:t>
            </a:r>
            <a:endParaRPr lang="en-US" sz="3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48128" y="4005064"/>
            <a:ext cx="2689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</a:rPr>
              <a:t>Mejda’s</a:t>
            </a:r>
            <a:r>
              <a:rPr lang="en-US" sz="2000" dirty="0" smtClean="0">
                <a:solidFill>
                  <a:srgbClr val="FF0000"/>
                </a:solidFill>
              </a:rPr>
              <a:t> virtual machine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59896" y="2492896"/>
            <a:ext cx="2703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</a:rPr>
              <a:t>Vishali’s</a:t>
            </a:r>
            <a:r>
              <a:rPr lang="en-US" sz="2000" dirty="0" smtClean="0">
                <a:solidFill>
                  <a:srgbClr val="FF0000"/>
                </a:solidFill>
              </a:rPr>
              <a:t> virtual machine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863752" y="2780928"/>
            <a:ext cx="1224136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11824" y="1340768"/>
            <a:ext cx="3053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</a:rPr>
              <a:t>RoboMongo</a:t>
            </a:r>
            <a:r>
              <a:rPr lang="en-US" sz="2000" dirty="0" smtClean="0">
                <a:solidFill>
                  <a:srgbClr val="FF0000"/>
                </a:solidFill>
              </a:rPr>
              <a:t> for our project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99456" y="6457890"/>
            <a:ext cx="1113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Pat’s VM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43672" y="6457890"/>
            <a:ext cx="132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Hugh’s VM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11785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71664" y="404664"/>
            <a:ext cx="3608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Presentation Overview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3352" y="1340768"/>
            <a:ext cx="9597499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err="1" smtClean="0"/>
              <a:t>NoSQL</a:t>
            </a:r>
            <a:r>
              <a:rPr lang="en-US" sz="2400" dirty="0" smtClean="0"/>
              <a:t> databases, agile  scrum process, installation of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 (</a:t>
            </a:r>
            <a:r>
              <a:rPr lang="en-US" sz="2400" dirty="0" err="1" smtClean="0"/>
              <a:t>Vishali</a:t>
            </a:r>
            <a:r>
              <a:rPr lang="en-US" sz="240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Structure and configuration of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 </a:t>
            </a:r>
            <a:r>
              <a:rPr lang="en-US" sz="2400" dirty="0" err="1" smtClean="0"/>
              <a:t>sharded</a:t>
            </a:r>
            <a:r>
              <a:rPr lang="en-US" sz="2400" dirty="0" smtClean="0"/>
              <a:t> database (Pat)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Importing dataset and database model (Hugh)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CRUD operations (</a:t>
            </a:r>
            <a:r>
              <a:rPr lang="en-US" sz="2400" dirty="0" err="1" smtClean="0"/>
              <a:t>Mejda</a:t>
            </a:r>
            <a:r>
              <a:rPr lang="en-US" sz="240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Conclusions (</a:t>
            </a:r>
            <a:r>
              <a:rPr lang="en-US" sz="2400" dirty="0" err="1" smtClean="0"/>
              <a:t>Mejda</a:t>
            </a:r>
            <a:r>
              <a:rPr lang="en-US" sz="240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80250411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03512" y="260648"/>
            <a:ext cx="637045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Configuration of </a:t>
            </a:r>
            <a:r>
              <a:rPr lang="en-US" sz="3200" b="1" dirty="0" err="1" smtClean="0">
                <a:solidFill>
                  <a:schemeClr val="accent3">
                    <a:lumMod val="50000"/>
                  </a:schemeClr>
                </a:solidFill>
              </a:rPr>
              <a:t>Sharded</a:t>
            </a:r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 Database </a:t>
            </a:r>
            <a:endParaRPr lang="en-US" sz="3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5400" y="1412776"/>
            <a:ext cx="878497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/>
              <a:buChar char="•"/>
            </a:pPr>
            <a:r>
              <a:rPr lang="en-US" sz="2400" b="1" dirty="0" smtClean="0"/>
              <a:t>Client applications </a:t>
            </a:r>
            <a:r>
              <a:rPr lang="en-US" sz="2400" dirty="0" smtClean="0"/>
              <a:t>never communicate directly with shards – only with Router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/>
              <a:buChar char="•"/>
            </a:pPr>
            <a:r>
              <a:rPr lang="en-US" sz="2400" b="1" dirty="0" smtClean="0"/>
              <a:t>Router </a:t>
            </a:r>
            <a:r>
              <a:rPr lang="en-US" sz="2400" dirty="0" smtClean="0"/>
              <a:t>tracks what is on each shard by caching metadata from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Server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/>
              <a:buChar char="•"/>
            </a:pPr>
            <a:r>
              <a:rPr lang="en-US" sz="2400" b="1" dirty="0" smtClean="0"/>
              <a:t>Router</a:t>
            </a:r>
            <a:r>
              <a:rPr lang="en-US" sz="2400" dirty="0" smtClean="0"/>
              <a:t> routes queries to appropriate shard and returns results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/>
              <a:buChar char="•"/>
            </a:pPr>
            <a:r>
              <a:rPr lang="en-US" sz="2400" b="1" dirty="0" err="1" smtClean="0"/>
              <a:t>Config</a:t>
            </a:r>
            <a:r>
              <a:rPr lang="en-US" sz="2400" b="1" dirty="0" smtClean="0"/>
              <a:t> Server </a:t>
            </a:r>
            <a:r>
              <a:rPr lang="en-US" sz="2400" dirty="0" smtClean="0"/>
              <a:t>metadata includes list of chunks on every shard and the ranges of the hash keys that define the chunk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417038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1344" y="980728"/>
            <a:ext cx="10174580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Shard key is a chosen as a field that exists in every document in the collection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Hash-based </a:t>
            </a:r>
            <a:r>
              <a:rPr lang="en-US" sz="2400" dirty="0" err="1" smtClean="0"/>
              <a:t>sharding</a:t>
            </a:r>
            <a:r>
              <a:rPr lang="en-US" sz="2400" dirty="0" smtClean="0"/>
              <a:t>: hash value is calculated for the field value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Data is divided into “chunks” of documents (64 Mbytes)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Chunks are distributed across the shards according to the hash value</a:t>
            </a:r>
          </a:p>
        </p:txBody>
      </p:sp>
      <p:pic>
        <p:nvPicPr>
          <p:cNvPr id="5" name="Picture 4" descr="Screen Shot 2016-03-22 at 08.17.2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9376" y="3356992"/>
            <a:ext cx="8755787" cy="31452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5600" y="260648"/>
            <a:ext cx="43903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How the Data is </a:t>
            </a:r>
            <a:r>
              <a:rPr lang="en-US" sz="3200" b="1" dirty="0" err="1" smtClean="0">
                <a:solidFill>
                  <a:schemeClr val="accent3">
                    <a:lumMod val="50000"/>
                  </a:schemeClr>
                </a:solidFill>
              </a:rPr>
              <a:t>Sharded</a:t>
            </a:r>
            <a:endParaRPr lang="en-US" sz="32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8794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91744" y="260648"/>
            <a:ext cx="188565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Shard Key</a:t>
            </a:r>
            <a:endParaRPr lang="en-US" sz="3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7368" y="1196752"/>
            <a:ext cx="9494907" cy="2693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/>
              <a:buChar char="•"/>
            </a:pPr>
            <a:r>
              <a:rPr lang="en-US" sz="2400" dirty="0" smtClean="0"/>
              <a:t>Shard key determines distribution of documents among the shards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/>
              <a:buChar char="•"/>
            </a:pPr>
            <a:r>
              <a:rPr lang="en-US" sz="2400" dirty="0" smtClean="0"/>
              <a:t>Data is partitioned using  ranges or </a:t>
            </a:r>
            <a:r>
              <a:rPr lang="en-US" sz="2400" b="1" dirty="0" smtClean="0"/>
              <a:t>chunks</a:t>
            </a:r>
            <a:r>
              <a:rPr lang="en-US" sz="2400" dirty="0" smtClean="0"/>
              <a:t> of shard key values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/>
              <a:buChar char="•"/>
            </a:pPr>
            <a:r>
              <a:rPr lang="en-US" sz="2400" dirty="0" smtClean="0"/>
              <a:t>Chunks are distributed among the shards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/>
              <a:buChar char="•"/>
            </a:pPr>
            <a:r>
              <a:rPr lang="en-US" sz="2400" dirty="0" smtClean="0"/>
              <a:t>For hashed keys, the key value you choose should have good cardinality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/>
              <a:buChar char="•"/>
            </a:pPr>
            <a:r>
              <a:rPr lang="en-US" sz="2400" dirty="0" smtClean="0"/>
              <a:t>This ensures even (random) distribution of the data in the cluster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/>
              <a:buChar char="•"/>
            </a:pPr>
            <a:r>
              <a:rPr lang="en-US" sz="2400" dirty="0" smtClean="0"/>
              <a:t>Random distribution ensures even distribution of queries, inserts </a:t>
            </a:r>
            <a:r>
              <a:rPr lang="en-US" sz="2400" dirty="0" err="1" smtClean="0"/>
              <a:t>etc</a:t>
            </a:r>
            <a:endParaRPr lang="en-US" sz="2400" dirty="0"/>
          </a:p>
        </p:txBody>
      </p:sp>
      <p:pic>
        <p:nvPicPr>
          <p:cNvPr id="5" name="Picture 4" descr="Screen Shot 2016-04-08 at 14.09.5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15480" y="4221088"/>
            <a:ext cx="6480720" cy="205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19407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03-22 at 08.21.4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5400" y="3501008"/>
            <a:ext cx="81407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95600" y="260648"/>
            <a:ext cx="42242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Balancing of the Cluster</a:t>
            </a:r>
            <a:endParaRPr lang="en-US" sz="3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368" y="1196752"/>
            <a:ext cx="9433048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Balancer is a background process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/>
              <a:buChar char="•"/>
            </a:pPr>
            <a:r>
              <a:rPr lang="en-US" sz="2400" dirty="0" smtClean="0"/>
              <a:t>It migrates </a:t>
            </a:r>
            <a:r>
              <a:rPr lang="en-US" sz="2400" b="1" dirty="0" smtClean="0"/>
              <a:t>chunks</a:t>
            </a:r>
            <a:r>
              <a:rPr lang="en-US" sz="2400" dirty="0" smtClean="0"/>
              <a:t> from  shard that has largest number of chunks to shard that has least number of chunks.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In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, you must activate the Balancer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745009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95600" y="260648"/>
            <a:ext cx="42242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Balancing of the Cluster</a:t>
            </a:r>
            <a:endParaRPr lang="en-US" sz="3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3432" y="980728"/>
            <a:ext cx="66275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Splitting</a:t>
            </a:r>
          </a:p>
          <a:p>
            <a:endParaRPr lang="en-US" sz="2400" dirty="0"/>
          </a:p>
          <a:p>
            <a:r>
              <a:rPr lang="en-US" sz="2400" dirty="0" smtClean="0"/>
              <a:t>Splitting is a background process</a:t>
            </a:r>
          </a:p>
          <a:p>
            <a:r>
              <a:rPr lang="en-US" sz="2400" dirty="0" smtClean="0"/>
              <a:t>When chunk gets too large it is split it in half</a:t>
            </a:r>
          </a:p>
          <a:p>
            <a:r>
              <a:rPr lang="en-US" sz="2400" dirty="0" smtClean="0"/>
              <a:t>During splitting, no data is migrated to other shards</a:t>
            </a:r>
            <a:endParaRPr lang="en-US" sz="2400" dirty="0"/>
          </a:p>
        </p:txBody>
      </p:sp>
      <p:pic>
        <p:nvPicPr>
          <p:cNvPr id="6" name="Picture 5" descr="Screen Shot 2016-04-08 at 14.02.3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7568" y="3573016"/>
            <a:ext cx="43434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2461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1344" y="2636912"/>
            <a:ext cx="6485467" cy="3880768"/>
          </a:xfrm>
        </p:spPr>
        <p:txBody>
          <a:bodyPr/>
          <a:lstStyle/>
          <a:p>
            <a:r>
              <a:rPr lang="en-IE" dirty="0" smtClean="0"/>
              <a:t>Imported a Large Data Set CSV File</a:t>
            </a:r>
          </a:p>
          <a:p>
            <a:endParaRPr lang="en-IE" dirty="0" smtClean="0"/>
          </a:p>
          <a:p>
            <a:r>
              <a:rPr lang="en-IE" dirty="0" smtClean="0"/>
              <a:t>Command prompt </a:t>
            </a:r>
          </a:p>
          <a:p>
            <a:endParaRPr lang="en-IE" dirty="0" smtClean="0"/>
          </a:p>
          <a:p>
            <a:r>
              <a:rPr lang="en-IE" dirty="0" err="1" smtClean="0"/>
              <a:t>mongoimport</a:t>
            </a:r>
            <a:r>
              <a:rPr lang="en-IE" dirty="0" smtClean="0"/>
              <a:t> -d test_db -c sample</a:t>
            </a:r>
          </a:p>
          <a:p>
            <a:pPr>
              <a:buNone/>
            </a:pPr>
            <a:r>
              <a:rPr lang="en-IE" dirty="0" smtClean="0"/>
              <a:t> C:\Users\Owner\Desktop\ Crimes_-_2001_to_present.csv</a:t>
            </a:r>
          </a:p>
          <a:p>
            <a:endParaRPr lang="en-IE" dirty="0" smtClean="0"/>
          </a:p>
          <a:p>
            <a:r>
              <a:rPr lang="en-IE" dirty="0" err="1" smtClean="0"/>
              <a:t>Mongoexport</a:t>
            </a:r>
            <a:r>
              <a:rPr lang="en-IE" dirty="0" smtClean="0"/>
              <a:t> –d sample –-limit 200000 –o</a:t>
            </a:r>
          </a:p>
          <a:p>
            <a:pPr>
              <a:buNone/>
            </a:pPr>
            <a:r>
              <a:rPr lang="en-IE" dirty="0" smtClean="0"/>
              <a:t>C:\Users\Owner\Desktop\Groject\largeData.json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3392" y="980728"/>
            <a:ext cx="3394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Importing Data Set</a:t>
            </a:r>
            <a:endParaRPr lang="en-US" sz="3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3" cstate="print"/>
          <a:srcRect l="31502" t="19944" r="1207" b="19943"/>
          <a:stretch>
            <a:fillRect/>
          </a:stretch>
        </p:blipFill>
        <p:spPr bwMode="auto">
          <a:xfrm>
            <a:off x="4367808" y="332656"/>
            <a:ext cx="7632848" cy="43924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2" y="2160590"/>
            <a:ext cx="6790267" cy="3880768"/>
          </a:xfrm>
        </p:spPr>
        <p:txBody>
          <a:bodyPr/>
          <a:lstStyle/>
          <a:p>
            <a:r>
              <a:rPr lang="en-IE" dirty="0" smtClean="0"/>
              <a:t>200000 entries, 104 MB file size</a:t>
            </a:r>
          </a:p>
          <a:p>
            <a:endParaRPr lang="en-IE" dirty="0" smtClean="0"/>
          </a:p>
          <a:p>
            <a:r>
              <a:rPr lang="en-IE" dirty="0" smtClean="0"/>
              <a:t>FileZilla used to transfer the .json file to the azure cloud</a:t>
            </a:r>
          </a:p>
          <a:p>
            <a:endParaRPr lang="en-IE" dirty="0" smtClean="0"/>
          </a:p>
          <a:p>
            <a:r>
              <a:rPr lang="en-IE" dirty="0" smtClean="0"/>
              <a:t>Change directory into </a:t>
            </a:r>
            <a:r>
              <a:rPr lang="en-IE" dirty="0" err="1" smtClean="0"/>
              <a:t>cd</a:t>
            </a:r>
            <a:r>
              <a:rPr lang="en-IE" dirty="0" smtClean="0"/>
              <a:t> /</a:t>
            </a:r>
            <a:r>
              <a:rPr lang="en-IE" dirty="0" err="1" smtClean="0"/>
              <a:t>var</a:t>
            </a:r>
            <a:r>
              <a:rPr lang="en-IE" dirty="0" smtClean="0"/>
              <a:t>/www/html/</a:t>
            </a:r>
          </a:p>
          <a:p>
            <a:endParaRPr lang="en-IE" dirty="0" smtClean="0"/>
          </a:p>
          <a:p>
            <a:r>
              <a:rPr lang="en-IE" dirty="0" smtClean="0"/>
              <a:t>Once in you can begin importing the file into Mongo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381000"/>
            <a:ext cx="3394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Importing Data Set</a:t>
            </a:r>
            <a:endParaRPr lang="en-US" sz="3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8907" r="44949" b="23958"/>
          <a:stretch>
            <a:fillRect/>
          </a:stretch>
        </p:blipFill>
        <p:spPr bwMode="auto">
          <a:xfrm>
            <a:off x="7115989" y="404664"/>
            <a:ext cx="5076011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8153400" y="9906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Oval 5"/>
          <p:cNvSpPr/>
          <p:nvPr/>
        </p:nvSpPr>
        <p:spPr>
          <a:xfrm>
            <a:off x="7176120" y="5589240"/>
            <a:ext cx="4724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l="6076" t="45833" r="52343" b="35417"/>
          <a:stretch>
            <a:fillRect/>
          </a:stretch>
        </p:blipFill>
        <p:spPr bwMode="auto">
          <a:xfrm>
            <a:off x="381000" y="5085185"/>
            <a:ext cx="6383336" cy="1618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352" y="2204864"/>
            <a:ext cx="6561667" cy="1725610"/>
          </a:xfrm>
        </p:spPr>
        <p:txBody>
          <a:bodyPr/>
          <a:lstStyle/>
          <a:p>
            <a:r>
              <a:rPr lang="en-IE" dirty="0" smtClean="0"/>
              <a:t>To begin importing into mongo</a:t>
            </a:r>
          </a:p>
          <a:p>
            <a:r>
              <a:rPr lang="en-IE" dirty="0" err="1" smtClean="0"/>
              <a:t>sudo</a:t>
            </a:r>
            <a:r>
              <a:rPr lang="en-IE" dirty="0" smtClean="0"/>
              <a:t> </a:t>
            </a:r>
            <a:r>
              <a:rPr lang="en-IE" dirty="0" err="1" smtClean="0"/>
              <a:t>mongoimport</a:t>
            </a:r>
            <a:r>
              <a:rPr lang="en-IE" dirty="0" smtClean="0"/>
              <a:t> –d test_db –c </a:t>
            </a:r>
          </a:p>
          <a:p>
            <a:pPr>
              <a:buNone/>
            </a:pPr>
            <a:r>
              <a:rPr lang="en-IE" dirty="0" smtClean="0"/>
              <a:t>sample /</a:t>
            </a:r>
            <a:r>
              <a:rPr lang="en-IE" dirty="0" err="1" smtClean="0"/>
              <a:t>var</a:t>
            </a:r>
            <a:r>
              <a:rPr lang="en-IE" dirty="0" smtClean="0"/>
              <a:t>/www/html/</a:t>
            </a:r>
            <a:r>
              <a:rPr lang="en-IE" dirty="0" err="1" smtClean="0"/>
              <a:t>largeData.json</a:t>
            </a:r>
            <a:endParaRPr lang="en-IE" dirty="0" smtClean="0"/>
          </a:p>
          <a:p>
            <a:r>
              <a:rPr lang="en-IE" dirty="0" smtClean="0"/>
              <a:t>Once imported it can be checked</a:t>
            </a:r>
          </a:p>
          <a:p>
            <a:endParaRPr lang="en-IE" dirty="0" smtClean="0"/>
          </a:p>
          <a:p>
            <a:endParaRPr lang="en-IE" dirty="0"/>
          </a:p>
        </p:txBody>
      </p:sp>
      <p:sp>
        <p:nvSpPr>
          <p:cNvPr id="3" name="TextBox 2"/>
          <p:cNvSpPr txBox="1"/>
          <p:nvPr/>
        </p:nvSpPr>
        <p:spPr>
          <a:xfrm>
            <a:off x="839416" y="908720"/>
            <a:ext cx="3394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Importing Data Set</a:t>
            </a:r>
            <a:endParaRPr lang="en-US" sz="3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34" t="25842" r="23796" b="24462"/>
          <a:stretch>
            <a:fillRect/>
          </a:stretch>
        </p:blipFill>
        <p:spPr bwMode="auto">
          <a:xfrm>
            <a:off x="4871864" y="260648"/>
            <a:ext cx="7320136" cy="5400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 l="19121" t="16262" r="40991" b="56328"/>
          <a:stretch>
            <a:fillRect/>
          </a:stretch>
        </p:blipFill>
        <p:spPr bwMode="auto">
          <a:xfrm>
            <a:off x="263352" y="4581128"/>
            <a:ext cx="4185216" cy="204293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4943872" y="4149080"/>
            <a:ext cx="5715000" cy="2438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  <a:tabLst/>
              <a:defRPr/>
            </a:pPr>
            <a:endParaRPr lang="en-IE" dirty="0" smtClean="0">
              <a:solidFill>
                <a:srgbClr val="404040"/>
              </a:solidFill>
              <a:latin typeface="Trebuchet M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  <a:tabLst/>
              <a:defRPr/>
            </a:pPr>
            <a:endParaRPr lang="en-IE" dirty="0" smtClean="0">
              <a:solidFill>
                <a:srgbClr val="404040"/>
              </a:solidFill>
              <a:latin typeface="Trebuchet M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  <a:tabLst/>
              <a:defRPr/>
            </a:pPr>
            <a:endParaRPr lang="en-IE" dirty="0" smtClean="0">
              <a:solidFill>
                <a:srgbClr val="404040"/>
              </a:solidFill>
              <a:latin typeface="Trebuchet M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  <a:tabLst/>
              <a:defRPr/>
            </a:pPr>
            <a:endParaRPr lang="en-IE" dirty="0" smtClean="0">
              <a:solidFill>
                <a:srgbClr val="404040"/>
              </a:solidFill>
              <a:latin typeface="Trebuchet M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  <a:tabLst/>
              <a:defRPr/>
            </a:pPr>
            <a:r>
              <a:rPr lang="en-IE" dirty="0" err="1" smtClean="0">
                <a:solidFill>
                  <a:srgbClr val="404040"/>
                </a:solidFill>
                <a:latin typeface="Trebuchet MS"/>
              </a:rPr>
              <a:t>Db.getCollection</a:t>
            </a:r>
            <a:r>
              <a:rPr lang="en-IE" dirty="0" smtClean="0">
                <a:solidFill>
                  <a:srgbClr val="404040"/>
                </a:solidFill>
                <a:latin typeface="Trebuchet MS"/>
              </a:rPr>
              <a:t>(‘sample’).count({});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tabLst/>
              <a:defRPr/>
            </a:pPr>
            <a:endParaRPr kumimoji="0" lang="en-IE" sz="1800" b="0" i="0" u="none" strike="noStrike" kern="120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rebuchet M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  <a:tabLst/>
              <a:defRPr/>
            </a:pPr>
            <a:endParaRPr kumimoji="0" lang="en-IE" sz="1800" b="0" i="0" u="none" strike="noStrike" kern="120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rebuchet M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591944" y="188640"/>
            <a:ext cx="44958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263352" y="5661248"/>
            <a:ext cx="1676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503712" y="5309592"/>
            <a:ext cx="1368152" cy="5676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2" y="1700808"/>
            <a:ext cx="7146860" cy="4340550"/>
          </a:xfrm>
        </p:spPr>
        <p:txBody>
          <a:bodyPr/>
          <a:lstStyle/>
          <a:p>
            <a:r>
              <a:rPr lang="en-IE" dirty="0" smtClean="0"/>
              <a:t>To implement Sharding</a:t>
            </a:r>
          </a:p>
          <a:p>
            <a:endParaRPr lang="en-IE" dirty="0" smtClean="0"/>
          </a:p>
          <a:p>
            <a:r>
              <a:rPr lang="en-IE" dirty="0" smtClean="0"/>
              <a:t>Chose the data base you wish to shard “use test_db”</a:t>
            </a:r>
          </a:p>
          <a:p>
            <a:endParaRPr lang="en-IE" dirty="0" smtClean="0"/>
          </a:p>
          <a:p>
            <a:r>
              <a:rPr lang="en-IE" dirty="0" err="1" smtClean="0"/>
              <a:t>sh.enanleSharding</a:t>
            </a:r>
            <a:r>
              <a:rPr lang="en-IE" dirty="0" smtClean="0"/>
              <a:t>(“test_db”)</a:t>
            </a:r>
          </a:p>
          <a:p>
            <a:endParaRPr lang="en-IE" dirty="0" smtClean="0"/>
          </a:p>
          <a:p>
            <a:r>
              <a:rPr lang="en-IE" dirty="0" smtClean="0"/>
              <a:t>To begin sharding the collection </a:t>
            </a:r>
          </a:p>
          <a:p>
            <a:endParaRPr lang="en-IE" dirty="0" smtClean="0"/>
          </a:p>
          <a:p>
            <a:r>
              <a:rPr lang="en-IE" dirty="0" err="1" smtClean="0"/>
              <a:t>Youn</a:t>
            </a:r>
            <a:r>
              <a:rPr lang="en-IE" dirty="0" smtClean="0"/>
              <a:t> need to hash the  _id</a:t>
            </a:r>
          </a:p>
          <a:p>
            <a:endParaRPr lang="en-IE" dirty="0" smtClean="0"/>
          </a:p>
          <a:p>
            <a:r>
              <a:rPr lang="en-IE" dirty="0" err="1" smtClean="0"/>
              <a:t>sh.shardCollection</a:t>
            </a:r>
            <a:r>
              <a:rPr lang="en-IE" dirty="0" smtClean="0"/>
              <a:t>(“</a:t>
            </a:r>
            <a:r>
              <a:rPr lang="en-IE" dirty="0" err="1" smtClean="0"/>
              <a:t>test_db.sample</a:t>
            </a:r>
            <a:r>
              <a:rPr lang="en-IE" dirty="0" smtClean="0"/>
              <a:t>”, { “_id”: “hashed” } )</a:t>
            </a:r>
            <a:endParaRPr lang="en-IE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381000"/>
            <a:ext cx="4151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Implementing Sharding</a:t>
            </a:r>
            <a:endParaRPr lang="en-US" sz="3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84032" y="465313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err="1" smtClean="0"/>
              <a:t>db.sample.ensureIndex</a:t>
            </a:r>
            <a:r>
              <a:rPr lang="en-IE" dirty="0" smtClean="0"/>
              <a:t>( { _id  : “hashed” } )</a:t>
            </a:r>
            <a:endParaRPr lang="en-I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079776" y="4869160"/>
            <a:ext cx="2232248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352" y="1628800"/>
            <a:ext cx="8596667" cy="3880768"/>
          </a:xfrm>
        </p:spPr>
        <p:txBody>
          <a:bodyPr/>
          <a:lstStyle/>
          <a:p>
            <a:r>
              <a:rPr lang="en-IE" dirty="0" smtClean="0"/>
              <a:t>Once completed you can </a:t>
            </a:r>
          </a:p>
          <a:p>
            <a:pPr>
              <a:buNone/>
            </a:pPr>
            <a:r>
              <a:rPr lang="en-IE" dirty="0" smtClean="0"/>
              <a:t>do two checks</a:t>
            </a:r>
          </a:p>
          <a:p>
            <a:endParaRPr lang="en-IE" dirty="0" smtClean="0"/>
          </a:p>
          <a:p>
            <a:r>
              <a:rPr lang="en-IE" dirty="0" err="1" smtClean="0"/>
              <a:t>db.stats</a:t>
            </a:r>
            <a:r>
              <a:rPr lang="en-IE" dirty="0" smtClean="0"/>
              <a:t>()</a:t>
            </a:r>
          </a:p>
          <a:p>
            <a:endParaRPr lang="en-IE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91344" y="764704"/>
            <a:ext cx="4151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Implementing Sharding</a:t>
            </a:r>
            <a:endParaRPr lang="en-US" sz="3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t="8152" r="64860" b="6254"/>
          <a:stretch>
            <a:fillRect/>
          </a:stretch>
        </p:blipFill>
        <p:spPr bwMode="auto">
          <a:xfrm>
            <a:off x="4511824" y="188640"/>
            <a:ext cx="7200800" cy="50405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 t="68622" r="68237" b="5924"/>
          <a:stretch>
            <a:fillRect/>
          </a:stretch>
        </p:blipFill>
        <p:spPr bwMode="auto">
          <a:xfrm>
            <a:off x="4511824" y="5157192"/>
            <a:ext cx="7200800" cy="170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2207568" y="2852936"/>
            <a:ext cx="936104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8400" y="381000"/>
            <a:ext cx="6156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Agile Scrum Process for Our Project</a:t>
            </a:r>
            <a:endParaRPr lang="en-US" sz="3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19723" y="2132856"/>
            <a:ext cx="452248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6041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/>
              <a:t>sh.status</a:t>
            </a:r>
            <a:r>
              <a:rPr lang="en-IE" dirty="0" smtClean="0"/>
              <a:t>()</a:t>
            </a:r>
          </a:p>
          <a:p>
            <a:endParaRPr lang="en-IE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381000"/>
            <a:ext cx="4151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Implementing Sharding</a:t>
            </a:r>
            <a:endParaRPr lang="en-US" sz="3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4238" t="17344" r="35438" b="53125"/>
          <a:stretch>
            <a:fillRect/>
          </a:stretch>
        </p:blipFill>
        <p:spPr bwMode="auto">
          <a:xfrm>
            <a:off x="191344" y="3140968"/>
            <a:ext cx="11485770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2567608" y="2348880"/>
            <a:ext cx="1008112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81026" y="2160590"/>
            <a:ext cx="9001188" cy="3880768"/>
          </a:xfrm>
        </p:spPr>
        <p:txBody>
          <a:bodyPr/>
          <a:lstStyle/>
          <a:p>
            <a:r>
              <a:rPr lang="en-IE" dirty="0" err="1" smtClean="0">
                <a:solidFill>
                  <a:schemeClr val="tx1"/>
                </a:solidFill>
              </a:rPr>
              <a:t>MongoDB</a:t>
            </a:r>
            <a:r>
              <a:rPr lang="en-IE" dirty="0" smtClean="0">
                <a:solidFill>
                  <a:schemeClr val="tx1"/>
                </a:solidFill>
              </a:rPr>
              <a:t> stores data in the form of </a:t>
            </a:r>
            <a:r>
              <a:rPr lang="en-IE" b="1" dirty="0" smtClean="0">
                <a:solidFill>
                  <a:schemeClr val="tx1"/>
                </a:solidFill>
              </a:rPr>
              <a:t>documents</a:t>
            </a:r>
            <a:r>
              <a:rPr lang="en-IE" dirty="0" smtClean="0">
                <a:solidFill>
                  <a:schemeClr val="tx1"/>
                </a:solidFill>
              </a:rPr>
              <a:t>, which are JSON-like </a:t>
            </a:r>
            <a:r>
              <a:rPr lang="en-IE" b="1" dirty="0" smtClean="0">
                <a:solidFill>
                  <a:schemeClr val="accent5">
                    <a:lumMod val="75000"/>
                  </a:schemeClr>
                </a:solidFill>
              </a:rPr>
              <a:t>field/key and value pairs, </a:t>
            </a:r>
            <a:r>
              <a:rPr lang="en-IE" dirty="0" smtClean="0">
                <a:solidFill>
                  <a:schemeClr val="tx1"/>
                </a:solidFill>
              </a:rPr>
              <a:t>and stores all documents in</a:t>
            </a:r>
            <a:r>
              <a:rPr lang="en-IE" b="1" dirty="0" smtClean="0">
                <a:solidFill>
                  <a:schemeClr val="tx1"/>
                </a:solidFill>
              </a:rPr>
              <a:t> collections</a:t>
            </a:r>
            <a:r>
              <a:rPr lang="en-IE" dirty="0" smtClean="0">
                <a:solidFill>
                  <a:schemeClr val="tx1"/>
                </a:solidFill>
              </a:rPr>
              <a:t>.</a:t>
            </a:r>
            <a:endParaRPr lang="en-IE" b="1" dirty="0" smtClean="0">
              <a:solidFill>
                <a:schemeClr val="tx1"/>
              </a:solidFill>
            </a:endParaRPr>
          </a:p>
          <a:p>
            <a:endParaRPr lang="en-IE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E" dirty="0" smtClean="0">
                <a:solidFill>
                  <a:schemeClr val="accent3">
                    <a:lumMod val="5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E" smtClean="0">
                <a:solidFill>
                  <a:schemeClr val="accent6">
                    <a:lumMod val="50000"/>
                  </a:schemeClr>
                </a:solidFill>
              </a:rPr>
              <a:t>Name:</a:t>
            </a:r>
            <a:r>
              <a:rPr lang="en-IE" smtClean="0">
                <a:solidFill>
                  <a:schemeClr val="accent6">
                    <a:lumMod val="75000"/>
                  </a:schemeClr>
                </a:solidFill>
              </a:rPr>
              <a:t>”John</a:t>
            </a: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”,</a:t>
            </a:r>
          </a:p>
          <a:p>
            <a:pPr>
              <a:buNone/>
            </a:pP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Age:</a:t>
            </a: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26,</a:t>
            </a:r>
          </a:p>
          <a:p>
            <a:pPr>
              <a:buNone/>
            </a:pP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Sports: </a:t>
            </a: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[ “tennis”, “football”]</a:t>
            </a:r>
          </a:p>
          <a:p>
            <a:pPr>
              <a:buNone/>
            </a:pPr>
            <a:r>
              <a:rPr lang="en-IE" dirty="0" smtClean="0">
                <a:solidFill>
                  <a:schemeClr val="accent3">
                    <a:lumMod val="50000"/>
                  </a:schemeClr>
                </a:solidFill>
              </a:rPr>
              <a:t> }</a:t>
            </a:r>
          </a:p>
          <a:p>
            <a:endParaRPr lang="en-IE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66976" y="785794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  <a:latin typeface="Trebuchet MS" pitchFamily="34" charset="0"/>
                <a:cs typeface="Arial" pitchFamily="34" charset="0"/>
              </a:rPr>
              <a:t>CRUD Operations </a:t>
            </a:r>
          </a:p>
          <a:p>
            <a:pPr algn="ctr"/>
            <a:endParaRPr lang="en-US" sz="3200" b="1" dirty="0">
              <a:solidFill>
                <a:schemeClr val="accent3">
                  <a:lumMod val="50000"/>
                </a:schemeClr>
              </a:solidFill>
              <a:latin typeface="Trebuchet MS" pitchFamily="34" charset="0"/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5095868" y="3856040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5095868" y="4214818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5095868" y="4641858"/>
            <a:ext cx="1143008" cy="15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38942" y="364331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>
                <a:solidFill>
                  <a:schemeClr val="accent6">
                    <a:lumMod val="50000"/>
                  </a:schemeClr>
                </a:solidFill>
              </a:rPr>
              <a:t>Field: </a:t>
            </a:r>
            <a:r>
              <a:rPr lang="en-IE" b="1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  <a:endParaRPr lang="en-IE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38942" y="398836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>
                <a:solidFill>
                  <a:schemeClr val="accent6">
                    <a:lumMod val="50000"/>
                  </a:schemeClr>
                </a:solidFill>
              </a:rPr>
              <a:t>Field: </a:t>
            </a:r>
            <a:r>
              <a:rPr lang="en-IE" b="1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  <a:endParaRPr lang="en-IE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38942" y="441699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>
                <a:solidFill>
                  <a:schemeClr val="accent6">
                    <a:lumMod val="50000"/>
                  </a:schemeClr>
                </a:solidFill>
              </a:rPr>
              <a:t>Field: </a:t>
            </a:r>
            <a:r>
              <a:rPr lang="en-IE" b="1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  <a:endParaRPr lang="en-IE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2" y="857232"/>
            <a:ext cx="8596667" cy="1928826"/>
          </a:xfrm>
        </p:spPr>
        <p:txBody>
          <a:bodyPr/>
          <a:lstStyle/>
          <a:p>
            <a:pPr lvl="0"/>
            <a:r>
              <a:rPr lang="en-IE" sz="2400" b="1" dirty="0" smtClean="0">
                <a:solidFill>
                  <a:schemeClr val="accent6">
                    <a:lumMod val="75000"/>
                  </a:schemeClr>
                </a:solidFill>
              </a:rPr>
              <a:t>1.Create:</a:t>
            </a:r>
          </a:p>
          <a:p>
            <a:pPr lvl="0">
              <a:buNone/>
            </a:pPr>
            <a:r>
              <a:rPr lang="en-IE" dirty="0" smtClean="0">
                <a:solidFill>
                  <a:schemeClr val="accent3">
                    <a:lumMod val="75000"/>
                  </a:schemeClr>
                </a:solidFill>
              </a:rPr>
              <a:t>	db.getCollection(‘Students').</a:t>
            </a:r>
            <a:r>
              <a:rPr lang="en-IE" b="1" dirty="0" smtClean="0">
                <a:solidFill>
                  <a:schemeClr val="accent3">
                    <a:lumMod val="75000"/>
                  </a:schemeClr>
                </a:solidFill>
              </a:rPr>
              <a:t>insert</a:t>
            </a:r>
            <a:r>
              <a:rPr lang="en-IE" dirty="0" smtClean="0">
                <a:solidFill>
                  <a:schemeClr val="accent3">
                    <a:lumMod val="75000"/>
                  </a:schemeClr>
                </a:solidFill>
              </a:rPr>
              <a:t>({name:”Peter”})      or</a:t>
            </a:r>
          </a:p>
          <a:p>
            <a:pPr>
              <a:buNone/>
            </a:pPr>
            <a:r>
              <a:rPr lang="en-IE" dirty="0" smtClean="0">
                <a:solidFill>
                  <a:schemeClr val="accent3">
                    <a:lumMod val="75000"/>
                  </a:schemeClr>
                </a:solidFill>
              </a:rPr>
              <a:t>	db.Students.</a:t>
            </a:r>
            <a:r>
              <a:rPr lang="en-IE" b="1" dirty="0" smtClean="0">
                <a:solidFill>
                  <a:schemeClr val="accent3">
                    <a:lumMod val="75000"/>
                  </a:schemeClr>
                </a:solidFill>
              </a:rPr>
              <a:t>insert</a:t>
            </a:r>
            <a:r>
              <a:rPr lang="en-IE" dirty="0" smtClean="0">
                <a:solidFill>
                  <a:schemeClr val="accent3">
                    <a:lumMod val="75000"/>
                  </a:schemeClr>
                </a:solidFill>
              </a:rPr>
              <a:t>({name:”Peter”})</a:t>
            </a:r>
          </a:p>
          <a:p>
            <a:pPr lvl="0">
              <a:buNone/>
            </a:pPr>
            <a:endParaRPr lang="en-IE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endParaRPr lang="en-IE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0">
              <a:buNone/>
            </a:pPr>
            <a:endParaRPr lang="en-IE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0">
              <a:buNone/>
            </a:pPr>
            <a:endParaRPr lang="en-IE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0">
              <a:buNone/>
            </a:pPr>
            <a:endParaRPr lang="en-IE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0">
              <a:buNone/>
            </a:pPr>
            <a:endParaRPr lang="en-IE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I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937" y="2933703"/>
            <a:ext cx="8774335" cy="3067065"/>
          </a:xfrm>
          <a:prstGeom prst="rect">
            <a:avLst/>
          </a:prstGeom>
          <a:noFill/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6200000" flipH="1">
            <a:off x="-404858" y="3786190"/>
            <a:ext cx="2428892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2398" y="221455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New document</a:t>
            </a:r>
            <a:endParaRPr lang="en-IE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1452530" y="3071810"/>
            <a:ext cx="2714644" cy="2000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52794" y="235743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New _id</a:t>
            </a:r>
            <a:endParaRPr lang="en-IE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738546" y="5715016"/>
            <a:ext cx="1785950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2024034" y="5715016"/>
            <a:ext cx="1714512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67042" y="6143644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Key: value</a:t>
            </a:r>
            <a:endParaRPr lang="en-IE" dirty="0"/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3202364" y="1106868"/>
            <a:ext cx="50006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81290" y="50004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Name of the collection</a:t>
            </a:r>
            <a:endParaRPr lang="en-I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  <p:bldP spid="2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2" y="571480"/>
            <a:ext cx="8596667" cy="5469878"/>
          </a:xfrm>
        </p:spPr>
        <p:txBody>
          <a:bodyPr/>
          <a:lstStyle/>
          <a:p>
            <a:r>
              <a:rPr lang="en-IE" b="1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IE" b="1" dirty="0" smtClean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rPr>
              <a:t>Insert an array of elements:</a:t>
            </a:r>
          </a:p>
          <a:p>
            <a:pPr>
              <a:buNone/>
            </a:pPr>
            <a:r>
              <a:rPr lang="en-IE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IE" dirty="0" err="1" smtClean="0">
                <a:solidFill>
                  <a:schemeClr val="accent3">
                    <a:lumMod val="75000"/>
                  </a:schemeClr>
                </a:solidFill>
              </a:rPr>
              <a:t>db.getCollection</a:t>
            </a:r>
            <a:r>
              <a:rPr lang="en-IE" dirty="0" smtClean="0">
                <a:solidFill>
                  <a:schemeClr val="accent3">
                    <a:lumMod val="75000"/>
                  </a:schemeClr>
                </a:solidFill>
              </a:rPr>
              <a:t>(‘Students').</a:t>
            </a:r>
            <a:r>
              <a:rPr lang="en-IE" b="1" dirty="0" smtClean="0">
                <a:solidFill>
                  <a:schemeClr val="accent3">
                    <a:lumMod val="75000"/>
                  </a:schemeClr>
                </a:solidFill>
              </a:rPr>
              <a:t>insert</a:t>
            </a:r>
            <a:r>
              <a:rPr lang="en-IE" dirty="0" smtClean="0">
                <a:solidFill>
                  <a:schemeClr val="accent3">
                    <a:lumMod val="75000"/>
                  </a:schemeClr>
                </a:solidFill>
              </a:rPr>
              <a:t>({Name:”John”, Age:26, Sports: [ “tennis”, “football”]})</a:t>
            </a:r>
          </a:p>
          <a:p>
            <a:endParaRPr lang="en-IE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464" y="2214554"/>
            <a:ext cx="8329733" cy="3429024"/>
          </a:xfrm>
          <a:prstGeom prst="rect">
            <a:avLst/>
          </a:prstGeom>
          <a:noFill/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4" name="Straight Arrow Connector 3"/>
          <p:cNvCxnSpPr/>
          <p:nvPr/>
        </p:nvCxnSpPr>
        <p:spPr>
          <a:xfrm rot="16200000" flipH="1">
            <a:off x="1166778" y="5143512"/>
            <a:ext cx="1214446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81092" y="5929330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Array of elements</a:t>
            </a:r>
            <a:endParaRPr lang="en-I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2" y="714356"/>
            <a:ext cx="10205014" cy="1643074"/>
          </a:xfrm>
        </p:spPr>
        <p:txBody>
          <a:bodyPr/>
          <a:lstStyle/>
          <a:p>
            <a:r>
              <a:rPr lang="en-IE" b="1" dirty="0" smtClean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rPr>
              <a:t>Insert a subdocument</a:t>
            </a:r>
            <a:endParaRPr lang="en-IE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E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IE" dirty="0" err="1" smtClean="0">
                <a:solidFill>
                  <a:schemeClr val="accent3">
                    <a:lumMod val="75000"/>
                  </a:schemeClr>
                </a:solidFill>
              </a:rPr>
              <a:t>db.getCollection</a:t>
            </a:r>
            <a:r>
              <a:rPr lang="en-IE" dirty="0" smtClean="0">
                <a:solidFill>
                  <a:schemeClr val="accent3">
                    <a:lumMod val="75000"/>
                  </a:schemeClr>
                </a:solidFill>
              </a:rPr>
              <a:t>('Clients').</a:t>
            </a:r>
            <a:r>
              <a:rPr lang="en-IE" b="1" dirty="0" smtClean="0">
                <a:solidFill>
                  <a:schemeClr val="accent3">
                    <a:lumMod val="75000"/>
                  </a:schemeClr>
                </a:solidFill>
              </a:rPr>
              <a:t>insert</a:t>
            </a:r>
            <a:r>
              <a:rPr lang="en-IE" dirty="0" smtClean="0">
                <a:solidFill>
                  <a:schemeClr val="accent3">
                    <a:lumMod val="75000"/>
                  </a:schemeClr>
                </a:solidFill>
              </a:rPr>
              <a:t>({name : "Peter", "Bank details" :</a:t>
            </a:r>
          </a:p>
          <a:p>
            <a:pPr>
              <a:buNone/>
            </a:pPr>
            <a:r>
              <a:rPr lang="en-IE" dirty="0" smtClean="0">
                <a:solidFill>
                  <a:schemeClr val="accent3">
                    <a:lumMod val="75000"/>
                  </a:schemeClr>
                </a:solidFill>
              </a:rPr>
              <a:t>	 {"Account number" : 5885457,Balance : 5000}})</a:t>
            </a:r>
          </a:p>
          <a:p>
            <a:pPr>
              <a:buNone/>
            </a:pPr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522" y="2428868"/>
            <a:ext cx="9429815" cy="2505588"/>
          </a:xfrm>
          <a:prstGeom prst="rect">
            <a:avLst/>
          </a:prstGeom>
          <a:noFill/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4" name="Straight Arrow Connector 3"/>
          <p:cNvCxnSpPr/>
          <p:nvPr/>
        </p:nvCxnSpPr>
        <p:spPr>
          <a:xfrm rot="16200000" flipH="1">
            <a:off x="666712" y="4357694"/>
            <a:ext cx="1214446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09588" y="507207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Subdocument</a:t>
            </a:r>
            <a:endParaRPr lang="en-I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2" y="1142984"/>
            <a:ext cx="8596667" cy="4898374"/>
          </a:xfrm>
        </p:spPr>
        <p:txBody>
          <a:bodyPr/>
          <a:lstStyle/>
          <a:p>
            <a:r>
              <a:rPr sz="2400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. Search: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472" y="2428868"/>
            <a:ext cx="7110444" cy="4071966"/>
          </a:xfrm>
          <a:prstGeom prst="rect">
            <a:avLst/>
          </a:prstGeom>
          <a:noFill/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09588" y="1785926"/>
            <a:ext cx="1264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err="1" smtClean="0">
                <a:solidFill>
                  <a:schemeClr val="accent3">
                    <a:lumMod val="75000"/>
                  </a:schemeClr>
                </a:solidFill>
                <a:latin typeface="Trebuchet MS" pitchFamily="34" charset="0"/>
              </a:rPr>
              <a:t>Db.getCollection</a:t>
            </a:r>
            <a:r>
              <a:rPr lang="en-IE" dirty="0" smtClean="0">
                <a:solidFill>
                  <a:schemeClr val="accent3">
                    <a:lumMod val="75000"/>
                  </a:schemeClr>
                </a:solidFill>
                <a:latin typeface="Trebuchet MS" pitchFamily="34" charset="0"/>
              </a:rPr>
              <a:t>(‘field’).</a:t>
            </a:r>
            <a:r>
              <a:rPr lang="en-IE" b="1" dirty="0" smtClean="0">
                <a:solidFill>
                  <a:schemeClr val="accent3">
                    <a:lumMod val="75000"/>
                  </a:schemeClr>
                </a:solidFill>
                <a:latin typeface="Trebuchet MS" pitchFamily="34" charset="0"/>
              </a:rPr>
              <a:t>find</a:t>
            </a:r>
            <a:r>
              <a:rPr lang="en-IE" dirty="0" smtClean="0">
                <a:solidFill>
                  <a:schemeClr val="accent3">
                    <a:lumMod val="75000"/>
                  </a:schemeClr>
                </a:solidFill>
                <a:latin typeface="Trebuchet MS" pitchFamily="34" charset="0"/>
              </a:rPr>
              <a:t>({name:”</a:t>
            </a:r>
            <a:r>
              <a:rPr lang="en-IE" dirty="0" err="1" smtClean="0">
                <a:solidFill>
                  <a:schemeClr val="accent3">
                    <a:lumMod val="75000"/>
                  </a:schemeClr>
                </a:solidFill>
                <a:latin typeface="Trebuchet MS" pitchFamily="34" charset="0"/>
              </a:rPr>
              <a:t>Rayen</a:t>
            </a:r>
            <a:r>
              <a:rPr lang="en-IE" dirty="0" smtClean="0">
                <a:solidFill>
                  <a:schemeClr val="accent3">
                    <a:lumMod val="75000"/>
                  </a:schemeClr>
                </a:solidFill>
                <a:latin typeface="Trebuchet MS" pitchFamily="34" charset="0"/>
              </a:rPr>
              <a:t>”})</a:t>
            </a:r>
          </a:p>
        </p:txBody>
      </p:sp>
    </p:spTree>
    <p:extLst>
      <p:ext uri="{BB962C8B-B14F-4D97-AF65-F5344CB8AC3E}">
        <p14:creationId xmlns:p14="http://schemas.microsoft.com/office/powerpoint/2010/main" xmlns="" val="8490891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2" y="1142984"/>
            <a:ext cx="8596667" cy="2143140"/>
          </a:xfrm>
        </p:spPr>
        <p:txBody>
          <a:bodyPr/>
          <a:lstStyle/>
          <a:p>
            <a:r>
              <a:rPr sz="2400" smtClean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rPr>
              <a:t>Limits:</a:t>
            </a:r>
          </a:p>
          <a:p>
            <a:pPr>
              <a:buNone/>
            </a:pPr>
            <a:r>
              <a:rPr lang="en-IE" dirty="0" smtClean="0">
                <a:solidFill>
                  <a:schemeClr val="accent3">
                    <a:lumMod val="75000"/>
                  </a:schemeClr>
                </a:solidFill>
                <a:latin typeface="Trebuchet MS" pitchFamily="34" charset="0"/>
              </a:rPr>
              <a:t>	</a:t>
            </a:r>
            <a:r>
              <a:rPr lang="en-IE" dirty="0" err="1" smtClean="0">
                <a:solidFill>
                  <a:schemeClr val="accent3">
                    <a:lumMod val="75000"/>
                  </a:schemeClr>
                </a:solidFill>
                <a:latin typeface="Trebuchet MS" pitchFamily="34" charset="0"/>
              </a:rPr>
              <a:t>db.getCollection</a:t>
            </a:r>
            <a:r>
              <a:rPr lang="en-IE" dirty="0" smtClean="0">
                <a:solidFill>
                  <a:schemeClr val="accent3">
                    <a:lumMod val="75000"/>
                  </a:schemeClr>
                </a:solidFill>
                <a:latin typeface="Trebuchet MS" pitchFamily="34" charset="0"/>
              </a:rPr>
              <a:t>(‘Clients').</a:t>
            </a:r>
            <a:r>
              <a:rPr lang="en-IE" b="1" dirty="0" smtClean="0">
                <a:solidFill>
                  <a:schemeClr val="accent3">
                    <a:lumMod val="75000"/>
                  </a:schemeClr>
                </a:solidFill>
                <a:latin typeface="Trebuchet MS" pitchFamily="34" charset="0"/>
              </a:rPr>
              <a:t>find</a:t>
            </a:r>
            <a:r>
              <a:rPr lang="en-IE" dirty="0" smtClean="0">
                <a:solidFill>
                  <a:schemeClr val="accent3">
                    <a:lumMod val="75000"/>
                  </a:schemeClr>
                </a:solidFill>
                <a:latin typeface="Trebuchet MS" pitchFamily="34" charset="0"/>
              </a:rPr>
              <a:t>({name:“Peter"}).</a:t>
            </a:r>
            <a:r>
              <a:rPr lang="en-IE" b="1" dirty="0" smtClean="0">
                <a:solidFill>
                  <a:schemeClr val="accent3">
                    <a:lumMod val="75000"/>
                  </a:schemeClr>
                </a:solidFill>
                <a:latin typeface="Trebuchet MS" pitchFamily="34" charset="0"/>
              </a:rPr>
              <a:t>limit(1)</a:t>
            </a:r>
          </a:p>
          <a:p>
            <a:pPr>
              <a:buNone/>
            </a:pPr>
            <a:endParaRPr lang="en-IE" dirty="0" smtClean="0">
              <a:latin typeface="Trebuchet MS" pitchFamily="34" charset="0"/>
            </a:endParaRPr>
          </a:p>
          <a:p>
            <a:pPr>
              <a:buFont typeface="Wingdings"/>
              <a:buChar char="è"/>
            </a:pPr>
            <a:r>
              <a:rPr lang="en-IE" dirty="0" smtClean="0">
                <a:latin typeface="Trebuchet MS" pitchFamily="34" charset="0"/>
              </a:rPr>
              <a:t>If there are 2 documents that contain the searched key value, only one document will appear in the search</a:t>
            </a:r>
          </a:p>
          <a:p>
            <a:pPr>
              <a:buFont typeface="Wingdings"/>
              <a:buChar char="è"/>
            </a:pPr>
            <a:endParaRPr lang="en-IE" dirty="0" smtClean="0">
              <a:latin typeface="Trebuchet MS" pitchFamily="34" charset="0"/>
            </a:endParaRPr>
          </a:p>
          <a:p>
            <a:endParaRPr lang="en-IE" dirty="0" smtClean="0">
              <a:latin typeface="Trebuchet MS" pitchFamily="34" charset="0"/>
            </a:endParaRPr>
          </a:p>
          <a:p>
            <a:pPr>
              <a:buNone/>
            </a:pPr>
            <a:endParaRPr lang="en-IE" dirty="0" smtClean="0">
              <a:solidFill>
                <a:schemeClr val="accent3">
                  <a:lumMod val="75000"/>
                </a:schemeClr>
              </a:solidFill>
              <a:latin typeface="Trebuchet MS" pitchFamily="34" charset="0"/>
            </a:endParaRPr>
          </a:p>
          <a:p>
            <a:endParaRPr lang="en-IE" dirty="0">
              <a:latin typeface="Trebuchet MS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461" y="3429000"/>
            <a:ext cx="8935245" cy="2786082"/>
          </a:xfrm>
          <a:prstGeom prst="rect">
            <a:avLst/>
          </a:prstGeom>
          <a:noFill/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2" y="714356"/>
            <a:ext cx="8596667" cy="5327002"/>
          </a:xfrm>
        </p:spPr>
        <p:txBody>
          <a:bodyPr/>
          <a:lstStyle/>
          <a:p>
            <a:pPr lvl="0"/>
            <a:endParaRPr lang="en-IE" b="1" dirty="0" smtClean="0"/>
          </a:p>
          <a:p>
            <a:r>
              <a:rPr lang="en-IE" sz="2400" dirty="0" smtClean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rPr>
              <a:t>Search from a subdocument:</a:t>
            </a:r>
          </a:p>
          <a:p>
            <a:pPr>
              <a:buNone/>
            </a:pPr>
            <a:r>
              <a:rPr lang="en-IE" dirty="0" smtClean="0">
                <a:solidFill>
                  <a:schemeClr val="accent3">
                    <a:lumMod val="75000"/>
                  </a:schemeClr>
                </a:solidFill>
                <a:latin typeface="Trebuchet MS" pitchFamily="34" charset="0"/>
              </a:rPr>
              <a:t>	db.getCollection(‘Clients’).</a:t>
            </a:r>
            <a:r>
              <a:rPr lang="en-IE" b="1" dirty="0" smtClean="0">
                <a:solidFill>
                  <a:schemeClr val="accent3">
                    <a:lumMod val="75000"/>
                  </a:schemeClr>
                </a:solidFill>
                <a:latin typeface="Trebuchet MS" pitchFamily="34" charset="0"/>
              </a:rPr>
              <a:t>find</a:t>
            </a:r>
            <a:r>
              <a:rPr lang="en-IE" dirty="0" smtClean="0">
                <a:solidFill>
                  <a:schemeClr val="accent3">
                    <a:lumMod val="75000"/>
                  </a:schemeClr>
                </a:solidFill>
                <a:latin typeface="Trebuchet MS" pitchFamily="34" charset="0"/>
              </a:rPr>
              <a:t>({“</a:t>
            </a:r>
            <a:r>
              <a:rPr lang="en-IE" dirty="0" err="1" smtClean="0">
                <a:solidFill>
                  <a:schemeClr val="accent3">
                    <a:lumMod val="75000"/>
                  </a:schemeClr>
                </a:solidFill>
                <a:latin typeface="Trebuchet MS" pitchFamily="34" charset="0"/>
              </a:rPr>
              <a:t>client.name.fname</a:t>
            </a:r>
            <a:r>
              <a:rPr lang="en-IE" dirty="0" smtClean="0">
                <a:solidFill>
                  <a:schemeClr val="accent3">
                    <a:lumMod val="75000"/>
                  </a:schemeClr>
                </a:solidFill>
                <a:latin typeface="Trebuchet MS" pitchFamily="34" charset="0"/>
              </a:rPr>
              <a:t>”:“Paul”})</a:t>
            </a:r>
          </a:p>
          <a:p>
            <a:endParaRPr lang="en-IE" sz="2400" dirty="0" smtClean="0">
              <a:solidFill>
                <a:schemeClr val="accent5">
                  <a:lumMod val="50000"/>
                </a:schemeClr>
              </a:solidFill>
              <a:latin typeface="Trebuchet MS" pitchFamily="34" charset="0"/>
            </a:endParaRPr>
          </a:p>
          <a:p>
            <a:endParaRPr lang="en-IE" dirty="0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 b="10768"/>
          <a:stretch>
            <a:fillRect/>
          </a:stretch>
        </p:blipFill>
        <p:spPr bwMode="auto">
          <a:xfrm>
            <a:off x="1666844" y="2214554"/>
            <a:ext cx="7358114" cy="4401761"/>
          </a:xfrm>
          <a:prstGeom prst="rect">
            <a:avLst/>
          </a:prstGeom>
          <a:noFill/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rot="10800000" flipV="1">
            <a:off x="2595538" y="2643182"/>
            <a:ext cx="2000264" cy="1643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2881290" y="2643182"/>
            <a:ext cx="2214578" cy="1928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V="1">
            <a:off x="3095608" y="2643182"/>
            <a:ext cx="2571765" cy="2214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2" y="571480"/>
            <a:ext cx="9633510" cy="5643602"/>
          </a:xfrm>
        </p:spPr>
        <p:txBody>
          <a:bodyPr/>
          <a:lstStyle/>
          <a:p>
            <a:pPr>
              <a:buNone/>
            </a:pPr>
            <a:endParaRPr lang="en-IE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endParaRPr lang="en-I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IE" sz="2400" dirty="0" smtClean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rPr>
              <a:t>Search for multiple key-values:</a:t>
            </a:r>
          </a:p>
          <a:p>
            <a:pPr>
              <a:buNone/>
            </a:pPr>
            <a:r>
              <a:rPr lang="en-IE" dirty="0" smtClean="0">
                <a:solidFill>
                  <a:schemeClr val="accent3">
                    <a:lumMod val="75000"/>
                  </a:schemeClr>
                </a:solidFill>
                <a:latin typeface="Trebuchet MS" pitchFamily="34" charset="0"/>
              </a:rPr>
              <a:t>	db.getCollection('field').</a:t>
            </a:r>
            <a:r>
              <a:rPr lang="en-IE" b="1" dirty="0" smtClean="0">
                <a:solidFill>
                  <a:schemeClr val="accent3">
                    <a:lumMod val="75000"/>
                  </a:schemeClr>
                </a:solidFill>
                <a:latin typeface="Trebuchet MS" pitchFamily="34" charset="0"/>
              </a:rPr>
              <a:t>find</a:t>
            </a:r>
            <a:r>
              <a:rPr lang="en-IE" dirty="0" smtClean="0">
                <a:solidFill>
                  <a:schemeClr val="accent3">
                    <a:lumMod val="75000"/>
                  </a:schemeClr>
                </a:solidFill>
                <a:latin typeface="Trebuchet MS" pitchFamily="34" charset="0"/>
              </a:rPr>
              <a:t>({name:“John"</a:t>
            </a:r>
            <a:r>
              <a:rPr lang="en-IE" b="1" dirty="0" smtClean="0">
                <a:solidFill>
                  <a:schemeClr val="accent3">
                    <a:lumMod val="75000"/>
                  </a:schemeClr>
                </a:solidFill>
                <a:latin typeface="Trebuchet MS" pitchFamily="34" charset="0"/>
              </a:rPr>
              <a:t>,</a:t>
            </a:r>
            <a:r>
              <a:rPr lang="en-IE" dirty="0" smtClean="0">
                <a:solidFill>
                  <a:schemeClr val="accent3">
                    <a:lumMod val="75000"/>
                  </a:schemeClr>
                </a:solidFill>
                <a:latin typeface="Trebuchet MS" pitchFamily="34" charset="0"/>
              </a:rPr>
              <a:t> job:"student"})</a:t>
            </a:r>
            <a:endParaRPr lang="en-IE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endParaRPr lang="en-IE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E" dirty="0" smtClean="0">
                <a:solidFill>
                  <a:schemeClr val="accent3">
                    <a:lumMod val="75000"/>
                  </a:schemeClr>
                </a:solidFill>
              </a:rPr>
              <a:t>	db.getCollection(‘Students’).</a:t>
            </a:r>
            <a:r>
              <a:rPr lang="en-IE" b="1" dirty="0" smtClean="0">
                <a:solidFill>
                  <a:schemeClr val="accent3">
                    <a:lumMod val="75000"/>
                  </a:schemeClr>
                </a:solidFill>
              </a:rPr>
              <a:t>find</a:t>
            </a:r>
            <a:r>
              <a:rPr lang="en-IE" dirty="0" smtClean="0">
                <a:solidFill>
                  <a:schemeClr val="accent3">
                    <a:lumMod val="75000"/>
                  </a:schemeClr>
                </a:solidFill>
              </a:rPr>
              <a:t>( { age: { $gt: 18 } }, { name: 1, address: 1 }).limit(5)</a:t>
            </a:r>
          </a:p>
          <a:p>
            <a:pPr>
              <a:buNone/>
            </a:pPr>
            <a:r>
              <a:rPr lang="en-I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r>
              <a:rPr lang="en-IE" dirty="0" smtClean="0">
                <a:solidFill>
                  <a:schemeClr val="tx1"/>
                </a:solidFill>
              </a:rPr>
              <a:t>This query selects the documents in the students collection that match the following conditions:</a:t>
            </a:r>
          </a:p>
          <a:p>
            <a:r>
              <a:rPr lang="en-IE" dirty="0" smtClean="0">
                <a:solidFill>
                  <a:schemeClr val="tx1"/>
                </a:solidFill>
              </a:rPr>
              <a:t> Age is greater than 18. </a:t>
            </a:r>
          </a:p>
          <a:p>
            <a:r>
              <a:rPr lang="en-IE" dirty="0" smtClean="0">
                <a:solidFill>
                  <a:schemeClr val="tx1"/>
                </a:solidFill>
              </a:rPr>
              <a:t>The matching documents will return with only the </a:t>
            </a:r>
            <a:r>
              <a:rPr lang="en-IE" b="1" dirty="0" smtClean="0">
                <a:solidFill>
                  <a:schemeClr val="accent3">
                    <a:lumMod val="50000"/>
                  </a:schemeClr>
                </a:solidFill>
              </a:rPr>
              <a:t>_id</a:t>
            </a:r>
            <a:r>
              <a:rPr lang="en-IE" dirty="0" smtClean="0">
                <a:solidFill>
                  <a:schemeClr val="tx1"/>
                </a:solidFill>
              </a:rPr>
              <a:t>,</a:t>
            </a:r>
            <a:r>
              <a:rPr lang="en-IE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IE" b="1" dirty="0" smtClean="0">
                <a:solidFill>
                  <a:schemeClr val="accent3">
                    <a:lumMod val="50000"/>
                  </a:schemeClr>
                </a:solidFill>
              </a:rPr>
              <a:t>name</a:t>
            </a:r>
            <a:r>
              <a:rPr lang="en-IE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IE" dirty="0" smtClean="0">
                <a:solidFill>
                  <a:schemeClr val="tx1"/>
                </a:solidFill>
              </a:rPr>
              <a:t>and</a:t>
            </a:r>
            <a:r>
              <a:rPr lang="en-IE" b="1" dirty="0" smtClean="0">
                <a:solidFill>
                  <a:schemeClr val="tx1"/>
                </a:solidFill>
              </a:rPr>
              <a:t> </a:t>
            </a:r>
            <a:r>
              <a:rPr lang="en-IE" b="1" dirty="0" smtClean="0">
                <a:solidFill>
                  <a:schemeClr val="accent3">
                    <a:lumMod val="50000"/>
                  </a:schemeClr>
                </a:solidFill>
              </a:rPr>
              <a:t>address</a:t>
            </a:r>
            <a:r>
              <a:rPr lang="en-IE" b="1" dirty="0" smtClean="0">
                <a:solidFill>
                  <a:schemeClr val="tx1"/>
                </a:solidFill>
              </a:rPr>
              <a:t> </a:t>
            </a:r>
            <a:r>
              <a:rPr lang="en-IE" dirty="0" smtClean="0">
                <a:solidFill>
                  <a:schemeClr val="tx1"/>
                </a:solidFill>
              </a:rPr>
              <a:t>fields.</a:t>
            </a:r>
          </a:p>
          <a:p>
            <a:r>
              <a:rPr lang="en-IE" dirty="0" smtClean="0">
                <a:solidFill>
                  <a:schemeClr val="tx1"/>
                </a:solidFill>
              </a:rPr>
              <a:t>The query returns at most 5 matching documents.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2" y="1714488"/>
            <a:ext cx="8596667" cy="4326870"/>
          </a:xfrm>
        </p:spPr>
        <p:txBody>
          <a:bodyPr/>
          <a:lstStyle/>
          <a:p>
            <a:pPr>
              <a:buNone/>
            </a:pPr>
            <a:r>
              <a:rPr lang="en-IE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IE" dirty="0" err="1" smtClean="0">
                <a:solidFill>
                  <a:schemeClr val="accent3">
                    <a:lumMod val="75000"/>
                  </a:schemeClr>
                </a:solidFill>
              </a:rPr>
              <a:t>db.getCollection</a:t>
            </a:r>
            <a:r>
              <a:rPr lang="en-IE" dirty="0" smtClean="0">
                <a:solidFill>
                  <a:schemeClr val="accent3">
                    <a:lumMod val="75000"/>
                  </a:schemeClr>
                </a:solidFill>
              </a:rPr>
              <a:t>(‘Students’).</a:t>
            </a:r>
            <a:r>
              <a:rPr lang="en-IE" b="1" dirty="0" smtClean="0">
                <a:solidFill>
                  <a:schemeClr val="accent3">
                    <a:lumMod val="75000"/>
                  </a:schemeClr>
                </a:solidFill>
              </a:rPr>
              <a:t>find</a:t>
            </a:r>
            <a:r>
              <a:rPr lang="en-IE" dirty="0" smtClean="0">
                <a:solidFill>
                  <a:schemeClr val="accent3">
                    <a:lumMod val="75000"/>
                  </a:schemeClr>
                </a:solidFill>
              </a:rPr>
              <a:t>( { name: “Paul”, age: { $</a:t>
            </a:r>
            <a:r>
              <a:rPr lang="en-IE" dirty="0" err="1" smtClean="0">
                <a:solidFill>
                  <a:schemeClr val="accent3">
                    <a:lumMod val="75000"/>
                  </a:schemeClr>
                </a:solidFill>
              </a:rPr>
              <a:t>lt</a:t>
            </a:r>
            <a:r>
              <a:rPr lang="en-IE" dirty="0" smtClean="0">
                <a:solidFill>
                  <a:schemeClr val="accent3">
                    <a:lumMod val="75000"/>
                  </a:schemeClr>
                </a:solidFill>
              </a:rPr>
              <a:t>: 25 } } )</a:t>
            </a:r>
          </a:p>
          <a:p>
            <a:pPr>
              <a:buNone/>
            </a:pPr>
            <a:endParaRPr lang="en-I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IE" dirty="0" smtClean="0">
                <a:solidFill>
                  <a:schemeClr val="tx1"/>
                </a:solidFill>
              </a:rPr>
              <a:t> This query selects all documents where the key: name has the value: Paul.</a:t>
            </a:r>
          </a:p>
          <a:p>
            <a:r>
              <a:rPr lang="en-IE" dirty="0" smtClean="0">
                <a:solidFill>
                  <a:schemeClr val="tx1"/>
                </a:solidFill>
              </a:rPr>
              <a:t>The key age is less than 25. </a:t>
            </a:r>
          </a:p>
          <a:p>
            <a:endParaRPr lang="en-IE" dirty="0" smtClean="0">
              <a:solidFill>
                <a:schemeClr val="tx1"/>
              </a:solidFill>
            </a:endParaRPr>
          </a:p>
          <a:p>
            <a:r>
              <a:rPr lang="en-IE" sz="2400" dirty="0" smtClean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rPr>
              <a:t>Search for all documents in a collection:</a:t>
            </a:r>
            <a:endParaRPr lang="en-IE" sz="2400" dirty="0" smtClean="0">
              <a:solidFill>
                <a:schemeClr val="accent3">
                  <a:lumMod val="75000"/>
                </a:schemeClr>
              </a:solidFill>
              <a:latin typeface="Trebuchet MS" pitchFamily="34" charset="0"/>
            </a:endParaRPr>
          </a:p>
          <a:p>
            <a:pPr>
              <a:buNone/>
            </a:pPr>
            <a:r>
              <a:rPr lang="en-IE" dirty="0" smtClean="0">
                <a:solidFill>
                  <a:schemeClr val="accent3">
                    <a:lumMod val="75000"/>
                  </a:schemeClr>
                </a:solidFill>
                <a:latin typeface="Trebuchet MS" pitchFamily="34" charset="0"/>
              </a:rPr>
              <a:t>	</a:t>
            </a:r>
            <a:r>
              <a:rPr lang="en-IE" dirty="0" err="1" smtClean="0">
                <a:solidFill>
                  <a:schemeClr val="accent3">
                    <a:lumMod val="75000"/>
                  </a:schemeClr>
                </a:solidFill>
                <a:latin typeface="Trebuchet MS" pitchFamily="34" charset="0"/>
              </a:rPr>
              <a:t>db.getCollection</a:t>
            </a:r>
            <a:r>
              <a:rPr lang="en-IE" dirty="0" smtClean="0">
                <a:solidFill>
                  <a:schemeClr val="accent3">
                    <a:lumMod val="75000"/>
                  </a:schemeClr>
                </a:solidFill>
                <a:latin typeface="Trebuchet MS" pitchFamily="34" charset="0"/>
              </a:rPr>
              <a:t>(‘Students).</a:t>
            </a:r>
            <a:r>
              <a:rPr lang="en-IE" b="1" dirty="0" smtClean="0">
                <a:solidFill>
                  <a:schemeClr val="accent3">
                    <a:lumMod val="75000"/>
                  </a:schemeClr>
                </a:solidFill>
                <a:latin typeface="Trebuchet MS" pitchFamily="34" charset="0"/>
              </a:rPr>
              <a:t>find</a:t>
            </a:r>
            <a:r>
              <a:rPr lang="en-IE" dirty="0" smtClean="0">
                <a:solidFill>
                  <a:schemeClr val="accent3">
                    <a:lumMod val="75000"/>
                  </a:schemeClr>
                </a:solidFill>
                <a:latin typeface="Trebuchet MS" pitchFamily="34" charset="0"/>
              </a:rPr>
              <a:t>({})</a:t>
            </a:r>
          </a:p>
          <a:p>
            <a:endParaRPr lang="en-I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2" y="1412776"/>
            <a:ext cx="8596667" cy="4628582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Need For NoSQL Databases</a:t>
            </a:r>
          </a:p>
          <a:p>
            <a:pPr marL="0" indent="0">
              <a:buNone/>
            </a:pPr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emergence of cloud computing</a:t>
            </a:r>
          </a:p>
          <a:p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need to store unstructured data</a:t>
            </a:r>
          </a:p>
          <a:p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Agile Development Methods</a:t>
            </a: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9722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8150" y="357166"/>
            <a:ext cx="10644262" cy="6286544"/>
          </a:xfrm>
        </p:spPr>
        <p:txBody>
          <a:bodyPr/>
          <a:lstStyle/>
          <a:p>
            <a:r>
              <a:rPr lang="en-IE" sz="2400" b="1" dirty="0" smtClean="0">
                <a:solidFill>
                  <a:schemeClr val="accent6">
                    <a:lumMod val="75000"/>
                  </a:schemeClr>
                </a:solidFill>
              </a:rPr>
              <a:t>4. Update:</a:t>
            </a:r>
          </a:p>
          <a:p>
            <a:pPr>
              <a:buNone/>
            </a:pPr>
            <a:r>
              <a:rPr lang="en-IE" dirty="0" err="1" smtClean="0">
                <a:solidFill>
                  <a:schemeClr val="tx1"/>
                </a:solidFill>
              </a:rPr>
              <a:t>db.getCollection</a:t>
            </a:r>
            <a:r>
              <a:rPr lang="en-IE" dirty="0" smtClean="0">
                <a:solidFill>
                  <a:schemeClr val="tx1"/>
                </a:solidFill>
              </a:rPr>
              <a:t>('</a:t>
            </a:r>
            <a:r>
              <a:rPr lang="en-IE" dirty="0" err="1" smtClean="0">
                <a:solidFill>
                  <a:schemeClr val="tx1"/>
                </a:solidFill>
              </a:rPr>
              <a:t>ObjectsInMyHouse</a:t>
            </a:r>
            <a:r>
              <a:rPr lang="en-IE" dirty="0" smtClean="0">
                <a:solidFill>
                  <a:schemeClr val="tx1"/>
                </a:solidFill>
              </a:rPr>
              <a:t>').</a:t>
            </a:r>
            <a:r>
              <a:rPr lang="en-IE" b="1" dirty="0" smtClean="0">
                <a:solidFill>
                  <a:schemeClr val="tx1"/>
                </a:solidFill>
              </a:rPr>
              <a:t>update</a:t>
            </a:r>
            <a:r>
              <a:rPr lang="en-IE" dirty="0" smtClean="0">
                <a:solidFill>
                  <a:schemeClr val="tx1"/>
                </a:solidFill>
              </a:rPr>
              <a:t>(</a:t>
            </a:r>
          </a:p>
          <a:p>
            <a:pPr>
              <a:buNone/>
            </a:pP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IE" dirty="0" smtClean="0">
                <a:solidFill>
                  <a:schemeClr val="accent5">
                    <a:lumMod val="75000"/>
                  </a:schemeClr>
                </a:solidFill>
              </a:rPr>
              <a:t>// query </a:t>
            </a:r>
          </a:p>
          <a:p>
            <a:pPr>
              <a:buNone/>
            </a:pPr>
            <a:r>
              <a:rPr lang="en-IE" dirty="0" smtClean="0">
                <a:solidFill>
                  <a:schemeClr val="tx1"/>
                </a:solidFill>
              </a:rPr>
              <a:t>    {</a:t>
            </a:r>
          </a:p>
          <a:p>
            <a:pPr>
              <a:buNone/>
            </a:pPr>
            <a:r>
              <a:rPr lang="en-IE" dirty="0" smtClean="0">
                <a:solidFill>
                  <a:schemeClr val="tx1"/>
                </a:solidFill>
              </a:rPr>
              <a:t>        "name" : “TV"</a:t>
            </a:r>
          </a:p>
          <a:p>
            <a:pPr>
              <a:buNone/>
            </a:pPr>
            <a:r>
              <a:rPr lang="en-IE" dirty="0" smtClean="0">
                <a:solidFill>
                  <a:schemeClr val="tx1"/>
                </a:solidFill>
              </a:rPr>
              <a:t>    },  </a:t>
            </a:r>
          </a:p>
          <a:p>
            <a:pPr>
              <a:buNone/>
            </a:pP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IE" dirty="0" smtClean="0">
                <a:solidFill>
                  <a:schemeClr val="accent5">
                    <a:lumMod val="75000"/>
                  </a:schemeClr>
                </a:solidFill>
              </a:rPr>
              <a:t>// update </a:t>
            </a:r>
          </a:p>
          <a:p>
            <a:pPr>
              <a:buNone/>
            </a:pPr>
            <a:r>
              <a:rPr lang="en-IE" dirty="0" smtClean="0">
                <a:solidFill>
                  <a:schemeClr val="tx1"/>
                </a:solidFill>
              </a:rPr>
              <a:t>    {</a:t>
            </a:r>
          </a:p>
          <a:p>
            <a:pPr>
              <a:buNone/>
            </a:pPr>
            <a:r>
              <a:rPr lang="en-IE" dirty="0" smtClean="0">
                <a:solidFill>
                  <a:schemeClr val="tx1"/>
                </a:solidFill>
              </a:rPr>
              <a:t>         "name" : “Fridge"</a:t>
            </a:r>
          </a:p>
          <a:p>
            <a:pPr>
              <a:buNone/>
            </a:pPr>
            <a:r>
              <a:rPr lang="en-IE" dirty="0" smtClean="0">
                <a:solidFill>
                  <a:schemeClr val="tx1"/>
                </a:solidFill>
              </a:rPr>
              <a:t>    },    </a:t>
            </a:r>
          </a:p>
          <a:p>
            <a:pPr>
              <a:buNone/>
            </a:pPr>
            <a:r>
              <a:rPr lang="en-IE" dirty="0" smtClean="0">
                <a:solidFill>
                  <a:schemeClr val="accent5">
                    <a:lumMod val="75000"/>
                  </a:schemeClr>
                </a:solidFill>
              </a:rPr>
              <a:t>    // options </a:t>
            </a:r>
          </a:p>
          <a:p>
            <a:pPr>
              <a:buNone/>
            </a:pPr>
            <a:r>
              <a:rPr lang="en-IE" dirty="0" smtClean="0">
                <a:solidFill>
                  <a:schemeClr val="tx1"/>
                </a:solidFill>
              </a:rPr>
              <a:t>    {</a:t>
            </a:r>
          </a:p>
          <a:p>
            <a:pPr>
              <a:buNone/>
            </a:pPr>
            <a:r>
              <a:rPr lang="en-IE" b="1" dirty="0" smtClean="0">
                <a:solidFill>
                  <a:schemeClr val="tx1"/>
                </a:solidFill>
              </a:rPr>
              <a:t>        "multi" </a:t>
            </a:r>
            <a:r>
              <a:rPr lang="en-IE" dirty="0" smtClean="0">
                <a:solidFill>
                  <a:schemeClr val="tx1"/>
                </a:solidFill>
              </a:rPr>
              <a:t>: false,  </a:t>
            </a:r>
            <a:r>
              <a:rPr lang="en-IE" dirty="0" smtClean="0">
                <a:solidFill>
                  <a:schemeClr val="accent5">
                    <a:lumMod val="75000"/>
                  </a:schemeClr>
                </a:solidFill>
              </a:rPr>
              <a:t>// update only one document </a:t>
            </a:r>
          </a:p>
          <a:p>
            <a:pPr>
              <a:buNone/>
            </a:pPr>
            <a:r>
              <a:rPr lang="en-IE" b="1" dirty="0" smtClean="0">
                <a:solidFill>
                  <a:schemeClr val="tx1"/>
                </a:solidFill>
              </a:rPr>
              <a:t>        "upsert" </a:t>
            </a:r>
            <a:r>
              <a:rPr lang="en-IE" dirty="0" smtClean="0">
                <a:solidFill>
                  <a:schemeClr val="tx1"/>
                </a:solidFill>
              </a:rPr>
              <a:t>: </a:t>
            </a:r>
            <a:r>
              <a:rPr lang="en-IE" dirty="0" smtClean="0">
                <a:solidFill>
                  <a:schemeClr val="accent5">
                    <a:lumMod val="75000"/>
                  </a:schemeClr>
                </a:solidFill>
              </a:rPr>
              <a:t>true  // insert a new document, if no existing document match the query </a:t>
            </a:r>
          </a:p>
          <a:p>
            <a:pPr>
              <a:buNone/>
            </a:pPr>
            <a:r>
              <a:rPr lang="en-IE" dirty="0" smtClean="0">
                <a:solidFill>
                  <a:schemeClr val="tx1"/>
                </a:solidFill>
              </a:rPr>
              <a:t>  });</a:t>
            </a:r>
            <a:endParaRPr lang="en-I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3" y="714356"/>
            <a:ext cx="4418536" cy="4214842"/>
          </a:xfrm>
        </p:spPr>
        <p:txBody>
          <a:bodyPr/>
          <a:lstStyle/>
          <a:p>
            <a:pPr>
              <a:buNone/>
            </a:pPr>
            <a:r>
              <a:rPr lang="en-IE" dirty="0" smtClean="0">
                <a:solidFill>
                  <a:schemeClr val="tx1"/>
                </a:solidFill>
              </a:rPr>
              <a:t>{</a:t>
            </a:r>
          </a:p>
          <a:p>
            <a:pPr lvl="1">
              <a:buNone/>
            </a:pPr>
            <a:r>
              <a:rPr lang="en-IE" dirty="0" smtClean="0">
                <a:solidFill>
                  <a:schemeClr val="tx1"/>
                </a:solidFill>
              </a:rPr>
              <a:t> _id: 150,</a:t>
            </a:r>
          </a:p>
          <a:p>
            <a:pPr lvl="1">
              <a:buNone/>
            </a:pPr>
            <a:endParaRPr lang="en-IE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IE" dirty="0" smtClean="0">
                <a:solidFill>
                  <a:schemeClr val="tx1"/>
                </a:solidFill>
              </a:rPr>
              <a:t> item: "abc123",</a:t>
            </a:r>
          </a:p>
          <a:p>
            <a:pPr lvl="1">
              <a:buNone/>
            </a:pPr>
            <a:endParaRPr lang="en-IE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IE" dirty="0" smtClean="0">
                <a:solidFill>
                  <a:schemeClr val="tx1"/>
                </a:solidFill>
              </a:rPr>
              <a:t> quantity: 250,</a:t>
            </a:r>
          </a:p>
          <a:p>
            <a:pPr lvl="1">
              <a:buNone/>
            </a:pPr>
            <a:endParaRPr lang="en-IE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IE" dirty="0" smtClean="0">
                <a:solidFill>
                  <a:schemeClr val="tx1"/>
                </a:solidFill>
              </a:rPr>
              <a:t> </a:t>
            </a:r>
            <a:r>
              <a:rPr lang="en-IE" dirty="0" err="1" smtClean="0">
                <a:solidFill>
                  <a:schemeClr val="tx1"/>
                </a:solidFill>
              </a:rPr>
              <a:t>instock</a:t>
            </a:r>
            <a:r>
              <a:rPr lang="en-IE" dirty="0" smtClean="0">
                <a:solidFill>
                  <a:schemeClr val="tx1"/>
                </a:solidFill>
              </a:rPr>
              <a:t>: </a:t>
            </a:r>
            <a:r>
              <a:rPr lang="en-IE" b="1" dirty="0" smtClean="0">
                <a:solidFill>
                  <a:schemeClr val="tx1"/>
                </a:solidFill>
              </a:rPr>
              <a:t>true</a:t>
            </a:r>
            <a:r>
              <a:rPr lang="en-IE" dirty="0" smtClean="0">
                <a:solidFill>
                  <a:schemeClr val="tx1"/>
                </a:solidFill>
              </a:rPr>
              <a:t>,</a:t>
            </a:r>
          </a:p>
          <a:p>
            <a:pPr lvl="1">
              <a:buNone/>
            </a:pPr>
            <a:endParaRPr lang="en-IE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IE" dirty="0" smtClean="0">
                <a:solidFill>
                  <a:schemeClr val="tx1"/>
                </a:solidFill>
              </a:rPr>
              <a:t>details: { model: "14Q2", make: "xyz" },</a:t>
            </a:r>
          </a:p>
          <a:p>
            <a:pPr lvl="1">
              <a:buNone/>
            </a:pPr>
            <a:endParaRPr lang="en-IE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IE" dirty="0" smtClean="0">
                <a:solidFill>
                  <a:schemeClr val="tx1"/>
                </a:solidFill>
              </a:rPr>
              <a:t> tags: [ "apparel", "clothing" ]</a:t>
            </a:r>
          </a:p>
          <a:p>
            <a:pPr lvl="1">
              <a:buNone/>
            </a:pPr>
            <a:r>
              <a:rPr lang="en-IE" dirty="0" smtClean="0">
                <a:solidFill>
                  <a:schemeClr val="tx1"/>
                </a:solidFill>
              </a:rPr>
              <a:t>}</a:t>
            </a:r>
          </a:p>
          <a:p>
            <a:endParaRPr lang="en-IE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810248" y="1000108"/>
            <a:ext cx="4572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chemeClr val="accent3">
                    <a:lumMod val="75000"/>
                  </a:schemeClr>
                </a:solidFill>
                <a:latin typeface="Trebuchet MS"/>
              </a:rPr>
              <a:t> </a:t>
            </a:r>
            <a:r>
              <a:rPr lang="en-IE" dirty="0" err="1" smtClean="0">
                <a:solidFill>
                  <a:schemeClr val="accent3">
                    <a:lumMod val="75000"/>
                  </a:schemeClr>
                </a:solidFill>
                <a:latin typeface="Trebuchet MS"/>
              </a:rPr>
              <a:t>db.products.</a:t>
            </a:r>
            <a:r>
              <a:rPr lang="en-IE" b="1" dirty="0" err="1" smtClean="0">
                <a:solidFill>
                  <a:schemeClr val="accent3">
                    <a:lumMod val="75000"/>
                  </a:schemeClr>
                </a:solidFill>
                <a:latin typeface="Trebuchet MS"/>
              </a:rPr>
              <a:t>update</a:t>
            </a:r>
            <a:r>
              <a:rPr lang="en-IE" dirty="0" smtClean="0">
                <a:solidFill>
                  <a:schemeClr val="accent3">
                    <a:lumMod val="75000"/>
                  </a:schemeClr>
                </a:solidFill>
                <a:latin typeface="Trebuchet MS"/>
              </a:rPr>
              <a:t>( </a:t>
            </a:r>
          </a:p>
          <a:p>
            <a:endParaRPr lang="en-IE" dirty="0" smtClean="0">
              <a:solidFill>
                <a:schemeClr val="accent3">
                  <a:lumMod val="75000"/>
                </a:schemeClr>
              </a:solidFill>
              <a:latin typeface="Trebuchet MS"/>
            </a:endParaRPr>
          </a:p>
          <a:p>
            <a:r>
              <a:rPr lang="en-IE" dirty="0" smtClean="0">
                <a:solidFill>
                  <a:schemeClr val="accent3">
                    <a:lumMod val="75000"/>
                  </a:schemeClr>
                </a:solidFill>
                <a:latin typeface="Trebuchet MS"/>
              </a:rPr>
              <a:t>{_id: 150 },</a:t>
            </a:r>
          </a:p>
          <a:p>
            <a:endParaRPr lang="en-IE" dirty="0" smtClean="0">
              <a:solidFill>
                <a:schemeClr val="accent3">
                  <a:lumMod val="75000"/>
                </a:schemeClr>
              </a:solidFill>
              <a:latin typeface="Trebuchet MS"/>
            </a:endParaRPr>
          </a:p>
          <a:p>
            <a:r>
              <a:rPr lang="en-IE" dirty="0" smtClean="0">
                <a:solidFill>
                  <a:schemeClr val="accent3">
                    <a:lumMod val="75000"/>
                  </a:schemeClr>
                </a:solidFill>
                <a:latin typeface="Trebuchet MS"/>
              </a:rPr>
              <a:t> { </a:t>
            </a:r>
            <a:r>
              <a:rPr lang="en-IE" b="1" dirty="0" smtClean="0">
                <a:solidFill>
                  <a:schemeClr val="accent3">
                    <a:lumMod val="75000"/>
                  </a:schemeClr>
                </a:solidFill>
                <a:latin typeface="Trebuchet MS"/>
              </a:rPr>
              <a:t>$set</a:t>
            </a:r>
            <a:r>
              <a:rPr lang="en-IE" dirty="0" smtClean="0">
                <a:solidFill>
                  <a:schemeClr val="accent3">
                    <a:lumMod val="75000"/>
                  </a:schemeClr>
                </a:solidFill>
                <a:latin typeface="Trebuchet MS"/>
              </a:rPr>
              <a:t>:</a:t>
            </a:r>
          </a:p>
          <a:p>
            <a:endParaRPr lang="en-IE" dirty="0" smtClean="0">
              <a:solidFill>
                <a:schemeClr val="accent3">
                  <a:lumMod val="75000"/>
                </a:schemeClr>
              </a:solidFill>
              <a:latin typeface="Trebuchet MS"/>
            </a:endParaRPr>
          </a:p>
          <a:p>
            <a:r>
              <a:rPr lang="en-IE" dirty="0" smtClean="0">
                <a:solidFill>
                  <a:schemeClr val="accent3">
                    <a:lumMod val="75000"/>
                  </a:schemeClr>
                </a:solidFill>
                <a:latin typeface="Trebuchet MS"/>
              </a:rPr>
              <a:t> { quantity: 500,</a:t>
            </a:r>
          </a:p>
          <a:p>
            <a:endParaRPr lang="en-IE" dirty="0" smtClean="0">
              <a:solidFill>
                <a:schemeClr val="accent3">
                  <a:lumMod val="75000"/>
                </a:schemeClr>
              </a:solidFill>
              <a:latin typeface="Trebuchet MS"/>
            </a:endParaRPr>
          </a:p>
          <a:p>
            <a:r>
              <a:rPr lang="en-IE" dirty="0" smtClean="0">
                <a:solidFill>
                  <a:schemeClr val="accent3">
                    <a:lumMod val="75000"/>
                  </a:schemeClr>
                </a:solidFill>
                <a:latin typeface="Trebuchet MS"/>
              </a:rPr>
              <a:t> details: { model: "14Q3", make: "xyz" },</a:t>
            </a:r>
          </a:p>
          <a:p>
            <a:endParaRPr lang="en-IE" dirty="0" smtClean="0">
              <a:solidFill>
                <a:schemeClr val="accent3">
                  <a:lumMod val="75000"/>
                </a:schemeClr>
              </a:solidFill>
              <a:latin typeface="Trebuchet MS"/>
            </a:endParaRPr>
          </a:p>
          <a:p>
            <a:r>
              <a:rPr lang="en-IE" dirty="0" smtClean="0">
                <a:solidFill>
                  <a:schemeClr val="accent3">
                    <a:lumMod val="75000"/>
                  </a:schemeClr>
                </a:solidFill>
                <a:latin typeface="Trebuchet MS"/>
              </a:rPr>
              <a:t> tags: [ "coats", "outerwear", "clothing" ]</a:t>
            </a:r>
          </a:p>
          <a:p>
            <a:endParaRPr lang="en-IE" dirty="0" smtClean="0">
              <a:solidFill>
                <a:schemeClr val="accent3">
                  <a:lumMod val="75000"/>
                </a:schemeClr>
              </a:solidFill>
              <a:latin typeface="Trebuchet MS"/>
            </a:endParaRPr>
          </a:p>
          <a:p>
            <a:r>
              <a:rPr lang="en-IE" dirty="0" smtClean="0">
                <a:solidFill>
                  <a:schemeClr val="accent3">
                    <a:lumMod val="75000"/>
                  </a:schemeClr>
                </a:solidFill>
                <a:latin typeface="Trebuchet MS"/>
              </a:rPr>
              <a:t> } } )</a:t>
            </a:r>
          </a:p>
          <a:p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3881422" y="4929198"/>
            <a:ext cx="700092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defTabSz="457200">
              <a:spcBef>
                <a:spcPts val="1000"/>
              </a:spcBef>
              <a:buClr>
                <a:srgbClr val="90C226"/>
              </a:buClr>
              <a:buSzPct val="80000"/>
              <a:buFont typeface="Symbol"/>
              <a:buChar char="Þ"/>
            </a:pPr>
            <a:r>
              <a:rPr lang="en-IE" dirty="0" smtClean="0">
                <a:latin typeface="Trebuchet MS"/>
              </a:rPr>
              <a:t>The operation replaces the value of: </a:t>
            </a:r>
          </a:p>
          <a:p>
            <a:pPr marL="742950" lvl="1" indent="-285750" defTabSz="457200">
              <a:spcBef>
                <a:spcPts val="1000"/>
              </a:spcBef>
              <a:buClr>
                <a:srgbClr val="90C226"/>
              </a:buClr>
              <a:buSzPct val="80000"/>
            </a:pPr>
            <a:r>
              <a:rPr lang="en-IE" dirty="0" smtClean="0">
                <a:latin typeface="Trebuchet MS"/>
              </a:rPr>
              <a:t>- quantity to 500; </a:t>
            </a:r>
          </a:p>
          <a:p>
            <a:pPr marL="742950" lvl="1" indent="-285750" defTabSz="457200">
              <a:spcBef>
                <a:spcPts val="1000"/>
              </a:spcBef>
              <a:buClr>
                <a:srgbClr val="90C226"/>
              </a:buClr>
              <a:buSzPct val="80000"/>
            </a:pPr>
            <a:r>
              <a:rPr lang="en-IE" dirty="0" smtClean="0">
                <a:latin typeface="Trebuchet MS"/>
              </a:rPr>
              <a:t>- the details field to a new embedded document, </a:t>
            </a:r>
          </a:p>
          <a:p>
            <a:pPr marL="742950" lvl="1" indent="-285750" defTabSz="457200">
              <a:spcBef>
                <a:spcPts val="1000"/>
              </a:spcBef>
              <a:buClr>
                <a:srgbClr val="90C226"/>
              </a:buClr>
              <a:buSzPct val="80000"/>
            </a:pPr>
            <a:r>
              <a:rPr lang="en-IE" dirty="0" smtClean="0">
                <a:latin typeface="Trebuchet MS"/>
              </a:rPr>
              <a:t>-  and the tags field to a new array.</a:t>
            </a:r>
          </a:p>
          <a:p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1381092" y="500042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>
                <a:solidFill>
                  <a:schemeClr val="accent6">
                    <a:lumMod val="75000"/>
                  </a:schemeClr>
                </a:solidFill>
              </a:rPr>
              <a:t>Original document</a:t>
            </a:r>
            <a:endParaRPr lang="en-IE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81686" y="500042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>
                <a:solidFill>
                  <a:schemeClr val="accent6">
                    <a:lumMod val="75000"/>
                  </a:schemeClr>
                </a:solidFill>
              </a:rPr>
              <a:t>Update operation</a:t>
            </a:r>
            <a:endParaRPr lang="en-IE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2" y="1142984"/>
            <a:ext cx="8596667" cy="4898374"/>
          </a:xfrm>
        </p:spPr>
        <p:txBody>
          <a:bodyPr/>
          <a:lstStyle/>
          <a:p>
            <a:r>
              <a:rPr sz="2400" b="1" dirty="0" smtClean="0">
                <a:solidFill>
                  <a:schemeClr val="accent6">
                    <a:lumMod val="75000"/>
                  </a:schemeClr>
                </a:solidFill>
              </a:rPr>
              <a:t>4. Delete:</a:t>
            </a:r>
          </a:p>
          <a:p>
            <a:endParaRPr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IE" dirty="0" err="1" smtClean="0">
                <a:solidFill>
                  <a:schemeClr val="accent3">
                    <a:lumMod val="75000"/>
                  </a:schemeClr>
                </a:solidFill>
              </a:rPr>
              <a:t>db.getCollection</a:t>
            </a:r>
            <a:r>
              <a:rPr lang="en-IE" dirty="0" smtClean="0">
                <a:solidFill>
                  <a:schemeClr val="accent3">
                    <a:lumMod val="75000"/>
                  </a:schemeClr>
                </a:solidFill>
              </a:rPr>
              <a:t>(‘Students')</a:t>
            </a:r>
            <a:r>
              <a:rPr lang="en-IE" sz="18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en-IE" sz="1800" b="1" dirty="0" smtClean="0">
                <a:solidFill>
                  <a:schemeClr val="accent3">
                    <a:lumMod val="75000"/>
                  </a:schemeClr>
                </a:solidFill>
              </a:rPr>
              <a:t>remove</a:t>
            </a:r>
            <a:r>
              <a:rPr lang="en-IE" sz="1800" dirty="0" smtClean="0">
                <a:solidFill>
                  <a:schemeClr val="accent3">
                    <a:lumMod val="75000"/>
                  </a:schemeClr>
                </a:solidFill>
              </a:rPr>
              <a:t>({}) </a:t>
            </a:r>
          </a:p>
          <a:p>
            <a:pPr>
              <a:buNone/>
            </a:pPr>
            <a:r>
              <a:rPr lang="en-IE" dirty="0" smtClean="0">
                <a:solidFill>
                  <a:schemeClr val="tx1"/>
                </a:solidFill>
                <a:latin typeface="Trebuchet MS" pitchFamily="34" charset="0"/>
              </a:rPr>
              <a:t>=&gt; It removes all documents in the collection.</a:t>
            </a:r>
            <a:endParaRPr lang="en-IE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IE" sz="18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E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IE" dirty="0" err="1" smtClean="0">
                <a:solidFill>
                  <a:schemeClr val="accent3">
                    <a:lumMod val="75000"/>
                  </a:schemeClr>
                </a:solidFill>
              </a:rPr>
              <a:t>db.getCollection</a:t>
            </a:r>
            <a:r>
              <a:rPr lang="en-IE" dirty="0" smtClean="0">
                <a:solidFill>
                  <a:schemeClr val="accent3">
                    <a:lumMod val="75000"/>
                  </a:schemeClr>
                </a:solidFill>
              </a:rPr>
              <a:t>(‘Students').</a:t>
            </a:r>
            <a:r>
              <a:rPr lang="en-IE" b="1" dirty="0" smtClean="0">
                <a:solidFill>
                  <a:schemeClr val="accent3">
                    <a:lumMod val="75000"/>
                  </a:schemeClr>
                </a:solidFill>
              </a:rPr>
              <a:t>remove</a:t>
            </a:r>
            <a:r>
              <a:rPr lang="en-IE" dirty="0" smtClean="0">
                <a:solidFill>
                  <a:schemeClr val="accent3">
                    <a:lumMod val="75000"/>
                  </a:schemeClr>
                </a:solidFill>
              </a:rPr>
              <a:t>({name:“John”)</a:t>
            </a:r>
          </a:p>
          <a:p>
            <a:pPr>
              <a:buFont typeface="Symbol"/>
              <a:buChar char="Þ"/>
            </a:pPr>
            <a:r>
              <a:rPr lang="en-IE" dirty="0" smtClean="0">
                <a:solidFill>
                  <a:schemeClr val="tx1"/>
                </a:solidFill>
              </a:rPr>
              <a:t>This removes all the documents in the collection that contain the key value: name:”John”.</a:t>
            </a:r>
          </a:p>
          <a:p>
            <a:pPr>
              <a:buFont typeface="Symbol"/>
              <a:buChar char="Þ"/>
            </a:pPr>
            <a:endParaRPr lang="en-IE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IE" dirty="0" smtClean="0">
                <a:solidFill>
                  <a:schemeClr val="accent3">
                    <a:lumMod val="75000"/>
                  </a:schemeClr>
                </a:solidFill>
              </a:rPr>
              <a:t>		</a:t>
            </a:r>
            <a:r>
              <a:rPr lang="en-IE" dirty="0" err="1" smtClean="0">
                <a:solidFill>
                  <a:schemeClr val="accent3">
                    <a:lumMod val="75000"/>
                  </a:schemeClr>
                </a:solidFill>
              </a:rPr>
              <a:t>db.getCollection</a:t>
            </a:r>
            <a:r>
              <a:rPr lang="en-IE" dirty="0" smtClean="0">
                <a:solidFill>
                  <a:schemeClr val="accent3">
                    <a:lumMod val="75000"/>
                  </a:schemeClr>
                </a:solidFill>
              </a:rPr>
              <a:t>(‘Students').</a:t>
            </a:r>
            <a:r>
              <a:rPr lang="en-IE" b="1" dirty="0" smtClean="0">
                <a:solidFill>
                  <a:schemeClr val="accent3">
                    <a:lumMod val="75000"/>
                  </a:schemeClr>
                </a:solidFill>
              </a:rPr>
              <a:t>remove</a:t>
            </a:r>
            <a:r>
              <a:rPr lang="en-IE" dirty="0" smtClean="0">
                <a:solidFill>
                  <a:schemeClr val="accent3">
                    <a:lumMod val="75000"/>
                  </a:schemeClr>
                </a:solidFill>
              </a:rPr>
              <a:t>( { name : “Peter” }, 1 )</a:t>
            </a:r>
          </a:p>
          <a:p>
            <a:pPr>
              <a:buNone/>
            </a:pPr>
            <a:r>
              <a:rPr lang="en-IE" dirty="0" smtClean="0">
                <a:solidFill>
                  <a:schemeClr val="tx1"/>
                </a:solidFill>
              </a:rPr>
              <a:t>=&gt; This removes </a:t>
            </a:r>
            <a:r>
              <a:rPr lang="en-IE" b="1" dirty="0" smtClean="0">
                <a:solidFill>
                  <a:schemeClr val="tx1"/>
                </a:solidFill>
              </a:rPr>
              <a:t>one</a:t>
            </a:r>
            <a:r>
              <a:rPr lang="en-IE" dirty="0" smtClean="0">
                <a:solidFill>
                  <a:schemeClr val="tx1"/>
                </a:solidFill>
              </a:rPr>
              <a:t> the documents in the collection that contain the key value: name:”John”.</a:t>
            </a:r>
          </a:p>
          <a:p>
            <a:pPr>
              <a:buNone/>
            </a:pPr>
            <a:endParaRPr lang="en-IE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endParaRPr lang="en-IE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38600" y="381000"/>
            <a:ext cx="2040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Conclusion</a:t>
            </a:r>
            <a:endParaRPr lang="en-US" sz="3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3902" y="1500174"/>
            <a:ext cx="88113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we achieved: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 Installed Mongo DB on our own machines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 Learned how to perform CRUD operations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 Set up a </a:t>
            </a:r>
            <a:r>
              <a:rPr lang="en-US" sz="2400" dirty="0" err="1" smtClean="0"/>
              <a:t>sharded</a:t>
            </a:r>
            <a:r>
              <a:rPr lang="en-US" sz="2400" dirty="0" smtClean="0"/>
              <a:t> database configuration on 4 virtual machines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 Inserted data in </a:t>
            </a:r>
            <a:r>
              <a:rPr lang="en-US" sz="2400" dirty="0" err="1" smtClean="0"/>
              <a:t>sharded</a:t>
            </a:r>
            <a:r>
              <a:rPr lang="en-US" sz="2400" dirty="0" smtClean="0"/>
              <a:t> database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 Performed CRUD operations on </a:t>
            </a:r>
            <a:r>
              <a:rPr lang="en-US" sz="2400" dirty="0" err="1" smtClean="0"/>
              <a:t>sharded</a:t>
            </a:r>
            <a:r>
              <a:rPr lang="en-US" sz="2400" dirty="0" smtClean="0"/>
              <a:t> database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4643249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2" y="404664"/>
            <a:ext cx="8596667" cy="5636694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NoSQL database provides a mechanism for storage and retrieval of data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modelled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means other than the tabular relations used in relational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databases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(like SQL, Oracle, etc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.).</a:t>
            </a:r>
          </a:p>
          <a:p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Types of NoSQL databases</a:t>
            </a:r>
            <a:r>
              <a:rPr lang="en-GB" sz="20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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Key Value</a:t>
            </a:r>
          </a:p>
          <a:p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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Graph</a:t>
            </a:r>
          </a:p>
          <a:p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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Column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Oriented</a:t>
            </a:r>
          </a:p>
          <a:p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 Document Oriented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xmlns="" val="1221518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1424" y="404664"/>
            <a:ext cx="7696962" cy="5772722"/>
          </a:xfrm>
        </p:spPr>
      </p:pic>
    </p:spTree>
    <p:extLst>
      <p:ext uri="{BB962C8B-B14F-4D97-AF65-F5344CB8AC3E}">
        <p14:creationId xmlns:p14="http://schemas.microsoft.com/office/powerpoint/2010/main" xmlns="" val="1300298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5440" y="692696"/>
            <a:ext cx="7696962" cy="577272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5958992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7448" y="404665"/>
            <a:ext cx="7696962" cy="5772722"/>
          </a:xfrm>
        </p:spPr>
      </p:pic>
    </p:spTree>
    <p:extLst>
      <p:ext uri="{BB962C8B-B14F-4D97-AF65-F5344CB8AC3E}">
        <p14:creationId xmlns:p14="http://schemas.microsoft.com/office/powerpoint/2010/main" xmlns="" val="2549027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98" t="3123" r="2398" b="3123"/>
          <a:stretch/>
        </p:blipFill>
        <p:spPr>
          <a:xfrm>
            <a:off x="1271464" y="620689"/>
            <a:ext cx="7327816" cy="5412157"/>
          </a:xfr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xmlns="" val="1161630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2180</TotalTime>
  <Words>1443</Words>
  <Application>Microsoft Macintosh PowerPoint</Application>
  <PresentationFormat>Custom</PresentationFormat>
  <Paragraphs>407</Paragraphs>
  <Slides>43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Facet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Moran</dc:creator>
  <cp:lastModifiedBy>mallannius</cp:lastModifiedBy>
  <cp:revision>208</cp:revision>
  <dcterms:created xsi:type="dcterms:W3CDTF">2014-09-12T02:18:09Z</dcterms:created>
  <dcterms:modified xsi:type="dcterms:W3CDTF">2016-04-11T10:28:54Z</dcterms:modified>
</cp:coreProperties>
</file>