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58" r:id="rId5"/>
    <p:sldId id="283" r:id="rId6"/>
    <p:sldId id="279" r:id="rId7"/>
    <p:sldId id="259" r:id="rId8"/>
    <p:sldId id="260" r:id="rId9"/>
    <p:sldId id="261" r:id="rId10"/>
    <p:sldId id="263" r:id="rId11"/>
    <p:sldId id="262" r:id="rId12"/>
    <p:sldId id="280" r:id="rId13"/>
    <p:sldId id="264" r:id="rId14"/>
    <p:sldId id="265" r:id="rId15"/>
    <p:sldId id="284" r:id="rId16"/>
    <p:sldId id="282" r:id="rId17"/>
    <p:sldId id="291" r:id="rId18"/>
    <p:sldId id="300" r:id="rId19"/>
    <p:sldId id="285" r:id="rId20"/>
    <p:sldId id="301" r:id="rId21"/>
    <p:sldId id="286" r:id="rId22"/>
    <p:sldId id="302" r:id="rId23"/>
    <p:sldId id="287" r:id="rId24"/>
    <p:sldId id="303" r:id="rId25"/>
    <p:sldId id="288" r:id="rId26"/>
    <p:sldId id="304" r:id="rId27"/>
    <p:sldId id="289" r:id="rId28"/>
    <p:sldId id="305" r:id="rId29"/>
    <p:sldId id="290" r:id="rId30"/>
    <p:sldId id="306" r:id="rId31"/>
    <p:sldId id="307"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92" r:id="rId46"/>
    <p:sldId id="293" r:id="rId47"/>
    <p:sldId id="297" r:id="rId48"/>
    <p:sldId id="296" r:id="rId49"/>
    <p:sldId id="294" r:id="rId50"/>
    <p:sldId id="295" r:id="rId51"/>
    <p:sldId id="298" r:id="rId52"/>
    <p:sldId id="29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0" d="100"/>
          <a:sy n="120" d="100"/>
        </p:scale>
        <p:origin x="17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400" dirty="0">
                <a:latin typeface="Bahnschrift SemiCondensed" panose="020B0502040204020203" pitchFamily="34" charset="0"/>
                <a:ea typeface="Times New Roman" panose="02020603050405020304" pitchFamily="18" charset="0"/>
                <a:cs typeface="Times New Roman" panose="02020603050405020304" pitchFamily="18" charset="0"/>
              </a:rPr>
              <a:t>Prediction and Recommendation engine with Data crunching and Causal models for Demand Analysis of food grains</a:t>
            </a:r>
            <a:r>
              <a:rPr lang="en-IN" dirty="0"/>
              <a:t/>
            </a:r>
            <a:br>
              <a:rPr lang="en-IN" dirty="0"/>
            </a:br>
            <a:endParaRPr lang="en-IN" dirty="0"/>
          </a:p>
        </p:txBody>
      </p:sp>
      <p:sp>
        <p:nvSpPr>
          <p:cNvPr id="3" name="Subtitle 2"/>
          <p:cNvSpPr>
            <a:spLocks noGrp="1"/>
          </p:cNvSpPr>
          <p:nvPr>
            <p:ph type="subTitle" idx="1"/>
          </p:nvPr>
        </p:nvSpPr>
        <p:spPr/>
        <p:txBody>
          <a:bodyPr>
            <a:normAutofit fontScale="85000" lnSpcReduction="10000"/>
          </a:bodyPr>
          <a:lstStyle/>
          <a:p>
            <a:pPr>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Project Coordinator- </a:t>
            </a:r>
            <a:r>
              <a:rPr lang="en-IN" b="1" dirty="0" err="1">
                <a:latin typeface="Bahnschrift SemiCondensed" panose="020B0502040204020203" pitchFamily="34" charset="0"/>
                <a:ea typeface="Times New Roman" panose="02020603050405020304" pitchFamily="18" charset="0"/>
                <a:cs typeface="Times New Roman" panose="02020603050405020304" pitchFamily="18" charset="0"/>
              </a:rPr>
              <a:t>Sankaranarayanan.G</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Project Members: </a:t>
            </a:r>
            <a:r>
              <a:rPr lang="en-IN" b="1" dirty="0" smtClean="0">
                <a:latin typeface="Bahnschrift SemiCondensed" panose="020B0502040204020203" pitchFamily="34" charset="0"/>
                <a:ea typeface="Times New Roman" panose="02020603050405020304" pitchFamily="18" charset="0"/>
                <a:cs typeface="Times New Roman" panose="02020603050405020304" pitchFamily="18" charset="0"/>
              </a:rPr>
              <a:t>Praveen </a:t>
            </a:r>
            <a:r>
              <a:rPr lang="en-IN" b="1" dirty="0" err="1" smtClean="0">
                <a:latin typeface="Bahnschrift SemiCondensed" panose="020B0502040204020203" pitchFamily="34" charset="0"/>
                <a:ea typeface="Times New Roman" panose="02020603050405020304" pitchFamily="18" charset="0"/>
                <a:cs typeface="Times New Roman" panose="02020603050405020304" pitchFamily="18" charset="0"/>
              </a:rPr>
              <a:t>Malla</a:t>
            </a:r>
            <a:r>
              <a:rPr lang="en-IN" b="1" dirty="0" smtClean="0">
                <a:latin typeface="Bahnschrift SemiCondensed" panose="020B0502040204020203" pitchFamily="34" charset="0"/>
                <a:ea typeface="Times New Roman" panose="02020603050405020304" pitchFamily="18" charset="0"/>
                <a:cs typeface="Times New Roman" panose="02020603050405020304" pitchFamily="18" charset="0"/>
              </a:rPr>
              <a:t>, </a:t>
            </a:r>
            <a:r>
              <a:rPr lang="en-IN" b="1" dirty="0" err="1">
                <a:latin typeface="Bahnschrift SemiCondensed" panose="020B0502040204020203" pitchFamily="34" charset="0"/>
                <a:ea typeface="Times New Roman" panose="02020603050405020304" pitchFamily="18" charset="0"/>
                <a:cs typeface="Times New Roman" panose="02020603050405020304" pitchFamily="18" charset="0"/>
              </a:rPr>
              <a:t>Keerthana.S</a:t>
            </a: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 </a:t>
            </a:r>
            <a:r>
              <a:rPr lang="en-IN" b="1" dirty="0" err="1">
                <a:latin typeface="Bahnschrift SemiCondensed" panose="020B0502040204020203" pitchFamily="34" charset="0"/>
                <a:ea typeface="Times New Roman" panose="02020603050405020304" pitchFamily="18" charset="0"/>
                <a:cs typeface="Times New Roman" panose="02020603050405020304" pitchFamily="18" charset="0"/>
              </a:rPr>
              <a:t>Kasyap</a:t>
            </a: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 Varanasi, </a:t>
            </a:r>
            <a:r>
              <a:rPr lang="en-IN" b="1" dirty="0" err="1">
                <a:latin typeface="Bahnschrift SemiCondensed" panose="020B0502040204020203" pitchFamily="34" charset="0"/>
                <a:ea typeface="Times New Roman" panose="02020603050405020304" pitchFamily="18" charset="0"/>
                <a:cs typeface="Times New Roman" panose="02020603050405020304" pitchFamily="18" charset="0"/>
              </a:rPr>
              <a:t>Nikunj</a:t>
            </a: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 Bansal, </a:t>
            </a:r>
            <a:r>
              <a:rPr lang="en-IN" b="1" dirty="0" smtClean="0">
                <a:latin typeface="Bahnschrift SemiCondensed" panose="020B0502040204020203" pitchFamily="34" charset="0"/>
                <a:ea typeface="Times New Roman" panose="02020603050405020304" pitchFamily="18" charset="0"/>
                <a:cs typeface="Times New Roman" panose="02020603050405020304" pitchFamily="18" charset="0"/>
              </a:rPr>
              <a:t>Praveen </a:t>
            </a:r>
            <a:r>
              <a:rPr lang="en-IN" b="1" smtClean="0">
                <a:latin typeface="Bahnschrift SemiCondensed" panose="020B0502040204020203" pitchFamily="34" charset="0"/>
                <a:ea typeface="Times New Roman" panose="02020603050405020304" pitchFamily="18" charset="0"/>
                <a:cs typeface="Times New Roman" panose="02020603050405020304" pitchFamily="18" charset="0"/>
              </a:rPr>
              <a:t>Shahani </a:t>
            </a: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(Members of </a:t>
            </a:r>
            <a:r>
              <a:rPr lang="en-IN" b="1" dirty="0" err="1">
                <a:latin typeface="Bahnschrift SemiCondensed" panose="020B0502040204020203" pitchFamily="34" charset="0"/>
                <a:ea typeface="Times New Roman" panose="02020603050405020304" pitchFamily="18" charset="0"/>
                <a:cs typeface="Times New Roman" panose="02020603050405020304" pitchFamily="18" charset="0"/>
              </a:rPr>
              <a:t>Cord.Ai</a:t>
            </a: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916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Issues and Challenges </a:t>
            </a:r>
            <a:r>
              <a:rPr lang="en-IN" dirty="0" smtClean="0"/>
              <a:t>-Supply</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2397" y="2051221"/>
            <a:ext cx="4790393" cy="37782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32790" y="2051221"/>
            <a:ext cx="4644594" cy="3778250"/>
          </a:xfrm>
          <a:prstGeom prst="rect">
            <a:avLst/>
          </a:prstGeom>
        </p:spPr>
      </p:pic>
    </p:spTree>
    <p:extLst>
      <p:ext uri="{BB962C8B-B14F-4D97-AF65-F5344CB8AC3E}">
        <p14:creationId xmlns:p14="http://schemas.microsoft.com/office/powerpoint/2010/main" val="138414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Problems, Issues and Challenges </a:t>
            </a:r>
            <a:r>
              <a:rPr lang="en-IN" dirty="0" smtClean="0"/>
              <a:t>-Demand </a:t>
            </a:r>
            <a:r>
              <a:rPr lang="en-IN" sz="2800" dirty="0"/>
              <a:t/>
            </a:r>
            <a:br>
              <a:rPr lang="en-IN" sz="2800" dirty="0"/>
            </a:br>
            <a:endParaRPr lang="en-IN" dirty="0"/>
          </a:p>
        </p:txBody>
      </p:sp>
      <p:sp>
        <p:nvSpPr>
          <p:cNvPr id="3" name="Content Placeholder 2"/>
          <p:cNvSpPr>
            <a:spLocks noGrp="1"/>
          </p:cNvSpPr>
          <p:nvPr>
            <p:ph idx="1"/>
          </p:nvPr>
        </p:nvSpPr>
        <p:spPr/>
        <p:txBody>
          <a:bodyPr>
            <a:normAutofit/>
          </a:bodyPr>
          <a:lstStyle/>
          <a:p>
            <a:pPr lvl="1"/>
            <a:r>
              <a:rPr lang="en-IN" dirty="0" smtClean="0"/>
              <a:t>Population </a:t>
            </a:r>
            <a:r>
              <a:rPr lang="en-IN" dirty="0"/>
              <a:t>Dynamics.</a:t>
            </a:r>
            <a:endParaRPr lang="en-IN" sz="1200" dirty="0"/>
          </a:p>
          <a:p>
            <a:pPr lvl="1"/>
            <a:r>
              <a:rPr lang="en-IN" dirty="0"/>
              <a:t>Poverty Level Estimation</a:t>
            </a:r>
            <a:endParaRPr lang="en-IN" sz="1200" dirty="0"/>
          </a:p>
          <a:p>
            <a:pPr lvl="1"/>
            <a:r>
              <a:rPr lang="en-IN" dirty="0"/>
              <a:t>Free </a:t>
            </a:r>
            <a:r>
              <a:rPr lang="en-IN" dirty="0" smtClean="0"/>
              <a:t>riding, pilferages </a:t>
            </a:r>
            <a:r>
              <a:rPr lang="en-IN" dirty="0"/>
              <a:t>and Leakages</a:t>
            </a:r>
            <a:endParaRPr lang="en-IN" sz="1200" dirty="0"/>
          </a:p>
          <a:p>
            <a:pPr lvl="1"/>
            <a:r>
              <a:rPr lang="en-IN" dirty="0"/>
              <a:t>Exports and Imports Policies</a:t>
            </a:r>
            <a:endParaRPr lang="en-IN" sz="1200" dirty="0"/>
          </a:p>
          <a:p>
            <a:pPr lvl="1"/>
            <a:r>
              <a:rPr lang="en-IN" dirty="0"/>
              <a:t>Delay in trans-shipment</a:t>
            </a:r>
            <a:endParaRPr lang="en-IN" sz="1200" dirty="0"/>
          </a:p>
          <a:p>
            <a:pPr lvl="1"/>
            <a:r>
              <a:rPr lang="en-IN" dirty="0"/>
              <a:t>Delay in last mile </a:t>
            </a:r>
            <a:r>
              <a:rPr lang="en-IN" dirty="0" smtClean="0"/>
              <a:t>distribution</a:t>
            </a:r>
            <a:endParaRPr lang="en-IN" sz="1200" dirty="0"/>
          </a:p>
          <a:p>
            <a:pPr lvl="1"/>
            <a:r>
              <a:rPr lang="en-IN" dirty="0"/>
              <a:t>Exclusion of poor due to non-availability of ration cards and </a:t>
            </a:r>
            <a:r>
              <a:rPr lang="en-IN" dirty="0" err="1"/>
              <a:t>Aadhar</a:t>
            </a:r>
            <a:r>
              <a:rPr lang="en-IN" dirty="0"/>
              <a:t> card</a:t>
            </a:r>
            <a:endParaRPr lang="en-IN" sz="1200" dirty="0"/>
          </a:p>
          <a:p>
            <a:pPr lvl="1"/>
            <a:r>
              <a:rPr lang="en-IN" dirty="0"/>
              <a:t>Sudden increase in demand</a:t>
            </a:r>
            <a:endParaRPr lang="en-IN" sz="1200" dirty="0"/>
          </a:p>
          <a:p>
            <a:pPr lvl="1"/>
            <a:r>
              <a:rPr lang="en-IN" dirty="0"/>
              <a:t>Spoilage due to weather   </a:t>
            </a:r>
            <a:endParaRPr lang="en-IN" sz="1200" dirty="0"/>
          </a:p>
          <a:p>
            <a:pPr lvl="1"/>
            <a:r>
              <a:rPr lang="en-IN" dirty="0"/>
              <a:t>Incomplete and Imperfect information.</a:t>
            </a:r>
            <a:endParaRPr lang="en-IN" sz="1200" dirty="0"/>
          </a:p>
          <a:p>
            <a:endParaRPr lang="en-IN" dirty="0"/>
          </a:p>
        </p:txBody>
      </p:sp>
    </p:spTree>
    <p:extLst>
      <p:ext uri="{BB962C8B-B14F-4D97-AF65-F5344CB8AC3E}">
        <p14:creationId xmlns:p14="http://schemas.microsoft.com/office/powerpoint/2010/main" val="247818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Noises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0822" y="1905000"/>
            <a:ext cx="8843790" cy="4006850"/>
          </a:xfrm>
          <a:prstGeom prst="rect">
            <a:avLst/>
          </a:prstGeom>
        </p:spPr>
      </p:pic>
    </p:spTree>
    <p:extLst>
      <p:ext uri="{BB962C8B-B14F-4D97-AF65-F5344CB8AC3E}">
        <p14:creationId xmlns:p14="http://schemas.microsoft.com/office/powerpoint/2010/main" val="123053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r>
              <a:rPr lang="en-IN" dirty="0"/>
              <a:t/>
            </a:r>
            <a:br>
              <a:rPr lang="en-IN" dirty="0"/>
            </a:br>
            <a:endParaRPr lang="en-IN" dirty="0"/>
          </a:p>
        </p:txBody>
      </p:sp>
      <p:sp>
        <p:nvSpPr>
          <p:cNvPr id="3" name="Content Placeholder 2"/>
          <p:cNvSpPr>
            <a:spLocks noGrp="1"/>
          </p:cNvSpPr>
          <p:nvPr>
            <p:ph idx="1"/>
          </p:nvPr>
        </p:nvSpPr>
        <p:spPr/>
        <p:txBody>
          <a:bodyPr/>
          <a:lstStyle/>
          <a:p>
            <a:pPr lvl="0"/>
            <a:r>
              <a:rPr lang="en-IN" b="1" dirty="0" smtClean="0"/>
              <a:t>Supply </a:t>
            </a:r>
            <a:r>
              <a:rPr lang="en-IN" b="1" dirty="0"/>
              <a:t>Side Strategizing and Planning to meet the Demand using Artificial Intelligence, tools and technological implements.</a:t>
            </a:r>
            <a:endParaRPr lang="en-IN" dirty="0"/>
          </a:p>
          <a:p>
            <a:pPr lvl="0"/>
            <a:r>
              <a:rPr lang="en-IN" b="1" dirty="0"/>
              <a:t>Inventory and Logistical Management at Facility level using technological implements such as smart cards.</a:t>
            </a:r>
            <a:endParaRPr lang="en-IN" dirty="0"/>
          </a:p>
          <a:p>
            <a:pPr lvl="0"/>
            <a:r>
              <a:rPr lang="en-IN" b="1" dirty="0"/>
              <a:t>Demand Prediction, Analysis Model, and Algorithms for different geographical locations in India.</a:t>
            </a:r>
            <a:endParaRPr lang="en-IN" dirty="0"/>
          </a:p>
          <a:p>
            <a:endParaRPr lang="en-IN" dirty="0"/>
          </a:p>
        </p:txBody>
      </p:sp>
    </p:spTree>
    <p:extLst>
      <p:ext uri="{BB962C8B-B14F-4D97-AF65-F5344CB8AC3E}">
        <p14:creationId xmlns:p14="http://schemas.microsoft.com/office/powerpoint/2010/main" val="344103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61645"/>
            <a:ext cx="8911687" cy="1280890"/>
          </a:xfrm>
        </p:spPr>
        <p:txBody>
          <a:bodyPr>
            <a:normAutofit fontScale="90000"/>
          </a:bodyPr>
          <a:lstStyle/>
          <a:p>
            <a:r>
              <a:rPr lang="en-IN" sz="4000" b="1" dirty="0"/>
              <a:t>Implementable, Deliverables-Problem Framework, Algorithm and Mechanisms</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Module 1: Numerical data analysis</a:t>
            </a:r>
          </a:p>
          <a:p>
            <a:r>
              <a:rPr lang="en-IN" b="1" dirty="0"/>
              <a:t>Module 2: Textual Data Analysis </a:t>
            </a:r>
            <a:endParaRPr lang="en-IN" b="1" dirty="0" smtClean="0"/>
          </a:p>
          <a:p>
            <a:r>
              <a:rPr lang="en-IN" b="1" dirty="0"/>
              <a:t>Module 3: GIS and Climate based Data analysis, Image Analysis   </a:t>
            </a:r>
          </a:p>
          <a:p>
            <a:r>
              <a:rPr lang="en-IN" b="1" dirty="0"/>
              <a:t>Module 4: Data Cleaning Module</a:t>
            </a:r>
            <a:endParaRPr lang="en-IN" dirty="0"/>
          </a:p>
          <a:p>
            <a:r>
              <a:rPr lang="en-IN" b="1" dirty="0"/>
              <a:t>Module 5: Synthetic Data Generation, test data generation and validation </a:t>
            </a:r>
            <a:endParaRPr lang="en-IN" dirty="0"/>
          </a:p>
          <a:p>
            <a:r>
              <a:rPr lang="en-IN" b="1" dirty="0"/>
              <a:t>Module 6: Retrograde analysis of food grain policies and other policies in reality</a:t>
            </a:r>
            <a:endParaRPr lang="en-IN" dirty="0"/>
          </a:p>
          <a:p>
            <a:r>
              <a:rPr lang="en-IN" b="1" dirty="0"/>
              <a:t>Module 7: Forecasting, Recommendation and Strategic Decision Making Module </a:t>
            </a:r>
            <a:r>
              <a:rPr lang="en-IN" dirty="0"/>
              <a:t> </a:t>
            </a:r>
          </a:p>
          <a:p>
            <a:endParaRPr lang="en-IN" dirty="0"/>
          </a:p>
          <a:p>
            <a:endParaRPr lang="en-IN" dirty="0"/>
          </a:p>
        </p:txBody>
      </p:sp>
    </p:spTree>
    <p:extLst>
      <p:ext uri="{BB962C8B-B14F-4D97-AF65-F5344CB8AC3E}">
        <p14:creationId xmlns:p14="http://schemas.microsoft.com/office/powerpoint/2010/main" val="175718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247" y="0"/>
            <a:ext cx="8911687" cy="1280890"/>
          </a:xfrm>
        </p:spPr>
        <p:txBody>
          <a:bodyPr/>
          <a:lstStyle/>
          <a:p>
            <a:r>
              <a:rPr lang="en-IN" dirty="0" smtClean="0"/>
              <a:t>Module Relationship Diagram</a:t>
            </a:r>
            <a:endParaRPr lang="en-IN" dirty="0"/>
          </a:p>
        </p:txBody>
      </p:sp>
      <p:sp>
        <p:nvSpPr>
          <p:cNvPr id="4" name="Rectangle 3"/>
          <p:cNvSpPr/>
          <p:nvPr/>
        </p:nvSpPr>
        <p:spPr>
          <a:xfrm>
            <a:off x="5185458" y="823690"/>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1</a:t>
            </a:r>
            <a:endParaRPr lang="en-IN" dirty="0"/>
          </a:p>
        </p:txBody>
      </p:sp>
      <p:sp>
        <p:nvSpPr>
          <p:cNvPr id="5" name="Rectangle 4"/>
          <p:cNvSpPr/>
          <p:nvPr/>
        </p:nvSpPr>
        <p:spPr>
          <a:xfrm>
            <a:off x="1013020" y="1960271"/>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4</a:t>
            </a:r>
            <a:endParaRPr lang="en-IN" dirty="0"/>
          </a:p>
        </p:txBody>
      </p:sp>
      <p:sp>
        <p:nvSpPr>
          <p:cNvPr id="6" name="Rectangle 5"/>
          <p:cNvSpPr/>
          <p:nvPr/>
        </p:nvSpPr>
        <p:spPr>
          <a:xfrm>
            <a:off x="5166804" y="1959850"/>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2</a:t>
            </a:r>
            <a:endParaRPr lang="en-IN" dirty="0"/>
          </a:p>
        </p:txBody>
      </p:sp>
      <p:sp>
        <p:nvSpPr>
          <p:cNvPr id="7" name="Rectangle 6"/>
          <p:cNvSpPr/>
          <p:nvPr/>
        </p:nvSpPr>
        <p:spPr>
          <a:xfrm>
            <a:off x="5176126" y="3217719"/>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3</a:t>
            </a:r>
            <a:endParaRPr lang="en-IN" dirty="0"/>
          </a:p>
        </p:txBody>
      </p:sp>
      <p:sp>
        <p:nvSpPr>
          <p:cNvPr id="8" name="Rectangle 7"/>
          <p:cNvSpPr/>
          <p:nvPr/>
        </p:nvSpPr>
        <p:spPr>
          <a:xfrm>
            <a:off x="1013019" y="3687664"/>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5</a:t>
            </a:r>
            <a:endParaRPr lang="en-IN" dirty="0"/>
          </a:p>
        </p:txBody>
      </p:sp>
      <p:cxnSp>
        <p:nvCxnSpPr>
          <p:cNvPr id="11" name="Straight Arrow Connector 10"/>
          <p:cNvCxnSpPr>
            <a:stCxn id="5" idx="3"/>
          </p:cNvCxnSpPr>
          <p:nvPr/>
        </p:nvCxnSpPr>
        <p:spPr>
          <a:xfrm flipV="1">
            <a:off x="3311377" y="2417049"/>
            <a:ext cx="1857778" cy="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11377" y="2093883"/>
            <a:ext cx="1846980" cy="646331"/>
          </a:xfrm>
          <a:prstGeom prst="rect">
            <a:avLst/>
          </a:prstGeom>
          <a:noFill/>
        </p:spPr>
        <p:txBody>
          <a:bodyPr wrap="none" rtlCol="0">
            <a:spAutoFit/>
          </a:bodyPr>
          <a:lstStyle/>
          <a:p>
            <a:r>
              <a:rPr lang="en-IN" dirty="0" smtClean="0"/>
              <a:t>Pre-processed </a:t>
            </a:r>
          </a:p>
          <a:p>
            <a:r>
              <a:rPr lang="en-IN" dirty="0" smtClean="0"/>
              <a:t>Data</a:t>
            </a:r>
            <a:endParaRPr lang="en-IN" dirty="0"/>
          </a:p>
        </p:txBody>
      </p:sp>
      <p:cxnSp>
        <p:nvCxnSpPr>
          <p:cNvPr id="16" name="Straight Arrow Connector 15"/>
          <p:cNvCxnSpPr>
            <a:stCxn id="8" idx="0"/>
            <a:endCxn id="5" idx="2"/>
          </p:cNvCxnSpPr>
          <p:nvPr/>
        </p:nvCxnSpPr>
        <p:spPr>
          <a:xfrm flipV="1">
            <a:off x="2162198" y="2874671"/>
            <a:ext cx="1" cy="8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4" idx="1"/>
          </p:cNvCxnSpPr>
          <p:nvPr/>
        </p:nvCxnSpPr>
        <p:spPr>
          <a:xfrm rot="5400000" flipH="1" flipV="1">
            <a:off x="4515923" y="1747514"/>
            <a:ext cx="1136158" cy="2029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7" idx="1"/>
          </p:cNvCxnSpPr>
          <p:nvPr/>
        </p:nvCxnSpPr>
        <p:spPr>
          <a:xfrm rot="16200000" flipH="1">
            <a:off x="4450401" y="2949193"/>
            <a:ext cx="1257871" cy="193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522409" y="1959850"/>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6</a:t>
            </a:r>
            <a:endParaRPr lang="en-IN" dirty="0"/>
          </a:p>
        </p:txBody>
      </p:sp>
      <p:cxnSp>
        <p:nvCxnSpPr>
          <p:cNvPr id="24" name="Straight Arrow Connector 23"/>
          <p:cNvCxnSpPr>
            <a:stCxn id="22" idx="1"/>
            <a:endCxn id="6" idx="3"/>
          </p:cNvCxnSpPr>
          <p:nvPr/>
        </p:nvCxnSpPr>
        <p:spPr>
          <a:xfrm flipH="1">
            <a:off x="7465161" y="2417050"/>
            <a:ext cx="2057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74483" y="2565918"/>
            <a:ext cx="26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3"/>
          </p:cNvCxnSpPr>
          <p:nvPr/>
        </p:nvCxnSpPr>
        <p:spPr>
          <a:xfrm>
            <a:off x="7483815" y="1280890"/>
            <a:ext cx="251668" cy="129435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 idx="3"/>
          </p:cNvCxnSpPr>
          <p:nvPr/>
        </p:nvCxnSpPr>
        <p:spPr>
          <a:xfrm flipV="1">
            <a:off x="7474483" y="2561780"/>
            <a:ext cx="266186" cy="11131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735483" y="2561780"/>
            <a:ext cx="1786926" cy="1547539"/>
          </a:xfrm>
          <a:prstGeom prst="bentConnector3">
            <a:avLst>
              <a:gd name="adj1" fmla="val 10316"/>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555577" y="3656256"/>
            <a:ext cx="22983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Module 7</a:t>
            </a:r>
            <a:endParaRPr lang="en-IN" dirty="0"/>
          </a:p>
        </p:txBody>
      </p:sp>
      <p:sp>
        <p:nvSpPr>
          <p:cNvPr id="36" name="TextBox 35"/>
          <p:cNvSpPr txBox="1"/>
          <p:nvPr/>
        </p:nvSpPr>
        <p:spPr>
          <a:xfrm>
            <a:off x="935739" y="3029222"/>
            <a:ext cx="2452916" cy="646331"/>
          </a:xfrm>
          <a:prstGeom prst="rect">
            <a:avLst/>
          </a:prstGeom>
          <a:noFill/>
        </p:spPr>
        <p:txBody>
          <a:bodyPr wrap="none" rtlCol="0">
            <a:spAutoFit/>
          </a:bodyPr>
          <a:lstStyle/>
          <a:p>
            <a:r>
              <a:rPr lang="en-IN" dirty="0" smtClean="0"/>
              <a:t>Validated Synthetic </a:t>
            </a:r>
          </a:p>
          <a:p>
            <a:r>
              <a:rPr lang="en-IN" dirty="0" smtClean="0"/>
              <a:t>Data</a:t>
            </a:r>
            <a:endParaRPr lang="en-IN" dirty="0"/>
          </a:p>
        </p:txBody>
      </p:sp>
      <p:sp>
        <p:nvSpPr>
          <p:cNvPr id="40" name="TextBox 39"/>
          <p:cNvSpPr txBox="1"/>
          <p:nvPr/>
        </p:nvSpPr>
        <p:spPr>
          <a:xfrm>
            <a:off x="8077201" y="2093883"/>
            <a:ext cx="1463862" cy="646331"/>
          </a:xfrm>
          <a:prstGeom prst="rect">
            <a:avLst/>
          </a:prstGeom>
          <a:noFill/>
        </p:spPr>
        <p:txBody>
          <a:bodyPr wrap="none" rtlCol="0">
            <a:spAutoFit/>
          </a:bodyPr>
          <a:lstStyle/>
          <a:p>
            <a:r>
              <a:rPr lang="en-IN" dirty="0" smtClean="0"/>
              <a:t>Retrograde</a:t>
            </a:r>
          </a:p>
          <a:p>
            <a:r>
              <a:rPr lang="en-IN" dirty="0" smtClean="0"/>
              <a:t>Analysis</a:t>
            </a:r>
            <a:endParaRPr lang="en-IN" dirty="0"/>
          </a:p>
        </p:txBody>
      </p:sp>
      <p:cxnSp>
        <p:nvCxnSpPr>
          <p:cNvPr id="42" name="Straight Arrow Connector 41"/>
          <p:cNvCxnSpPr>
            <a:stCxn id="35" idx="2"/>
          </p:cNvCxnSpPr>
          <p:nvPr/>
        </p:nvCxnSpPr>
        <p:spPr>
          <a:xfrm flipH="1">
            <a:off x="10704755" y="4570656"/>
            <a:ext cx="1" cy="813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629190" y="5411756"/>
            <a:ext cx="2172913"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Output</a:t>
            </a:r>
            <a:endParaRPr lang="en-IN" dirty="0"/>
          </a:p>
        </p:txBody>
      </p:sp>
    </p:spTree>
    <p:extLst>
      <p:ext uri="{BB962C8B-B14F-4D97-AF65-F5344CB8AC3E}">
        <p14:creationId xmlns:p14="http://schemas.microsoft.com/office/powerpoint/2010/main" val="358776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767" y="0"/>
            <a:ext cx="8911687" cy="1280890"/>
          </a:xfrm>
        </p:spPr>
        <p:txBody>
          <a:bodyPr/>
          <a:lstStyle/>
          <a:p>
            <a:r>
              <a:rPr lang="en-IN" dirty="0" smtClean="0"/>
              <a:t>Module 1-Numerical Data Analysis-I Temporal Forecast</a:t>
            </a:r>
            <a:endParaRPr lang="en-IN" dirty="0"/>
          </a:p>
        </p:txBody>
      </p:sp>
      <p:sp>
        <p:nvSpPr>
          <p:cNvPr id="4" name="Rectangle 3"/>
          <p:cNvSpPr/>
          <p:nvPr/>
        </p:nvSpPr>
        <p:spPr>
          <a:xfrm>
            <a:off x="696096" y="1247003"/>
            <a:ext cx="217067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Production, procurement forecast</a:t>
            </a:r>
            <a:endParaRPr lang="en-IN" dirty="0"/>
          </a:p>
        </p:txBody>
      </p:sp>
      <p:sp>
        <p:nvSpPr>
          <p:cNvPr id="5" name="Rectangle 4"/>
          <p:cNvSpPr/>
          <p:nvPr/>
        </p:nvSpPr>
        <p:spPr>
          <a:xfrm>
            <a:off x="711574" y="2351903"/>
            <a:ext cx="2155193"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Population Dynamics-State-wise, District Wise</a:t>
            </a:r>
            <a:endParaRPr lang="en-IN" dirty="0"/>
          </a:p>
        </p:txBody>
      </p:sp>
      <p:sp>
        <p:nvSpPr>
          <p:cNvPr id="6" name="Rectangle 5"/>
          <p:cNvSpPr/>
          <p:nvPr/>
        </p:nvSpPr>
        <p:spPr>
          <a:xfrm>
            <a:off x="711575" y="3456803"/>
            <a:ext cx="2155192" cy="10420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MSP, Open Market Price Inter-Commodity price parity</a:t>
            </a:r>
            <a:endParaRPr lang="en-IN" dirty="0"/>
          </a:p>
        </p:txBody>
      </p:sp>
      <p:sp>
        <p:nvSpPr>
          <p:cNvPr id="7" name="Rectangle 6"/>
          <p:cNvSpPr/>
          <p:nvPr/>
        </p:nvSpPr>
        <p:spPr>
          <a:xfrm>
            <a:off x="711575" y="4817076"/>
            <a:ext cx="215519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Inter channel price parity</a:t>
            </a:r>
            <a:endParaRPr lang="en-IN" dirty="0"/>
          </a:p>
        </p:txBody>
      </p:sp>
      <p:sp>
        <p:nvSpPr>
          <p:cNvPr id="8" name="Rectangle 7"/>
          <p:cNvSpPr/>
          <p:nvPr/>
        </p:nvSpPr>
        <p:spPr>
          <a:xfrm>
            <a:off x="696097" y="5921976"/>
            <a:ext cx="217067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Inventory levels and Take off rate</a:t>
            </a:r>
            <a:endParaRPr lang="en-IN" dirty="0"/>
          </a:p>
        </p:txBody>
      </p:sp>
      <p:cxnSp>
        <p:nvCxnSpPr>
          <p:cNvPr id="10" name="Straight Arrow Connector 9"/>
          <p:cNvCxnSpPr>
            <a:stCxn id="4" idx="3"/>
          </p:cNvCxnSpPr>
          <p:nvPr/>
        </p:nvCxnSpPr>
        <p:spPr>
          <a:xfrm>
            <a:off x="2866767" y="1704203"/>
            <a:ext cx="2998574" cy="1648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p:cNvCxnSpPr>
          <p:nvPr/>
        </p:nvCxnSpPr>
        <p:spPr>
          <a:xfrm>
            <a:off x="2866767" y="2809103"/>
            <a:ext cx="2924433" cy="650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p:cNvCxnSpPr>
          <p:nvPr/>
        </p:nvCxnSpPr>
        <p:spPr>
          <a:xfrm flipV="1">
            <a:off x="2866767" y="3813090"/>
            <a:ext cx="2751438" cy="164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3"/>
          </p:cNvCxnSpPr>
          <p:nvPr/>
        </p:nvCxnSpPr>
        <p:spPr>
          <a:xfrm flipV="1">
            <a:off x="2866767" y="4118919"/>
            <a:ext cx="2751438" cy="1155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3"/>
          </p:cNvCxnSpPr>
          <p:nvPr/>
        </p:nvCxnSpPr>
        <p:spPr>
          <a:xfrm flipV="1">
            <a:off x="2866767" y="4267200"/>
            <a:ext cx="2866768" cy="2111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Cloud 27"/>
          <p:cNvSpPr/>
          <p:nvPr/>
        </p:nvSpPr>
        <p:spPr>
          <a:xfrm>
            <a:off x="5618205" y="3127289"/>
            <a:ext cx="1960606" cy="13716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Ensemble , LSTM</a:t>
            </a:r>
            <a:endParaRPr lang="en-IN" dirty="0"/>
          </a:p>
        </p:txBody>
      </p:sp>
      <p:cxnSp>
        <p:nvCxnSpPr>
          <p:cNvPr id="30" name="Straight Arrow Connector 29"/>
          <p:cNvCxnSpPr>
            <a:stCxn id="28" idx="0"/>
          </p:cNvCxnSpPr>
          <p:nvPr/>
        </p:nvCxnSpPr>
        <p:spPr>
          <a:xfrm flipV="1">
            <a:off x="7577177" y="3805881"/>
            <a:ext cx="734801" cy="7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a:xfrm>
            <a:off x="8311978" y="3127289"/>
            <a:ext cx="1672281" cy="13046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Forecast-1 </a:t>
            </a:r>
            <a:endParaRPr lang="en-IN" dirty="0"/>
          </a:p>
        </p:txBody>
      </p:sp>
    </p:spTree>
    <p:extLst>
      <p:ext uri="{BB962C8B-B14F-4D97-AF65-F5344CB8AC3E}">
        <p14:creationId xmlns:p14="http://schemas.microsoft.com/office/powerpoint/2010/main" val="129899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0"/>
            <a:ext cx="8911687" cy="1280890"/>
          </a:xfrm>
        </p:spPr>
        <p:txBody>
          <a:bodyPr/>
          <a:lstStyle/>
          <a:p>
            <a:r>
              <a:rPr lang="en-IN" dirty="0"/>
              <a:t>Module 1-Numerical Data </a:t>
            </a:r>
            <a:r>
              <a:rPr lang="en-IN" dirty="0" smtClean="0"/>
              <a:t>Analysis-I- Spatial variation forecast</a:t>
            </a:r>
            <a:endParaRPr lang="en-IN" dirty="0"/>
          </a:p>
        </p:txBody>
      </p:sp>
      <p:sp>
        <p:nvSpPr>
          <p:cNvPr id="4" name="Rectangle 3"/>
          <p:cNvSpPr/>
          <p:nvPr/>
        </p:nvSpPr>
        <p:spPr>
          <a:xfrm>
            <a:off x="2226765" y="3430133"/>
            <a:ext cx="176289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Local Cuisines</a:t>
            </a:r>
            <a:endParaRPr lang="en-IN" dirty="0"/>
          </a:p>
        </p:txBody>
      </p:sp>
      <p:sp>
        <p:nvSpPr>
          <p:cNvPr id="10" name="Rounded Rectangle 9"/>
          <p:cNvSpPr/>
          <p:nvPr/>
        </p:nvSpPr>
        <p:spPr>
          <a:xfrm>
            <a:off x="5474042" y="1229443"/>
            <a:ext cx="228902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Quantity ratio of constituents</a:t>
            </a:r>
            <a:endParaRPr lang="en-IN" dirty="0"/>
          </a:p>
        </p:txBody>
      </p:sp>
      <p:sp>
        <p:nvSpPr>
          <p:cNvPr id="11" name="Rounded Rectangle 10"/>
          <p:cNvSpPr/>
          <p:nvPr/>
        </p:nvSpPr>
        <p:spPr>
          <a:xfrm>
            <a:off x="5474042" y="2306835"/>
            <a:ext cx="228902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Quantity and Frequency of consumption</a:t>
            </a:r>
            <a:endParaRPr lang="en-IN" dirty="0"/>
          </a:p>
        </p:txBody>
      </p:sp>
      <p:sp>
        <p:nvSpPr>
          <p:cNvPr id="14" name="Rounded Rectangle 13"/>
          <p:cNvSpPr/>
          <p:nvPr/>
        </p:nvSpPr>
        <p:spPr>
          <a:xfrm>
            <a:off x="5512876" y="3465723"/>
            <a:ext cx="2289027" cy="10745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Population, Dynamics-State-wise</a:t>
            </a:r>
            <a:r>
              <a:rPr lang="en-IN" dirty="0"/>
              <a:t>, District Wise</a:t>
            </a:r>
          </a:p>
        </p:txBody>
      </p:sp>
      <p:sp>
        <p:nvSpPr>
          <p:cNvPr id="15" name="Rounded Rectangle 14"/>
          <p:cNvSpPr/>
          <p:nvPr/>
        </p:nvSpPr>
        <p:spPr>
          <a:xfrm>
            <a:off x="5551713" y="4703216"/>
            <a:ext cx="2211355"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Local food crops, varieties and produce</a:t>
            </a:r>
            <a:endParaRPr lang="en-IN" dirty="0"/>
          </a:p>
        </p:txBody>
      </p:sp>
      <p:sp>
        <p:nvSpPr>
          <p:cNvPr id="16" name="Rounded Rectangle 15"/>
          <p:cNvSpPr/>
          <p:nvPr/>
        </p:nvSpPr>
        <p:spPr>
          <a:xfrm>
            <a:off x="5551713" y="5810657"/>
            <a:ext cx="221135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List of hotels, supermarkets, markets</a:t>
            </a:r>
            <a:endParaRPr lang="en-IN" dirty="0"/>
          </a:p>
        </p:txBody>
      </p:sp>
      <p:sp>
        <p:nvSpPr>
          <p:cNvPr id="17" name="Rectangle 16"/>
          <p:cNvSpPr/>
          <p:nvPr/>
        </p:nvSpPr>
        <p:spPr>
          <a:xfrm>
            <a:off x="2226766" y="4703216"/>
            <a:ext cx="176289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Other Cuisines</a:t>
            </a:r>
            <a:endParaRPr lang="en-IN" dirty="0"/>
          </a:p>
        </p:txBody>
      </p:sp>
      <p:cxnSp>
        <p:nvCxnSpPr>
          <p:cNvPr id="19" name="Straight Arrow Connector 18"/>
          <p:cNvCxnSpPr>
            <a:endCxn id="10" idx="1"/>
          </p:cNvCxnSpPr>
          <p:nvPr/>
        </p:nvCxnSpPr>
        <p:spPr>
          <a:xfrm flipV="1">
            <a:off x="3989662" y="1686643"/>
            <a:ext cx="1484380" cy="1882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endCxn id="11" idx="1"/>
          </p:cNvCxnSpPr>
          <p:nvPr/>
        </p:nvCxnSpPr>
        <p:spPr>
          <a:xfrm flipV="1">
            <a:off x="4009079" y="2764035"/>
            <a:ext cx="1464963" cy="968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3"/>
            <a:endCxn id="14" idx="1"/>
          </p:cNvCxnSpPr>
          <p:nvPr/>
        </p:nvCxnSpPr>
        <p:spPr>
          <a:xfrm>
            <a:off x="3989662" y="3887333"/>
            <a:ext cx="1523214" cy="115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endCxn id="15" idx="1"/>
          </p:cNvCxnSpPr>
          <p:nvPr/>
        </p:nvCxnSpPr>
        <p:spPr>
          <a:xfrm>
            <a:off x="4009079" y="4026509"/>
            <a:ext cx="1542634" cy="1133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endCxn id="16" idx="1"/>
          </p:cNvCxnSpPr>
          <p:nvPr/>
        </p:nvCxnSpPr>
        <p:spPr>
          <a:xfrm>
            <a:off x="3989662" y="4235407"/>
            <a:ext cx="1562051" cy="203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989661" y="1814282"/>
            <a:ext cx="1484381" cy="312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7" idx="3"/>
          </p:cNvCxnSpPr>
          <p:nvPr/>
        </p:nvCxnSpPr>
        <p:spPr>
          <a:xfrm flipV="1">
            <a:off x="3989663" y="2925700"/>
            <a:ext cx="1484379" cy="2234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3999369" y="4235407"/>
            <a:ext cx="1494089" cy="1086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4009078" y="5251632"/>
            <a:ext cx="1562051" cy="141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3989661" y="5478440"/>
            <a:ext cx="1562052" cy="947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a:stCxn id="10" idx="3"/>
          </p:cNvCxnSpPr>
          <p:nvPr/>
        </p:nvCxnSpPr>
        <p:spPr>
          <a:xfrm>
            <a:off x="7763069" y="1686643"/>
            <a:ext cx="1941104" cy="2045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11" idx="3"/>
          </p:cNvCxnSpPr>
          <p:nvPr/>
        </p:nvCxnSpPr>
        <p:spPr>
          <a:xfrm>
            <a:off x="7763068" y="2764035"/>
            <a:ext cx="1732805" cy="1177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14" idx="3"/>
          </p:cNvCxnSpPr>
          <p:nvPr/>
        </p:nvCxnSpPr>
        <p:spPr>
          <a:xfrm>
            <a:off x="7801903" y="4002974"/>
            <a:ext cx="1778702" cy="232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3"/>
          </p:cNvCxnSpPr>
          <p:nvPr/>
        </p:nvCxnSpPr>
        <p:spPr>
          <a:xfrm flipV="1">
            <a:off x="7763068" y="4398399"/>
            <a:ext cx="1817537" cy="762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p:cNvCxnSpPr>
          <p:nvPr/>
        </p:nvCxnSpPr>
        <p:spPr>
          <a:xfrm flipV="1">
            <a:off x="7763069" y="4540224"/>
            <a:ext cx="1998769" cy="1727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loud 20"/>
          <p:cNvSpPr/>
          <p:nvPr/>
        </p:nvSpPr>
        <p:spPr>
          <a:xfrm>
            <a:off x="9495873" y="3465723"/>
            <a:ext cx="2250190" cy="12374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BERT</a:t>
            </a:r>
            <a:endParaRPr lang="en-IN" dirty="0"/>
          </a:p>
        </p:txBody>
      </p:sp>
      <p:cxnSp>
        <p:nvCxnSpPr>
          <p:cNvPr id="32" name="Straight Arrow Connector 31"/>
          <p:cNvCxnSpPr>
            <a:stCxn id="21" idx="1"/>
          </p:cNvCxnSpPr>
          <p:nvPr/>
        </p:nvCxnSpPr>
        <p:spPr>
          <a:xfrm>
            <a:off x="10620968" y="4701898"/>
            <a:ext cx="14081" cy="690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9602397" y="5404040"/>
            <a:ext cx="2051221"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 -2</a:t>
            </a:r>
            <a:endParaRPr lang="en-IN" dirty="0"/>
          </a:p>
        </p:txBody>
      </p:sp>
    </p:spTree>
    <p:extLst>
      <p:ext uri="{BB962C8B-B14F-4D97-AF65-F5344CB8AC3E}">
        <p14:creationId xmlns:p14="http://schemas.microsoft.com/office/powerpoint/2010/main" val="24952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972" y="3513"/>
            <a:ext cx="8911687" cy="1280890"/>
          </a:xfrm>
        </p:spPr>
        <p:txBody>
          <a:bodyPr/>
          <a:lstStyle/>
          <a:p>
            <a:r>
              <a:rPr lang="en-IN" dirty="0"/>
              <a:t>Module </a:t>
            </a:r>
            <a:r>
              <a:rPr lang="en-IN" dirty="0" smtClean="0"/>
              <a:t>1 –Outcomes</a:t>
            </a:r>
            <a:endParaRPr lang="en-IN" dirty="0"/>
          </a:p>
        </p:txBody>
      </p:sp>
      <p:sp>
        <p:nvSpPr>
          <p:cNvPr id="3" name="Oval 2"/>
          <p:cNvSpPr/>
          <p:nvPr/>
        </p:nvSpPr>
        <p:spPr>
          <a:xfrm>
            <a:off x="1474570" y="2306642"/>
            <a:ext cx="1672281" cy="13046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Forecast-1 </a:t>
            </a:r>
            <a:endParaRPr lang="en-IN" dirty="0"/>
          </a:p>
        </p:txBody>
      </p:sp>
      <p:sp>
        <p:nvSpPr>
          <p:cNvPr id="4" name="Oval 3"/>
          <p:cNvSpPr/>
          <p:nvPr/>
        </p:nvSpPr>
        <p:spPr>
          <a:xfrm>
            <a:off x="1285099" y="5481252"/>
            <a:ext cx="2051221"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 -2</a:t>
            </a:r>
            <a:endParaRPr lang="en-IN" dirty="0"/>
          </a:p>
        </p:txBody>
      </p:sp>
      <p:cxnSp>
        <p:nvCxnSpPr>
          <p:cNvPr id="6" name="Straight Arrow Connector 5"/>
          <p:cNvCxnSpPr>
            <a:stCxn id="3" idx="7"/>
            <a:endCxn id="7" idx="1"/>
          </p:cNvCxnSpPr>
          <p:nvPr/>
        </p:nvCxnSpPr>
        <p:spPr>
          <a:xfrm flipV="1">
            <a:off x="2901951" y="1036647"/>
            <a:ext cx="1459975" cy="146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361926" y="579447"/>
            <a:ext cx="408185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of 25 commodities for each District and different markets</a:t>
            </a:r>
            <a:endParaRPr lang="en-IN" dirty="0"/>
          </a:p>
        </p:txBody>
      </p:sp>
      <p:sp>
        <p:nvSpPr>
          <p:cNvPr id="8" name="Rounded Rectangle 7"/>
          <p:cNvSpPr/>
          <p:nvPr/>
        </p:nvSpPr>
        <p:spPr>
          <a:xfrm>
            <a:off x="4361929" y="3277216"/>
            <a:ext cx="4081855"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Prediction of yield, produce and market arrivals</a:t>
            </a:r>
            <a:endParaRPr lang="en-IN" dirty="0"/>
          </a:p>
        </p:txBody>
      </p:sp>
      <p:cxnSp>
        <p:nvCxnSpPr>
          <p:cNvPr id="13" name="Straight Arrow Connector 12"/>
          <p:cNvCxnSpPr>
            <a:stCxn id="3" idx="6"/>
            <a:endCxn id="14" idx="1"/>
          </p:cNvCxnSpPr>
          <p:nvPr/>
        </p:nvCxnSpPr>
        <p:spPr>
          <a:xfrm flipV="1">
            <a:off x="3146851" y="2375687"/>
            <a:ext cx="1215076" cy="58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361927" y="1604567"/>
            <a:ext cx="4081857" cy="15422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Modified MSP, pricing, contracts and Incentive for farmers,</a:t>
            </a:r>
            <a:r>
              <a:rPr lang="en-IN" dirty="0"/>
              <a:t> Pricing strategy for reducing efficiency of middle men and cartels</a:t>
            </a:r>
          </a:p>
          <a:p>
            <a:pPr algn="ctr"/>
            <a:endParaRPr lang="en-IN" dirty="0"/>
          </a:p>
        </p:txBody>
      </p:sp>
      <p:sp>
        <p:nvSpPr>
          <p:cNvPr id="16" name="Rounded Rectangle 15"/>
          <p:cNvSpPr/>
          <p:nvPr/>
        </p:nvSpPr>
        <p:spPr>
          <a:xfrm>
            <a:off x="4361927" y="4357408"/>
            <a:ext cx="408185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Inventory levels at each echelon of warehouse allocation and Reallocation of commodities </a:t>
            </a:r>
            <a:endParaRPr lang="en-IN" dirty="0"/>
          </a:p>
        </p:txBody>
      </p:sp>
      <p:cxnSp>
        <p:nvCxnSpPr>
          <p:cNvPr id="26" name="Straight Arrow Connector 25"/>
          <p:cNvCxnSpPr>
            <a:stCxn id="3" idx="5"/>
            <a:endCxn id="8" idx="1"/>
          </p:cNvCxnSpPr>
          <p:nvPr/>
        </p:nvCxnSpPr>
        <p:spPr>
          <a:xfrm>
            <a:off x="2901951" y="3420246"/>
            <a:ext cx="1459978" cy="31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6" idx="1"/>
          </p:cNvCxnSpPr>
          <p:nvPr/>
        </p:nvCxnSpPr>
        <p:spPr>
          <a:xfrm>
            <a:off x="2660822" y="3530966"/>
            <a:ext cx="1701105" cy="128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 idx="6"/>
          </p:cNvCxnSpPr>
          <p:nvPr/>
        </p:nvCxnSpPr>
        <p:spPr>
          <a:xfrm>
            <a:off x="3336320" y="5938452"/>
            <a:ext cx="1025607" cy="1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4361926" y="5481251"/>
            <a:ext cx="4081858" cy="11502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Spatio-temporal variation of Ceiling Demand for each crop , commodities along with Open market demand</a:t>
            </a:r>
            <a:endParaRPr lang="en-IN" dirty="0"/>
          </a:p>
        </p:txBody>
      </p:sp>
    </p:spTree>
    <p:extLst>
      <p:ext uri="{BB962C8B-B14F-4D97-AF65-F5344CB8AC3E}">
        <p14:creationId xmlns:p14="http://schemas.microsoft.com/office/powerpoint/2010/main" val="1239614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448" y="63434"/>
            <a:ext cx="8911687" cy="1280890"/>
          </a:xfrm>
        </p:spPr>
        <p:txBody>
          <a:bodyPr/>
          <a:lstStyle/>
          <a:p>
            <a:r>
              <a:rPr lang="en-IN" dirty="0" smtClean="0"/>
              <a:t>Module-2 Textual Data Analysis</a:t>
            </a:r>
            <a:endParaRPr lang="en-IN" dirty="0"/>
          </a:p>
        </p:txBody>
      </p:sp>
      <p:sp>
        <p:nvSpPr>
          <p:cNvPr id="3" name="Rectangle 2"/>
          <p:cNvSpPr/>
          <p:nvPr/>
        </p:nvSpPr>
        <p:spPr>
          <a:xfrm>
            <a:off x="1161535" y="1198148"/>
            <a:ext cx="2158314" cy="1285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Newspaper articles,</a:t>
            </a:r>
            <a:r>
              <a:rPr lang="en-IN" dirty="0"/>
              <a:t> Educational and Expert Videos </a:t>
            </a:r>
          </a:p>
          <a:p>
            <a:pPr algn="ctr"/>
            <a:endParaRPr lang="en-IN" dirty="0"/>
          </a:p>
        </p:txBody>
      </p:sp>
      <p:sp>
        <p:nvSpPr>
          <p:cNvPr id="4" name="Rectangle 3"/>
          <p:cNvSpPr/>
          <p:nvPr/>
        </p:nvSpPr>
        <p:spPr>
          <a:xfrm>
            <a:off x="1161535" y="2607789"/>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Audit Report, Policy reports, Memo Scans</a:t>
            </a:r>
            <a:endParaRPr lang="en-IN" dirty="0"/>
          </a:p>
        </p:txBody>
      </p:sp>
      <p:sp>
        <p:nvSpPr>
          <p:cNvPr id="5" name="Rectangle 4"/>
          <p:cNvSpPr/>
          <p:nvPr/>
        </p:nvSpPr>
        <p:spPr>
          <a:xfrm>
            <a:off x="1161535" y="3704452"/>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Budget, Economic Reports</a:t>
            </a:r>
            <a:endParaRPr lang="en-IN" dirty="0"/>
          </a:p>
        </p:txBody>
      </p:sp>
      <p:sp>
        <p:nvSpPr>
          <p:cNvPr id="6" name="Rectangle 5"/>
          <p:cNvSpPr/>
          <p:nvPr/>
        </p:nvSpPr>
        <p:spPr>
          <a:xfrm>
            <a:off x="1161535" y="4856205"/>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Farmer’s database, Soil Health Cards</a:t>
            </a:r>
            <a:endParaRPr lang="en-IN" dirty="0"/>
          </a:p>
        </p:txBody>
      </p:sp>
      <p:sp>
        <p:nvSpPr>
          <p:cNvPr id="7" name="Rectangle 6"/>
          <p:cNvSpPr/>
          <p:nvPr/>
        </p:nvSpPr>
        <p:spPr>
          <a:xfrm>
            <a:off x="1161535" y="5943600"/>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Tweets, </a:t>
            </a:r>
            <a:r>
              <a:rPr lang="en-IN" dirty="0" err="1" smtClean="0"/>
              <a:t>Youtube</a:t>
            </a:r>
            <a:r>
              <a:rPr lang="en-IN" dirty="0" smtClean="0"/>
              <a:t> comments</a:t>
            </a:r>
            <a:endParaRPr lang="en-IN" dirty="0"/>
          </a:p>
        </p:txBody>
      </p:sp>
      <p:cxnSp>
        <p:nvCxnSpPr>
          <p:cNvPr id="9" name="Straight Arrow Connector 8"/>
          <p:cNvCxnSpPr>
            <a:stCxn id="3" idx="3"/>
          </p:cNvCxnSpPr>
          <p:nvPr/>
        </p:nvCxnSpPr>
        <p:spPr>
          <a:xfrm>
            <a:off x="3319849" y="1840700"/>
            <a:ext cx="3311610" cy="138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p:cNvCxnSpPr>
          <p:nvPr/>
        </p:nvCxnSpPr>
        <p:spPr>
          <a:xfrm>
            <a:off x="3319849" y="3064989"/>
            <a:ext cx="3212756" cy="37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flipV="1">
            <a:off x="3319849" y="3781424"/>
            <a:ext cx="2982097" cy="38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flipV="1">
            <a:off x="3319849" y="4161652"/>
            <a:ext cx="3113902" cy="1151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flipV="1">
            <a:off x="3319849" y="4357816"/>
            <a:ext cx="3402227" cy="204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6301942" y="2990335"/>
            <a:ext cx="2454876" cy="150752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BERT(Processing past and Real time Data)</a:t>
            </a:r>
            <a:endParaRPr lang="en-IN" dirty="0"/>
          </a:p>
        </p:txBody>
      </p:sp>
      <p:sp>
        <p:nvSpPr>
          <p:cNvPr id="27" name="Oval 26"/>
          <p:cNvSpPr/>
          <p:nvPr/>
        </p:nvSpPr>
        <p:spPr>
          <a:xfrm>
            <a:off x="9424085" y="3089188"/>
            <a:ext cx="2380735" cy="13345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Spatial Variation -1</a:t>
            </a:r>
            <a:endParaRPr lang="en-IN" dirty="0"/>
          </a:p>
        </p:txBody>
      </p:sp>
      <p:cxnSp>
        <p:nvCxnSpPr>
          <p:cNvPr id="53" name="Straight Arrow Connector 52"/>
          <p:cNvCxnSpPr>
            <a:stCxn id="18" idx="0"/>
            <a:endCxn id="27" idx="2"/>
          </p:cNvCxnSpPr>
          <p:nvPr/>
        </p:nvCxnSpPr>
        <p:spPr>
          <a:xfrm>
            <a:off x="8754772" y="3744097"/>
            <a:ext cx="66931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3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Food Security</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187" y="2133600"/>
            <a:ext cx="6019310" cy="37782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209497" y="2133601"/>
            <a:ext cx="4499692" cy="3778249"/>
          </a:xfrm>
          <a:prstGeom prst="rect">
            <a:avLst/>
          </a:prstGeom>
        </p:spPr>
      </p:pic>
    </p:spTree>
    <p:extLst>
      <p:ext uri="{BB962C8B-B14F-4D97-AF65-F5344CB8AC3E}">
        <p14:creationId xmlns:p14="http://schemas.microsoft.com/office/powerpoint/2010/main" val="1984072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5302" y="0"/>
            <a:ext cx="8911687" cy="1280890"/>
          </a:xfrm>
        </p:spPr>
        <p:txBody>
          <a:bodyPr/>
          <a:lstStyle/>
          <a:p>
            <a:r>
              <a:rPr lang="en-IN" dirty="0"/>
              <a:t>Module-2 Textual Data </a:t>
            </a:r>
            <a:r>
              <a:rPr lang="en-IN" dirty="0" smtClean="0"/>
              <a:t>Analysis Outcomes</a:t>
            </a:r>
            <a:endParaRPr lang="en-IN" dirty="0"/>
          </a:p>
        </p:txBody>
      </p:sp>
      <p:sp>
        <p:nvSpPr>
          <p:cNvPr id="3" name="Oval 2"/>
          <p:cNvSpPr/>
          <p:nvPr/>
        </p:nvSpPr>
        <p:spPr>
          <a:xfrm>
            <a:off x="609598" y="2504302"/>
            <a:ext cx="2380735" cy="13345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Spatial Variation -1</a:t>
            </a:r>
            <a:endParaRPr lang="en-IN" dirty="0"/>
          </a:p>
        </p:txBody>
      </p:sp>
      <p:cxnSp>
        <p:nvCxnSpPr>
          <p:cNvPr id="5" name="Straight Arrow Connector 4"/>
          <p:cNvCxnSpPr>
            <a:stCxn id="3" idx="7"/>
            <a:endCxn id="17" idx="1"/>
          </p:cNvCxnSpPr>
          <p:nvPr/>
        </p:nvCxnSpPr>
        <p:spPr>
          <a:xfrm flipV="1">
            <a:off x="2641682" y="1680519"/>
            <a:ext cx="1872651" cy="101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a:endCxn id="20" idx="1"/>
          </p:cNvCxnSpPr>
          <p:nvPr/>
        </p:nvCxnSpPr>
        <p:spPr>
          <a:xfrm flipV="1">
            <a:off x="2990333" y="2913187"/>
            <a:ext cx="1721707" cy="258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1" idx="1"/>
          </p:cNvCxnSpPr>
          <p:nvPr/>
        </p:nvCxnSpPr>
        <p:spPr>
          <a:xfrm>
            <a:off x="2500184" y="3461972"/>
            <a:ext cx="2014151" cy="67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514333" y="1223319"/>
            <a:ext cx="540402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True information from trusted sources, fake information, comments, tweets rumours, propaganda</a:t>
            </a:r>
            <a:endParaRPr lang="en-IN" dirty="0"/>
          </a:p>
        </p:txBody>
      </p:sp>
      <p:sp>
        <p:nvSpPr>
          <p:cNvPr id="18" name="Rounded Rectangle 17"/>
          <p:cNvSpPr/>
          <p:nvPr/>
        </p:nvSpPr>
        <p:spPr>
          <a:xfrm>
            <a:off x="428368" y="5350476"/>
            <a:ext cx="353121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Understand Differences in perceptions, opinions, belief dynamics to strategize</a:t>
            </a:r>
            <a:endParaRPr lang="en-IN" dirty="0"/>
          </a:p>
        </p:txBody>
      </p:sp>
      <p:sp>
        <p:nvSpPr>
          <p:cNvPr id="19" name="Rounded Rectangle 18"/>
          <p:cNvSpPr/>
          <p:nvPr/>
        </p:nvSpPr>
        <p:spPr>
          <a:xfrm>
            <a:off x="4514334" y="5093109"/>
            <a:ext cx="382235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Updates in policies and feedback to the existing framework of models-Causality</a:t>
            </a:r>
            <a:endParaRPr lang="en-IN" dirty="0"/>
          </a:p>
        </p:txBody>
      </p:sp>
      <p:sp>
        <p:nvSpPr>
          <p:cNvPr id="20" name="Rounded Rectangle 19"/>
          <p:cNvSpPr/>
          <p:nvPr/>
        </p:nvSpPr>
        <p:spPr>
          <a:xfrm>
            <a:off x="4712040" y="2259390"/>
            <a:ext cx="6252522" cy="13075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Audit Report, Policy reports, Memo </a:t>
            </a:r>
            <a:r>
              <a:rPr lang="en-IN" dirty="0" smtClean="0"/>
              <a:t>Scans, Budget</a:t>
            </a:r>
            <a:r>
              <a:rPr lang="en-IN" dirty="0"/>
              <a:t>, Economic </a:t>
            </a:r>
            <a:r>
              <a:rPr lang="en-IN" dirty="0" smtClean="0"/>
              <a:t>Reports Core constraints, policies framework related parameters for each of the geographical location</a:t>
            </a:r>
            <a:endParaRPr lang="en-IN" dirty="0"/>
          </a:p>
          <a:p>
            <a:pPr algn="ctr"/>
            <a:endParaRPr lang="en-IN" dirty="0"/>
          </a:p>
        </p:txBody>
      </p:sp>
      <p:sp>
        <p:nvSpPr>
          <p:cNvPr id="21" name="Rounded Rectangle 20"/>
          <p:cNvSpPr/>
          <p:nvPr/>
        </p:nvSpPr>
        <p:spPr>
          <a:xfrm>
            <a:off x="4514335" y="3678239"/>
            <a:ext cx="486032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Farmers number, holdings, soil type,  nutrient pH and possible reallocation of agro climatic zoning.</a:t>
            </a:r>
            <a:endParaRPr lang="en-IN" dirty="0"/>
          </a:p>
        </p:txBody>
      </p:sp>
      <p:cxnSp>
        <p:nvCxnSpPr>
          <p:cNvPr id="27" name="Straight Arrow Connector 26"/>
          <p:cNvCxnSpPr>
            <a:stCxn id="3" idx="4"/>
            <a:endCxn id="18" idx="0"/>
          </p:cNvCxnSpPr>
          <p:nvPr/>
        </p:nvCxnSpPr>
        <p:spPr>
          <a:xfrm>
            <a:off x="1799966" y="3838831"/>
            <a:ext cx="394007" cy="151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5"/>
            <a:endCxn id="19" idx="1"/>
          </p:cNvCxnSpPr>
          <p:nvPr/>
        </p:nvCxnSpPr>
        <p:spPr>
          <a:xfrm>
            <a:off x="2641682" y="3643394"/>
            <a:ext cx="1872652" cy="1906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0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084" y="5672"/>
            <a:ext cx="8911687" cy="1280890"/>
          </a:xfrm>
        </p:spPr>
        <p:txBody>
          <a:bodyPr>
            <a:normAutofit fontScale="90000"/>
          </a:bodyPr>
          <a:lstStyle/>
          <a:p>
            <a:r>
              <a:rPr lang="en-IN" dirty="0" smtClean="0"/>
              <a:t>Module </a:t>
            </a:r>
            <a:r>
              <a:rPr lang="en-IN" dirty="0"/>
              <a:t>3: GIS and Climate based Data analysis, Image Analysis   </a:t>
            </a:r>
            <a:r>
              <a:rPr lang="en-IN" b="1" dirty="0"/>
              <a:t/>
            </a:r>
            <a:br>
              <a:rPr lang="en-IN" b="1" dirty="0"/>
            </a:br>
            <a:endParaRPr lang="en-IN" dirty="0"/>
          </a:p>
        </p:txBody>
      </p:sp>
      <p:sp>
        <p:nvSpPr>
          <p:cNvPr id="3" name="Rectangle 2"/>
          <p:cNvSpPr/>
          <p:nvPr/>
        </p:nvSpPr>
        <p:spPr>
          <a:xfrm>
            <a:off x="189467" y="1196833"/>
            <a:ext cx="273496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Agro-climatic Zoning Physical map data</a:t>
            </a:r>
            <a:endParaRPr lang="en-IN" dirty="0"/>
          </a:p>
        </p:txBody>
      </p:sp>
      <p:sp>
        <p:nvSpPr>
          <p:cNvPr id="5" name="Rectangle 4"/>
          <p:cNvSpPr/>
          <p:nvPr/>
        </p:nvSpPr>
        <p:spPr>
          <a:xfrm>
            <a:off x="189467" y="2218325"/>
            <a:ext cx="2734964" cy="1083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Crop Phenotype and effect of weather, climate on the phenotypes</a:t>
            </a:r>
            <a:endParaRPr lang="en-IN" dirty="0"/>
          </a:p>
        </p:txBody>
      </p:sp>
      <p:sp>
        <p:nvSpPr>
          <p:cNvPr id="6" name="Rectangle 5"/>
          <p:cNvSpPr/>
          <p:nvPr/>
        </p:nvSpPr>
        <p:spPr>
          <a:xfrm>
            <a:off x="189468" y="3410465"/>
            <a:ext cx="2734963" cy="1296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Soil classification, Urban Sprawl Geographical location, Irrigation routes</a:t>
            </a:r>
            <a:endParaRPr lang="en-IN" dirty="0"/>
          </a:p>
        </p:txBody>
      </p:sp>
      <p:sp>
        <p:nvSpPr>
          <p:cNvPr id="7" name="Rectangle 6"/>
          <p:cNvSpPr/>
          <p:nvPr/>
        </p:nvSpPr>
        <p:spPr>
          <a:xfrm>
            <a:off x="193587" y="4751460"/>
            <a:ext cx="277203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Points and market locations</a:t>
            </a:r>
            <a:endParaRPr lang="en-IN" dirty="0"/>
          </a:p>
        </p:txBody>
      </p:sp>
      <p:sp>
        <p:nvSpPr>
          <p:cNvPr id="8" name="Rectangle 7"/>
          <p:cNvSpPr/>
          <p:nvPr/>
        </p:nvSpPr>
        <p:spPr>
          <a:xfrm>
            <a:off x="193588" y="5815914"/>
            <a:ext cx="2772034" cy="10420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Transportation </a:t>
            </a:r>
            <a:r>
              <a:rPr lang="en-IN" dirty="0"/>
              <a:t>routes approximation distance parameters and </a:t>
            </a:r>
            <a:r>
              <a:rPr lang="en-IN" dirty="0" smtClean="0"/>
              <a:t>alternatives </a:t>
            </a:r>
            <a:endParaRPr lang="en-IN" dirty="0"/>
          </a:p>
        </p:txBody>
      </p:sp>
      <p:cxnSp>
        <p:nvCxnSpPr>
          <p:cNvPr id="10" name="Straight Arrow Connector 9"/>
          <p:cNvCxnSpPr>
            <a:stCxn id="3" idx="3"/>
          </p:cNvCxnSpPr>
          <p:nvPr/>
        </p:nvCxnSpPr>
        <p:spPr>
          <a:xfrm>
            <a:off x="2924431" y="1654033"/>
            <a:ext cx="2652585" cy="1647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5" idx="3"/>
          </p:cNvCxnSpPr>
          <p:nvPr/>
        </p:nvCxnSpPr>
        <p:spPr>
          <a:xfrm>
            <a:off x="2924431" y="2760060"/>
            <a:ext cx="2298357" cy="990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3"/>
          </p:cNvCxnSpPr>
          <p:nvPr/>
        </p:nvCxnSpPr>
        <p:spPr>
          <a:xfrm>
            <a:off x="2924431" y="4058480"/>
            <a:ext cx="2298357" cy="11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3"/>
          </p:cNvCxnSpPr>
          <p:nvPr/>
        </p:nvCxnSpPr>
        <p:spPr>
          <a:xfrm flipV="1">
            <a:off x="2965622" y="4294260"/>
            <a:ext cx="2347783"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3"/>
          </p:cNvCxnSpPr>
          <p:nvPr/>
        </p:nvCxnSpPr>
        <p:spPr>
          <a:xfrm flipV="1">
            <a:off x="2965622" y="4437849"/>
            <a:ext cx="2677297" cy="1899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loud 18"/>
          <p:cNvSpPr/>
          <p:nvPr/>
        </p:nvSpPr>
        <p:spPr>
          <a:xfrm>
            <a:off x="5222788" y="3102120"/>
            <a:ext cx="2496066" cy="150369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QGIS/ArcGIS/GIS Unit+ CV+NLP Unit</a:t>
            </a:r>
            <a:endParaRPr lang="en-IN" dirty="0"/>
          </a:p>
        </p:txBody>
      </p:sp>
      <p:cxnSp>
        <p:nvCxnSpPr>
          <p:cNvPr id="29" name="Straight Arrow Connector 28"/>
          <p:cNvCxnSpPr>
            <a:stCxn id="19" idx="0"/>
          </p:cNvCxnSpPr>
          <p:nvPr/>
        </p:nvCxnSpPr>
        <p:spPr>
          <a:xfrm flipV="1">
            <a:off x="7716774" y="3837062"/>
            <a:ext cx="661107" cy="16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a:xfrm>
            <a:off x="8377881" y="3204520"/>
            <a:ext cx="2296338" cy="12502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Spatial variation -2</a:t>
            </a:r>
            <a:endParaRPr lang="en-IN" dirty="0"/>
          </a:p>
        </p:txBody>
      </p:sp>
      <p:cxnSp>
        <p:nvCxnSpPr>
          <p:cNvPr id="48" name="Straight Arrow Connector 47"/>
          <p:cNvCxnSpPr/>
          <p:nvPr/>
        </p:nvCxnSpPr>
        <p:spPr>
          <a:xfrm>
            <a:off x="7408864" y="4144952"/>
            <a:ext cx="978705" cy="681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349635" y="4521828"/>
            <a:ext cx="2324584"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Objection detection and analysis</a:t>
            </a:r>
            <a:endParaRPr lang="en-IN" dirty="0"/>
          </a:p>
        </p:txBody>
      </p:sp>
      <p:cxnSp>
        <p:nvCxnSpPr>
          <p:cNvPr id="57" name="Elbow Connector 56"/>
          <p:cNvCxnSpPr>
            <a:stCxn id="49" idx="6"/>
            <a:endCxn id="30" idx="6"/>
          </p:cNvCxnSpPr>
          <p:nvPr/>
        </p:nvCxnSpPr>
        <p:spPr>
          <a:xfrm flipV="1">
            <a:off x="10674219" y="3829663"/>
            <a:ext cx="12700" cy="1149365"/>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0856378" y="4337162"/>
            <a:ext cx="1335622" cy="369332"/>
          </a:xfrm>
          <a:prstGeom prst="rect">
            <a:avLst/>
          </a:prstGeom>
          <a:noFill/>
        </p:spPr>
        <p:txBody>
          <a:bodyPr wrap="none" rtlCol="0">
            <a:spAutoFit/>
          </a:bodyPr>
          <a:lstStyle/>
          <a:p>
            <a:r>
              <a:rPr lang="en-IN" dirty="0" smtClean="0"/>
              <a:t>Feedback</a:t>
            </a:r>
            <a:endParaRPr lang="en-IN" dirty="0"/>
          </a:p>
        </p:txBody>
      </p:sp>
    </p:spTree>
    <p:extLst>
      <p:ext uri="{BB962C8B-B14F-4D97-AF65-F5344CB8AC3E}">
        <p14:creationId xmlns:p14="http://schemas.microsoft.com/office/powerpoint/2010/main" val="333135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602" y="8796"/>
            <a:ext cx="8911687" cy="1280890"/>
          </a:xfrm>
        </p:spPr>
        <p:txBody>
          <a:bodyPr>
            <a:normAutofit fontScale="90000"/>
          </a:bodyPr>
          <a:lstStyle/>
          <a:p>
            <a:r>
              <a:rPr lang="en-IN" dirty="0"/>
              <a:t>Module 3: GIS and Climate based Data analysis, Image </a:t>
            </a:r>
            <a:r>
              <a:rPr lang="en-IN" dirty="0" smtClean="0"/>
              <a:t>Analysis- Outcomes</a:t>
            </a:r>
            <a:r>
              <a:rPr lang="en-IN" b="1" dirty="0"/>
              <a:t/>
            </a:r>
            <a:br>
              <a:rPr lang="en-IN" b="1" dirty="0"/>
            </a:br>
            <a:endParaRPr lang="en-IN" dirty="0"/>
          </a:p>
        </p:txBody>
      </p:sp>
      <p:sp>
        <p:nvSpPr>
          <p:cNvPr id="3" name="Oval 2"/>
          <p:cNvSpPr/>
          <p:nvPr/>
        </p:nvSpPr>
        <p:spPr>
          <a:xfrm>
            <a:off x="296586" y="2949147"/>
            <a:ext cx="2296338" cy="12502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Spatial variation -2</a:t>
            </a:r>
            <a:endParaRPr lang="en-IN" dirty="0"/>
          </a:p>
        </p:txBody>
      </p:sp>
      <p:cxnSp>
        <p:nvCxnSpPr>
          <p:cNvPr id="5" name="Straight Arrow Connector 4"/>
          <p:cNvCxnSpPr>
            <a:stCxn id="3" idx="7"/>
            <a:endCxn id="6" idx="1"/>
          </p:cNvCxnSpPr>
          <p:nvPr/>
        </p:nvCxnSpPr>
        <p:spPr>
          <a:xfrm flipV="1">
            <a:off x="2256633" y="1523672"/>
            <a:ext cx="1875939" cy="160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132572" y="1066472"/>
            <a:ext cx="333090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Effect of Climate on Crop Phenotype </a:t>
            </a:r>
            <a:endParaRPr lang="en-IN" dirty="0"/>
          </a:p>
        </p:txBody>
      </p:sp>
      <p:sp>
        <p:nvSpPr>
          <p:cNvPr id="9" name="Rounded Rectangle 8"/>
          <p:cNvSpPr/>
          <p:nvPr/>
        </p:nvSpPr>
        <p:spPr>
          <a:xfrm>
            <a:off x="4132571" y="2153674"/>
            <a:ext cx="3330909" cy="10755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Arrival, Demand Dynamics with spatiotemporal variation and Alternate Market locations with cost</a:t>
            </a:r>
            <a:endParaRPr lang="en-IN" dirty="0"/>
          </a:p>
        </p:txBody>
      </p:sp>
      <p:sp>
        <p:nvSpPr>
          <p:cNvPr id="10" name="Rounded Rectangle 9"/>
          <p:cNvSpPr/>
          <p:nvPr/>
        </p:nvSpPr>
        <p:spPr>
          <a:xfrm>
            <a:off x="4132572" y="3386133"/>
            <a:ext cx="333090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Water Availability with </a:t>
            </a:r>
            <a:r>
              <a:rPr lang="en-IN" dirty="0"/>
              <a:t>S</a:t>
            </a:r>
            <a:r>
              <a:rPr lang="en-IN" dirty="0" smtClean="0"/>
              <a:t>patio-temporal variation</a:t>
            </a:r>
            <a:endParaRPr lang="en-IN" dirty="0"/>
          </a:p>
        </p:txBody>
      </p:sp>
      <p:sp>
        <p:nvSpPr>
          <p:cNvPr id="11" name="Rounded Rectangle 10"/>
          <p:cNvSpPr/>
          <p:nvPr/>
        </p:nvSpPr>
        <p:spPr>
          <a:xfrm>
            <a:off x="4132572" y="4488690"/>
            <a:ext cx="3330908" cy="1104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Best routes with alternatives for transportation of commodities with cost</a:t>
            </a:r>
            <a:endParaRPr lang="en-IN" dirty="0"/>
          </a:p>
        </p:txBody>
      </p:sp>
      <p:sp>
        <p:nvSpPr>
          <p:cNvPr id="12" name="Rounded Rectangle 11"/>
          <p:cNvSpPr/>
          <p:nvPr/>
        </p:nvSpPr>
        <p:spPr>
          <a:xfrm>
            <a:off x="4132572" y="5836508"/>
            <a:ext cx="333090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Loss of Water resources, Cultivable Land</a:t>
            </a:r>
            <a:endParaRPr lang="en-IN" dirty="0"/>
          </a:p>
        </p:txBody>
      </p:sp>
      <p:cxnSp>
        <p:nvCxnSpPr>
          <p:cNvPr id="17" name="Straight Arrow Connector 16"/>
          <p:cNvCxnSpPr>
            <a:stCxn id="3" idx="6"/>
            <a:endCxn id="10" idx="1"/>
          </p:cNvCxnSpPr>
          <p:nvPr/>
        </p:nvCxnSpPr>
        <p:spPr>
          <a:xfrm>
            <a:off x="2592924" y="3574290"/>
            <a:ext cx="1539648" cy="269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flipV="1">
            <a:off x="2479589" y="2691453"/>
            <a:ext cx="1652982" cy="61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2421924" y="3842828"/>
            <a:ext cx="1710648" cy="119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1935892" y="4135395"/>
            <a:ext cx="2196680"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0" idx="2"/>
          </p:cNvCxnSpPr>
          <p:nvPr/>
        </p:nvCxnSpPr>
        <p:spPr>
          <a:xfrm flipV="1">
            <a:off x="1567048" y="2224296"/>
            <a:ext cx="403505" cy="72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33050" y="875474"/>
            <a:ext cx="2875006" cy="1348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Effect of climate on yield, produce, Inventory, transportation routes, location and delays</a:t>
            </a:r>
            <a:endParaRPr lang="en-IN" dirty="0"/>
          </a:p>
        </p:txBody>
      </p:sp>
      <p:cxnSp>
        <p:nvCxnSpPr>
          <p:cNvPr id="47" name="Straight Arrow Connector 46"/>
          <p:cNvCxnSpPr>
            <a:stCxn id="3" idx="4"/>
            <a:endCxn id="48" idx="0"/>
          </p:cNvCxnSpPr>
          <p:nvPr/>
        </p:nvCxnSpPr>
        <p:spPr>
          <a:xfrm>
            <a:off x="1444755" y="4199432"/>
            <a:ext cx="38053" cy="106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71846" y="5263978"/>
            <a:ext cx="2421924" cy="13217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Real time Analysis of the agricultural field, Feedback on pest, locust, rodent invasion</a:t>
            </a:r>
            <a:endParaRPr lang="en-IN" dirty="0"/>
          </a:p>
        </p:txBody>
      </p:sp>
    </p:spTree>
    <p:extLst>
      <p:ext uri="{BB962C8B-B14F-4D97-AF65-F5344CB8AC3E}">
        <p14:creationId xmlns:p14="http://schemas.microsoft.com/office/powerpoint/2010/main" val="3553857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4: Data Cleaning Module</a:t>
            </a:r>
          </a:p>
        </p:txBody>
      </p:sp>
      <p:sp>
        <p:nvSpPr>
          <p:cNvPr id="3" name="Rectangle 2"/>
          <p:cNvSpPr/>
          <p:nvPr/>
        </p:nvSpPr>
        <p:spPr>
          <a:xfrm>
            <a:off x="988536" y="1277895"/>
            <a:ext cx="317157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Missing Data, Imperfect data, Data noises variation of data frequency</a:t>
            </a:r>
            <a:endParaRPr lang="en-IN" dirty="0"/>
          </a:p>
        </p:txBody>
      </p:sp>
      <p:sp>
        <p:nvSpPr>
          <p:cNvPr id="4" name="Rectangle 3"/>
          <p:cNvSpPr/>
          <p:nvPr/>
        </p:nvSpPr>
        <p:spPr>
          <a:xfrm>
            <a:off x="988536" y="2409052"/>
            <a:ext cx="317157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Accuracy Precision Positional Labelling GIS Errors </a:t>
            </a:r>
            <a:endParaRPr lang="en-IN" dirty="0"/>
          </a:p>
        </p:txBody>
      </p:sp>
      <p:sp>
        <p:nvSpPr>
          <p:cNvPr id="5" name="Rectangle 4"/>
          <p:cNvSpPr/>
          <p:nvPr/>
        </p:nvSpPr>
        <p:spPr>
          <a:xfrm>
            <a:off x="988536" y="3501081"/>
            <a:ext cx="317157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Fake News, Misinformation, Online Opinions (Unstructured Data)</a:t>
            </a:r>
            <a:endParaRPr lang="en-IN" dirty="0"/>
          </a:p>
        </p:txBody>
      </p:sp>
      <p:sp>
        <p:nvSpPr>
          <p:cNvPr id="6" name="Rectangle 5"/>
          <p:cNvSpPr/>
          <p:nvPr/>
        </p:nvSpPr>
        <p:spPr>
          <a:xfrm>
            <a:off x="988538" y="4593110"/>
            <a:ext cx="3171569" cy="10765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Misclassification of Images and Spatial Accuracy Captured by Lidar Drone</a:t>
            </a:r>
            <a:endParaRPr lang="en-IN" dirty="0"/>
          </a:p>
        </p:txBody>
      </p:sp>
      <p:sp>
        <p:nvSpPr>
          <p:cNvPr id="7" name="Rectangle 6"/>
          <p:cNvSpPr/>
          <p:nvPr/>
        </p:nvSpPr>
        <p:spPr>
          <a:xfrm>
            <a:off x="988539" y="5943600"/>
            <a:ext cx="317156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Errors due to Format Conversion and Data Pre-processing Algorithms</a:t>
            </a:r>
            <a:endParaRPr lang="en-IN" dirty="0"/>
          </a:p>
        </p:txBody>
      </p:sp>
      <p:cxnSp>
        <p:nvCxnSpPr>
          <p:cNvPr id="11" name="Straight Arrow Connector 10"/>
          <p:cNvCxnSpPr>
            <a:stCxn id="3" idx="3"/>
          </p:cNvCxnSpPr>
          <p:nvPr/>
        </p:nvCxnSpPr>
        <p:spPr>
          <a:xfrm>
            <a:off x="4160107" y="1735095"/>
            <a:ext cx="2430163" cy="1707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3"/>
          </p:cNvCxnSpPr>
          <p:nvPr/>
        </p:nvCxnSpPr>
        <p:spPr>
          <a:xfrm>
            <a:off x="4160107" y="2866252"/>
            <a:ext cx="2100648" cy="919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23" idx="2"/>
          </p:cNvCxnSpPr>
          <p:nvPr/>
        </p:nvCxnSpPr>
        <p:spPr>
          <a:xfrm flipV="1">
            <a:off x="4160107" y="3950044"/>
            <a:ext cx="2109438" cy="8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p:cNvCxnSpPr>
          <p:nvPr/>
        </p:nvCxnSpPr>
        <p:spPr>
          <a:xfrm flipV="1">
            <a:off x="4160107" y="4319202"/>
            <a:ext cx="2183028" cy="812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p:cNvCxnSpPr>
          <p:nvPr/>
        </p:nvCxnSpPr>
        <p:spPr>
          <a:xfrm flipV="1">
            <a:off x="4160107" y="4537119"/>
            <a:ext cx="2553731" cy="1863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Cloud 22"/>
          <p:cNvSpPr/>
          <p:nvPr/>
        </p:nvSpPr>
        <p:spPr>
          <a:xfrm>
            <a:off x="6260755" y="3204519"/>
            <a:ext cx="2833817" cy="149104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Data Pre-processing Unit</a:t>
            </a:r>
            <a:endParaRPr lang="en-IN" dirty="0"/>
          </a:p>
        </p:txBody>
      </p:sp>
      <p:cxnSp>
        <p:nvCxnSpPr>
          <p:cNvPr id="46" name="Straight Arrow Connector 45"/>
          <p:cNvCxnSpPr>
            <a:stCxn id="23" idx="0"/>
          </p:cNvCxnSpPr>
          <p:nvPr/>
        </p:nvCxnSpPr>
        <p:spPr>
          <a:xfrm flipV="1">
            <a:off x="9092210" y="3944188"/>
            <a:ext cx="677866" cy="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9770075" y="3323452"/>
            <a:ext cx="2421925" cy="10879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Pre-processed Clean Data</a:t>
            </a:r>
            <a:endParaRPr lang="en-IN" dirty="0"/>
          </a:p>
        </p:txBody>
      </p:sp>
      <p:sp>
        <p:nvSpPr>
          <p:cNvPr id="48" name="Oval 47"/>
          <p:cNvSpPr/>
          <p:nvPr/>
        </p:nvSpPr>
        <p:spPr>
          <a:xfrm>
            <a:off x="5995323" y="1310330"/>
            <a:ext cx="2034745" cy="11200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Data</a:t>
            </a:r>
            <a:endParaRPr lang="en-IN" dirty="0"/>
          </a:p>
        </p:txBody>
      </p:sp>
      <p:cxnSp>
        <p:nvCxnSpPr>
          <p:cNvPr id="50" name="Straight Arrow Connector 49"/>
          <p:cNvCxnSpPr>
            <a:stCxn id="48" idx="4"/>
          </p:cNvCxnSpPr>
          <p:nvPr/>
        </p:nvCxnSpPr>
        <p:spPr>
          <a:xfrm>
            <a:off x="7012696" y="2430419"/>
            <a:ext cx="475499" cy="82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017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0"/>
            <a:ext cx="8911687" cy="1280890"/>
          </a:xfrm>
        </p:spPr>
        <p:txBody>
          <a:bodyPr/>
          <a:lstStyle/>
          <a:p>
            <a:r>
              <a:rPr lang="en-IN" dirty="0"/>
              <a:t>Module 4: Data Cleaning Module</a:t>
            </a:r>
          </a:p>
        </p:txBody>
      </p:sp>
      <p:sp>
        <p:nvSpPr>
          <p:cNvPr id="3" name="Oval 2"/>
          <p:cNvSpPr/>
          <p:nvPr/>
        </p:nvSpPr>
        <p:spPr>
          <a:xfrm>
            <a:off x="364118" y="2779755"/>
            <a:ext cx="2421925" cy="10879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Pre-processed Clean Data</a:t>
            </a:r>
            <a:endParaRPr lang="en-IN" dirty="0"/>
          </a:p>
        </p:txBody>
      </p:sp>
      <p:cxnSp>
        <p:nvCxnSpPr>
          <p:cNvPr id="5" name="Straight Arrow Connector 4"/>
          <p:cNvCxnSpPr>
            <a:stCxn id="3" idx="7"/>
            <a:endCxn id="7" idx="1"/>
          </p:cNvCxnSpPr>
          <p:nvPr/>
        </p:nvCxnSpPr>
        <p:spPr>
          <a:xfrm flipV="1">
            <a:off x="2431360" y="1678460"/>
            <a:ext cx="1786412" cy="126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217772" y="1136822"/>
            <a:ext cx="4036541" cy="10832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Imputed Data and Data Devoid of Missing Data, De-noised Numerical Data , Data made structured</a:t>
            </a:r>
            <a:endParaRPr lang="en-IN" dirty="0"/>
          </a:p>
        </p:txBody>
      </p:sp>
      <p:cxnSp>
        <p:nvCxnSpPr>
          <p:cNvPr id="10" name="Straight Arrow Connector 9"/>
          <p:cNvCxnSpPr>
            <a:endCxn id="13" idx="1"/>
          </p:cNvCxnSpPr>
          <p:nvPr/>
        </p:nvCxnSpPr>
        <p:spPr>
          <a:xfrm flipV="1">
            <a:off x="2710249" y="2856213"/>
            <a:ext cx="1507523" cy="282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217772" y="2339031"/>
            <a:ext cx="4036542" cy="10343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Denoised</a:t>
            </a:r>
            <a:r>
              <a:rPr lang="en-IN" dirty="0" smtClean="0"/>
              <a:t> GIS data with better location, positional, accuracy and precision ,classification with better accuracy</a:t>
            </a:r>
            <a:endParaRPr lang="en-IN" dirty="0"/>
          </a:p>
        </p:txBody>
      </p:sp>
      <p:cxnSp>
        <p:nvCxnSpPr>
          <p:cNvPr id="18" name="Straight Arrow Connector 17"/>
          <p:cNvCxnSpPr>
            <a:endCxn id="22" idx="1"/>
          </p:cNvCxnSpPr>
          <p:nvPr/>
        </p:nvCxnSpPr>
        <p:spPr>
          <a:xfrm>
            <a:off x="2644346" y="3558716"/>
            <a:ext cx="1573426" cy="64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217772" y="3741783"/>
            <a:ext cx="403654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Fake news, misinformation, imperfections ironed out prevented from spreading further </a:t>
            </a:r>
            <a:endParaRPr lang="en-IN" dirty="0"/>
          </a:p>
        </p:txBody>
      </p:sp>
      <p:cxnSp>
        <p:nvCxnSpPr>
          <p:cNvPr id="34" name="Straight Arrow Connector 33"/>
          <p:cNvCxnSpPr>
            <a:endCxn id="36" idx="1"/>
          </p:cNvCxnSpPr>
          <p:nvPr/>
        </p:nvCxnSpPr>
        <p:spPr>
          <a:xfrm>
            <a:off x="2100649" y="3805881"/>
            <a:ext cx="2034746" cy="1502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4135395" y="4767909"/>
            <a:ext cx="4118918" cy="1080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Format conversion errors, tabulation data related errors, extraction of numerical data from images</a:t>
            </a:r>
            <a:endParaRPr lang="en-IN" dirty="0"/>
          </a:p>
        </p:txBody>
      </p:sp>
    </p:spTree>
    <p:extLst>
      <p:ext uri="{BB962C8B-B14F-4D97-AF65-F5344CB8AC3E}">
        <p14:creationId xmlns:p14="http://schemas.microsoft.com/office/powerpoint/2010/main" val="231799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Module 5: Synthetic Data Generation, test data generation and validation </a:t>
            </a:r>
            <a:br>
              <a:rPr lang="en-IN" dirty="0"/>
            </a:br>
            <a:endParaRPr lang="en-IN" dirty="0"/>
          </a:p>
        </p:txBody>
      </p:sp>
      <p:sp>
        <p:nvSpPr>
          <p:cNvPr id="3" name="Rectangle 2"/>
          <p:cNvSpPr/>
          <p:nvPr/>
        </p:nvSpPr>
        <p:spPr>
          <a:xfrm>
            <a:off x="4481384" y="1669448"/>
            <a:ext cx="303976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Wholesale, Retail Market Price,</a:t>
            </a:r>
            <a:r>
              <a:rPr lang="en-IN" dirty="0"/>
              <a:t> Demand, Supply</a:t>
            </a:r>
          </a:p>
        </p:txBody>
      </p:sp>
      <p:sp>
        <p:nvSpPr>
          <p:cNvPr id="4" name="Rectangle 3"/>
          <p:cNvSpPr/>
          <p:nvPr/>
        </p:nvSpPr>
        <p:spPr>
          <a:xfrm>
            <a:off x="4481384" y="2758388"/>
            <a:ext cx="3039763" cy="11659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Procurement, Production Data,</a:t>
            </a:r>
            <a:r>
              <a:rPr lang="en-IN" dirty="0"/>
              <a:t> Inventory Level, Take off rate </a:t>
            </a:r>
          </a:p>
          <a:p>
            <a:pPr algn="ctr"/>
            <a:endParaRPr lang="en-IN" dirty="0"/>
          </a:p>
        </p:txBody>
      </p:sp>
      <p:sp>
        <p:nvSpPr>
          <p:cNvPr id="5" name="Rectangle 4"/>
          <p:cNvSpPr/>
          <p:nvPr/>
        </p:nvSpPr>
        <p:spPr>
          <a:xfrm>
            <a:off x="4481384" y="4011828"/>
            <a:ext cx="303976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Population Dynamics</a:t>
            </a:r>
            <a:endParaRPr lang="en-IN" dirty="0"/>
          </a:p>
        </p:txBody>
      </p:sp>
      <p:sp>
        <p:nvSpPr>
          <p:cNvPr id="6" name="Rectangle 5"/>
          <p:cNvSpPr/>
          <p:nvPr/>
        </p:nvSpPr>
        <p:spPr>
          <a:xfrm>
            <a:off x="4481384" y="5068846"/>
            <a:ext cx="303976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Inter-Commodity and Inter-Channel Price Parity</a:t>
            </a:r>
            <a:endParaRPr lang="en-IN" dirty="0"/>
          </a:p>
        </p:txBody>
      </p:sp>
      <p:sp>
        <p:nvSpPr>
          <p:cNvPr id="7" name="Rectangle 6"/>
          <p:cNvSpPr/>
          <p:nvPr/>
        </p:nvSpPr>
        <p:spPr>
          <a:xfrm>
            <a:off x="4481384" y="6059962"/>
            <a:ext cx="303976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Climate and weather dynamics</a:t>
            </a:r>
            <a:endParaRPr lang="en-IN" dirty="0"/>
          </a:p>
        </p:txBody>
      </p:sp>
      <p:sp>
        <p:nvSpPr>
          <p:cNvPr id="10" name="Cloud 9"/>
          <p:cNvSpPr/>
          <p:nvPr/>
        </p:nvSpPr>
        <p:spPr>
          <a:xfrm>
            <a:off x="214179" y="3196281"/>
            <a:ext cx="2092410" cy="125652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SyntheticData</a:t>
            </a:r>
            <a:r>
              <a:rPr lang="en-IN" dirty="0" smtClean="0"/>
              <a:t> Generator</a:t>
            </a:r>
            <a:endParaRPr lang="en-IN" dirty="0"/>
          </a:p>
        </p:txBody>
      </p:sp>
      <p:cxnSp>
        <p:nvCxnSpPr>
          <p:cNvPr id="12" name="Straight Arrow Connector 11"/>
          <p:cNvCxnSpPr>
            <a:endCxn id="3" idx="1"/>
          </p:cNvCxnSpPr>
          <p:nvPr/>
        </p:nvCxnSpPr>
        <p:spPr>
          <a:xfrm flipV="1">
            <a:off x="2042984" y="2126648"/>
            <a:ext cx="2438400" cy="1136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2232454" y="3437236"/>
            <a:ext cx="2248930" cy="40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0" idx="0"/>
            <a:endCxn id="5" idx="1"/>
          </p:cNvCxnSpPr>
          <p:nvPr/>
        </p:nvCxnSpPr>
        <p:spPr>
          <a:xfrm>
            <a:off x="2304845" y="3824545"/>
            <a:ext cx="2176539" cy="644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1"/>
          </p:cNvCxnSpPr>
          <p:nvPr/>
        </p:nvCxnSpPr>
        <p:spPr>
          <a:xfrm>
            <a:off x="2150076" y="4055717"/>
            <a:ext cx="2331308" cy="1470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7" idx="1"/>
          </p:cNvCxnSpPr>
          <p:nvPr/>
        </p:nvCxnSpPr>
        <p:spPr>
          <a:xfrm>
            <a:off x="1869989" y="4270933"/>
            <a:ext cx="2611395" cy="2246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3" idx="3"/>
          </p:cNvCxnSpPr>
          <p:nvPr/>
        </p:nvCxnSpPr>
        <p:spPr>
          <a:xfrm>
            <a:off x="7521146" y="2126648"/>
            <a:ext cx="1713469" cy="1172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3"/>
          </p:cNvCxnSpPr>
          <p:nvPr/>
        </p:nvCxnSpPr>
        <p:spPr>
          <a:xfrm>
            <a:off x="7521147" y="3341344"/>
            <a:ext cx="1688756" cy="167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5" idx="3"/>
            <a:endCxn id="36" idx="1"/>
          </p:cNvCxnSpPr>
          <p:nvPr/>
        </p:nvCxnSpPr>
        <p:spPr>
          <a:xfrm flipV="1">
            <a:off x="7521146" y="3756582"/>
            <a:ext cx="1713469" cy="712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6" idx="3"/>
          </p:cNvCxnSpPr>
          <p:nvPr/>
        </p:nvCxnSpPr>
        <p:spPr>
          <a:xfrm flipV="1">
            <a:off x="7521146" y="4085582"/>
            <a:ext cx="1688757" cy="1440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p:cNvCxnSpPr>
          <p:nvPr/>
        </p:nvCxnSpPr>
        <p:spPr>
          <a:xfrm flipV="1">
            <a:off x="7521146" y="4333102"/>
            <a:ext cx="1837038" cy="2184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val 34"/>
          <p:cNvSpPr/>
          <p:nvPr/>
        </p:nvSpPr>
        <p:spPr>
          <a:xfrm>
            <a:off x="9358184" y="5101797"/>
            <a:ext cx="2034745" cy="11200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Data</a:t>
            </a:r>
            <a:endParaRPr lang="en-IN" dirty="0"/>
          </a:p>
        </p:txBody>
      </p:sp>
      <p:sp>
        <p:nvSpPr>
          <p:cNvPr id="36" name="Rounded Rectangle 35"/>
          <p:cNvSpPr/>
          <p:nvPr/>
        </p:nvSpPr>
        <p:spPr>
          <a:xfrm>
            <a:off x="9234615" y="3180061"/>
            <a:ext cx="2253519" cy="11530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Synthetic Data Generated</a:t>
            </a:r>
            <a:endParaRPr lang="en-IN" dirty="0"/>
          </a:p>
        </p:txBody>
      </p:sp>
      <p:cxnSp>
        <p:nvCxnSpPr>
          <p:cNvPr id="42" name="Straight Arrow Connector 41"/>
          <p:cNvCxnSpPr>
            <a:endCxn id="36" idx="0"/>
          </p:cNvCxnSpPr>
          <p:nvPr/>
        </p:nvCxnSpPr>
        <p:spPr>
          <a:xfrm>
            <a:off x="10361374" y="2539830"/>
            <a:ext cx="1" cy="64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loud 43"/>
          <p:cNvSpPr/>
          <p:nvPr/>
        </p:nvSpPr>
        <p:spPr>
          <a:xfrm>
            <a:off x="9234615" y="1475859"/>
            <a:ext cx="2329313" cy="106937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Random Data Generation</a:t>
            </a:r>
            <a:endParaRPr lang="en-IN" dirty="0"/>
          </a:p>
        </p:txBody>
      </p:sp>
      <p:cxnSp>
        <p:nvCxnSpPr>
          <p:cNvPr id="46" name="Straight Arrow Connector 45"/>
          <p:cNvCxnSpPr>
            <a:stCxn id="36" idx="2"/>
          </p:cNvCxnSpPr>
          <p:nvPr/>
        </p:nvCxnSpPr>
        <p:spPr>
          <a:xfrm flipH="1">
            <a:off x="10361374" y="4333102"/>
            <a:ext cx="1" cy="735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9358184" y="4473148"/>
            <a:ext cx="2244525" cy="369332"/>
          </a:xfrm>
          <a:prstGeom prst="rect">
            <a:avLst/>
          </a:prstGeom>
          <a:noFill/>
        </p:spPr>
        <p:txBody>
          <a:bodyPr wrap="none" rtlCol="0">
            <a:spAutoFit/>
          </a:bodyPr>
          <a:lstStyle/>
          <a:p>
            <a:r>
              <a:rPr lang="en-IN" dirty="0" smtClean="0"/>
              <a:t>Validation of Data</a:t>
            </a:r>
            <a:endParaRPr lang="en-IN" dirty="0"/>
          </a:p>
        </p:txBody>
      </p:sp>
    </p:spTree>
    <p:extLst>
      <p:ext uri="{BB962C8B-B14F-4D97-AF65-F5344CB8AC3E}">
        <p14:creationId xmlns:p14="http://schemas.microsoft.com/office/powerpoint/2010/main" val="278444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5: Synthetic Data Generation, test data generation and validation</a:t>
            </a:r>
          </a:p>
        </p:txBody>
      </p:sp>
      <p:sp>
        <p:nvSpPr>
          <p:cNvPr id="3" name="Oval 2"/>
          <p:cNvSpPr/>
          <p:nvPr/>
        </p:nvSpPr>
        <p:spPr>
          <a:xfrm>
            <a:off x="403651" y="3075078"/>
            <a:ext cx="2034745" cy="11200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Data</a:t>
            </a:r>
            <a:endParaRPr lang="en-IN" dirty="0"/>
          </a:p>
        </p:txBody>
      </p:sp>
      <p:cxnSp>
        <p:nvCxnSpPr>
          <p:cNvPr id="5" name="Straight Arrow Connector 4"/>
          <p:cNvCxnSpPr>
            <a:stCxn id="3" idx="7"/>
          </p:cNvCxnSpPr>
          <p:nvPr/>
        </p:nvCxnSpPr>
        <p:spPr>
          <a:xfrm flipV="1">
            <a:off x="2140414" y="2479379"/>
            <a:ext cx="1311236" cy="759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451653" y="2075934"/>
            <a:ext cx="331985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Supply, Demand Data</a:t>
            </a:r>
            <a:endParaRPr lang="en-IN" dirty="0"/>
          </a:p>
        </p:txBody>
      </p:sp>
      <p:cxnSp>
        <p:nvCxnSpPr>
          <p:cNvPr id="8" name="Straight Arrow Connector 7"/>
          <p:cNvCxnSpPr>
            <a:stCxn id="3" idx="6"/>
            <a:endCxn id="7" idx="1"/>
          </p:cNvCxnSpPr>
          <p:nvPr/>
        </p:nvCxnSpPr>
        <p:spPr>
          <a:xfrm>
            <a:off x="2438396" y="3635123"/>
            <a:ext cx="1013256" cy="4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451652" y="3161267"/>
            <a:ext cx="3319851" cy="10338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Domestic Price Data-Inter-commodity, Inter-channel price parity</a:t>
            </a:r>
            <a:endParaRPr lang="en-IN" dirty="0"/>
          </a:p>
        </p:txBody>
      </p:sp>
      <p:sp>
        <p:nvSpPr>
          <p:cNvPr id="9" name="Rounded Rectangle 8"/>
          <p:cNvSpPr/>
          <p:nvPr/>
        </p:nvSpPr>
        <p:spPr>
          <a:xfrm>
            <a:off x="3451652" y="4394465"/>
            <a:ext cx="3319851" cy="11660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International Price Data-Oil, Commodities, Food grains</a:t>
            </a:r>
            <a:endParaRPr lang="en-IN" dirty="0"/>
          </a:p>
        </p:txBody>
      </p:sp>
      <p:cxnSp>
        <p:nvCxnSpPr>
          <p:cNvPr id="18" name="Straight Arrow Connector 17"/>
          <p:cNvCxnSpPr>
            <a:endCxn id="9" idx="1"/>
          </p:cNvCxnSpPr>
          <p:nvPr/>
        </p:nvCxnSpPr>
        <p:spPr>
          <a:xfrm>
            <a:off x="2135724" y="4033945"/>
            <a:ext cx="1315928" cy="94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2" idx="1"/>
          </p:cNvCxnSpPr>
          <p:nvPr/>
        </p:nvCxnSpPr>
        <p:spPr>
          <a:xfrm>
            <a:off x="1782428" y="4135184"/>
            <a:ext cx="1669223" cy="217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451651" y="5848865"/>
            <a:ext cx="331985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Inventory Level, take off rate </a:t>
            </a:r>
            <a:endParaRPr lang="en-IN" dirty="0"/>
          </a:p>
        </p:txBody>
      </p:sp>
      <p:cxnSp>
        <p:nvCxnSpPr>
          <p:cNvPr id="33" name="Straight Arrow Connector 32"/>
          <p:cNvCxnSpPr>
            <a:stCxn id="3" idx="4"/>
          </p:cNvCxnSpPr>
          <p:nvPr/>
        </p:nvCxnSpPr>
        <p:spPr>
          <a:xfrm>
            <a:off x="1421024" y="4195167"/>
            <a:ext cx="4122" cy="1002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3652" y="5220623"/>
            <a:ext cx="2034744" cy="10975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Population dynamics, explosion</a:t>
            </a:r>
            <a:endParaRPr lang="en-IN" dirty="0"/>
          </a:p>
        </p:txBody>
      </p:sp>
      <p:cxnSp>
        <p:nvCxnSpPr>
          <p:cNvPr id="45" name="Straight Arrow Connector 44"/>
          <p:cNvCxnSpPr>
            <a:stCxn id="3" idx="0"/>
          </p:cNvCxnSpPr>
          <p:nvPr/>
        </p:nvCxnSpPr>
        <p:spPr>
          <a:xfrm flipV="1">
            <a:off x="1421024" y="2479379"/>
            <a:ext cx="0" cy="59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14184" y="1547469"/>
            <a:ext cx="222421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Synthetic Climate and </a:t>
            </a:r>
            <a:r>
              <a:rPr lang="en-IN" dirty="0"/>
              <a:t>W</a:t>
            </a:r>
            <a:r>
              <a:rPr lang="en-IN" dirty="0" smtClean="0"/>
              <a:t>eather Data</a:t>
            </a:r>
            <a:endParaRPr lang="en-IN" dirty="0"/>
          </a:p>
        </p:txBody>
      </p:sp>
    </p:spTree>
    <p:extLst>
      <p:ext uri="{BB962C8B-B14F-4D97-AF65-F5344CB8AC3E}">
        <p14:creationId xmlns:p14="http://schemas.microsoft.com/office/powerpoint/2010/main" val="227258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8913"/>
            <a:ext cx="8911687" cy="1280890"/>
          </a:xfrm>
        </p:spPr>
        <p:txBody>
          <a:bodyPr>
            <a:normAutofit fontScale="90000"/>
          </a:bodyPr>
          <a:lstStyle/>
          <a:p>
            <a:r>
              <a:rPr lang="en-IN" dirty="0"/>
              <a:t>Module 6: Retrograde analysis of food grain policies and other policies in reality</a:t>
            </a:r>
            <a:br>
              <a:rPr lang="en-IN" dirty="0"/>
            </a:br>
            <a:endParaRPr lang="en-IN" dirty="0"/>
          </a:p>
        </p:txBody>
      </p:sp>
      <p:grpSp>
        <p:nvGrpSpPr>
          <p:cNvPr id="5" name="Group 4"/>
          <p:cNvGrpSpPr/>
          <p:nvPr/>
        </p:nvGrpSpPr>
        <p:grpSpPr>
          <a:xfrm>
            <a:off x="205946" y="1246290"/>
            <a:ext cx="7166919" cy="3153032"/>
            <a:chOff x="1161535" y="1198148"/>
            <a:chExt cx="10643285" cy="5659852"/>
          </a:xfrm>
        </p:grpSpPr>
        <p:sp>
          <p:nvSpPr>
            <p:cNvPr id="6" name="Rectangle 5"/>
            <p:cNvSpPr/>
            <p:nvPr/>
          </p:nvSpPr>
          <p:spPr>
            <a:xfrm>
              <a:off x="1161535" y="1198148"/>
              <a:ext cx="2158314" cy="1285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Newspaper articles,</a:t>
              </a:r>
              <a:r>
                <a:rPr lang="en-IN" sz="1000" dirty="0"/>
                <a:t> Educational and Expert Videos </a:t>
              </a:r>
            </a:p>
            <a:p>
              <a:pPr algn="ctr"/>
              <a:endParaRPr lang="en-IN" sz="1000" dirty="0"/>
            </a:p>
          </p:txBody>
        </p:sp>
        <p:sp>
          <p:nvSpPr>
            <p:cNvPr id="7" name="Rectangle 6"/>
            <p:cNvSpPr/>
            <p:nvPr/>
          </p:nvSpPr>
          <p:spPr>
            <a:xfrm>
              <a:off x="1161535" y="2607789"/>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Audit Report, Policy reports, Memo Scans</a:t>
              </a:r>
              <a:endParaRPr lang="en-IN" sz="1000" dirty="0"/>
            </a:p>
          </p:txBody>
        </p:sp>
        <p:sp>
          <p:nvSpPr>
            <p:cNvPr id="8" name="Rectangle 7"/>
            <p:cNvSpPr/>
            <p:nvPr/>
          </p:nvSpPr>
          <p:spPr>
            <a:xfrm>
              <a:off x="1161535" y="3704452"/>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Budget, Economic Reports</a:t>
              </a:r>
              <a:endParaRPr lang="en-IN" sz="1000" dirty="0"/>
            </a:p>
          </p:txBody>
        </p:sp>
        <p:sp>
          <p:nvSpPr>
            <p:cNvPr id="9" name="Rectangle 8"/>
            <p:cNvSpPr/>
            <p:nvPr/>
          </p:nvSpPr>
          <p:spPr>
            <a:xfrm>
              <a:off x="1161535" y="4856205"/>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Farmer’s database, Soil Health Cards</a:t>
              </a:r>
              <a:endParaRPr lang="en-IN" sz="1000" dirty="0"/>
            </a:p>
          </p:txBody>
        </p:sp>
        <p:sp>
          <p:nvSpPr>
            <p:cNvPr id="10" name="Rectangle 9"/>
            <p:cNvSpPr/>
            <p:nvPr/>
          </p:nvSpPr>
          <p:spPr>
            <a:xfrm>
              <a:off x="1161535" y="5943600"/>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Tweets, </a:t>
              </a:r>
              <a:r>
                <a:rPr lang="en-IN" sz="1000" dirty="0" err="1" smtClean="0"/>
                <a:t>Youtube</a:t>
              </a:r>
              <a:r>
                <a:rPr lang="en-IN" sz="1000" dirty="0" smtClean="0"/>
                <a:t> comments</a:t>
              </a:r>
              <a:endParaRPr lang="en-IN" sz="1000" dirty="0"/>
            </a:p>
          </p:txBody>
        </p:sp>
        <p:cxnSp>
          <p:nvCxnSpPr>
            <p:cNvPr id="11" name="Straight Arrow Connector 10"/>
            <p:cNvCxnSpPr>
              <a:stCxn id="6" idx="3"/>
            </p:cNvCxnSpPr>
            <p:nvPr/>
          </p:nvCxnSpPr>
          <p:spPr>
            <a:xfrm>
              <a:off x="3319849" y="1840700"/>
              <a:ext cx="3311610" cy="138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a:off x="3319849" y="3064989"/>
              <a:ext cx="3212756" cy="37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V="1">
              <a:off x="3319849" y="3781424"/>
              <a:ext cx="2982097" cy="38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p:cNvCxnSpPr>
            <p:nvPr/>
          </p:nvCxnSpPr>
          <p:spPr>
            <a:xfrm flipV="1">
              <a:off x="3319849" y="4161652"/>
              <a:ext cx="3113902" cy="1151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p:cNvCxnSpPr>
            <p:nvPr/>
          </p:nvCxnSpPr>
          <p:spPr>
            <a:xfrm flipV="1">
              <a:off x="3319849" y="4357816"/>
              <a:ext cx="3402227" cy="204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loud 15"/>
            <p:cNvSpPr/>
            <p:nvPr/>
          </p:nvSpPr>
          <p:spPr>
            <a:xfrm>
              <a:off x="6301942" y="2990335"/>
              <a:ext cx="2454876" cy="150752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BERT(Processing past and Real time Data)</a:t>
              </a:r>
              <a:endParaRPr lang="en-IN" sz="1000" dirty="0"/>
            </a:p>
          </p:txBody>
        </p:sp>
        <p:sp>
          <p:nvSpPr>
            <p:cNvPr id="17" name="Oval 16"/>
            <p:cNvSpPr/>
            <p:nvPr/>
          </p:nvSpPr>
          <p:spPr>
            <a:xfrm>
              <a:off x="9424085" y="3089188"/>
              <a:ext cx="2380735" cy="13345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Spatial Variation -1</a:t>
              </a:r>
              <a:endParaRPr lang="en-IN" sz="1000" dirty="0"/>
            </a:p>
          </p:txBody>
        </p:sp>
        <p:cxnSp>
          <p:nvCxnSpPr>
            <p:cNvPr id="18" name="Straight Arrow Connector 17"/>
            <p:cNvCxnSpPr>
              <a:stCxn id="16" idx="0"/>
              <a:endCxn id="17" idx="2"/>
            </p:cNvCxnSpPr>
            <p:nvPr/>
          </p:nvCxnSpPr>
          <p:spPr>
            <a:xfrm>
              <a:off x="8754772" y="3744097"/>
              <a:ext cx="66931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Snip Diagonal Corner Rectangle 18"/>
          <p:cNvSpPr/>
          <p:nvPr/>
        </p:nvSpPr>
        <p:spPr>
          <a:xfrm>
            <a:off x="3419216" y="972335"/>
            <a:ext cx="2379708" cy="914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Historical Data Across Years</a:t>
            </a:r>
            <a:endParaRPr lang="en-IN" dirty="0"/>
          </a:p>
        </p:txBody>
      </p:sp>
      <p:cxnSp>
        <p:nvCxnSpPr>
          <p:cNvPr id="21" name="Straight Arrow Connector 20"/>
          <p:cNvCxnSpPr>
            <a:stCxn id="17" idx="6"/>
          </p:cNvCxnSpPr>
          <p:nvPr/>
        </p:nvCxnSpPr>
        <p:spPr>
          <a:xfrm>
            <a:off x="7372865" y="2671489"/>
            <a:ext cx="955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loud 25"/>
          <p:cNvSpPr/>
          <p:nvPr/>
        </p:nvSpPr>
        <p:spPr>
          <a:xfrm>
            <a:off x="8267002" y="1932458"/>
            <a:ext cx="2407218" cy="125256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Transformer</a:t>
            </a:r>
            <a:endParaRPr lang="en-IN" dirty="0"/>
          </a:p>
        </p:txBody>
      </p:sp>
      <p:grpSp>
        <p:nvGrpSpPr>
          <p:cNvPr id="27" name="Group 26"/>
          <p:cNvGrpSpPr/>
          <p:nvPr/>
        </p:nvGrpSpPr>
        <p:grpSpPr>
          <a:xfrm>
            <a:off x="4609070" y="3449360"/>
            <a:ext cx="7166919" cy="3153032"/>
            <a:chOff x="1161535" y="1198148"/>
            <a:chExt cx="10643285" cy="5659852"/>
          </a:xfrm>
        </p:grpSpPr>
        <p:sp>
          <p:nvSpPr>
            <p:cNvPr id="28" name="Rectangle 27"/>
            <p:cNvSpPr/>
            <p:nvPr/>
          </p:nvSpPr>
          <p:spPr>
            <a:xfrm>
              <a:off x="1161535" y="1198148"/>
              <a:ext cx="2158314" cy="1285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Newspaper articles,</a:t>
              </a:r>
              <a:r>
                <a:rPr lang="en-IN" sz="1000" dirty="0"/>
                <a:t> Educational and Expert Videos </a:t>
              </a:r>
            </a:p>
            <a:p>
              <a:pPr algn="ctr"/>
              <a:endParaRPr lang="en-IN" sz="1000" dirty="0"/>
            </a:p>
          </p:txBody>
        </p:sp>
        <p:sp>
          <p:nvSpPr>
            <p:cNvPr id="29" name="Rectangle 28"/>
            <p:cNvSpPr/>
            <p:nvPr/>
          </p:nvSpPr>
          <p:spPr>
            <a:xfrm>
              <a:off x="1161535" y="2607789"/>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Audit Report, Policy reports, Memo Scans</a:t>
              </a:r>
              <a:endParaRPr lang="en-IN" sz="1000" dirty="0"/>
            </a:p>
          </p:txBody>
        </p:sp>
        <p:sp>
          <p:nvSpPr>
            <p:cNvPr id="30" name="Rectangle 29"/>
            <p:cNvSpPr/>
            <p:nvPr/>
          </p:nvSpPr>
          <p:spPr>
            <a:xfrm>
              <a:off x="1161535" y="3704452"/>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Budget, Economic Reports</a:t>
              </a:r>
              <a:endParaRPr lang="en-IN" sz="1000" dirty="0"/>
            </a:p>
          </p:txBody>
        </p:sp>
        <p:sp>
          <p:nvSpPr>
            <p:cNvPr id="31" name="Rectangle 30"/>
            <p:cNvSpPr/>
            <p:nvPr/>
          </p:nvSpPr>
          <p:spPr>
            <a:xfrm>
              <a:off x="1161535" y="4856205"/>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Farmer’s database, Soil Health Cards</a:t>
              </a:r>
              <a:endParaRPr lang="en-IN" sz="1000" dirty="0"/>
            </a:p>
          </p:txBody>
        </p:sp>
        <p:sp>
          <p:nvSpPr>
            <p:cNvPr id="32" name="Rectangle 31"/>
            <p:cNvSpPr/>
            <p:nvPr/>
          </p:nvSpPr>
          <p:spPr>
            <a:xfrm>
              <a:off x="1161535" y="5943600"/>
              <a:ext cx="215831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Tweets, </a:t>
              </a:r>
              <a:r>
                <a:rPr lang="en-IN" sz="1000" dirty="0" err="1" smtClean="0"/>
                <a:t>Youtube</a:t>
              </a:r>
              <a:r>
                <a:rPr lang="en-IN" sz="1000" dirty="0" smtClean="0"/>
                <a:t> comments</a:t>
              </a:r>
              <a:endParaRPr lang="en-IN" sz="1000" dirty="0"/>
            </a:p>
          </p:txBody>
        </p:sp>
        <p:cxnSp>
          <p:nvCxnSpPr>
            <p:cNvPr id="33" name="Straight Arrow Connector 32"/>
            <p:cNvCxnSpPr>
              <a:stCxn id="28" idx="3"/>
            </p:cNvCxnSpPr>
            <p:nvPr/>
          </p:nvCxnSpPr>
          <p:spPr>
            <a:xfrm>
              <a:off x="3319849" y="1840700"/>
              <a:ext cx="3311610" cy="138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p:cNvCxnSpPr>
            <p:nvPr/>
          </p:nvCxnSpPr>
          <p:spPr>
            <a:xfrm>
              <a:off x="3319849" y="3064989"/>
              <a:ext cx="3212756" cy="37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p:cNvCxnSpPr>
            <p:nvPr/>
          </p:nvCxnSpPr>
          <p:spPr>
            <a:xfrm flipV="1">
              <a:off x="3319849" y="3781424"/>
              <a:ext cx="2982097" cy="38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p:cNvCxnSpPr>
            <p:nvPr/>
          </p:nvCxnSpPr>
          <p:spPr>
            <a:xfrm flipV="1">
              <a:off x="3319849" y="4161652"/>
              <a:ext cx="3113902" cy="1151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p:cNvCxnSpPr>
            <p:nvPr/>
          </p:nvCxnSpPr>
          <p:spPr>
            <a:xfrm flipV="1">
              <a:off x="3319849" y="4357816"/>
              <a:ext cx="3402227" cy="204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loud 37"/>
            <p:cNvSpPr/>
            <p:nvPr/>
          </p:nvSpPr>
          <p:spPr>
            <a:xfrm>
              <a:off x="6301942" y="2990335"/>
              <a:ext cx="2454876" cy="150752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BERT(Processing past and Real time Data)</a:t>
              </a:r>
              <a:endParaRPr lang="en-IN" sz="1000" dirty="0"/>
            </a:p>
          </p:txBody>
        </p:sp>
        <p:sp>
          <p:nvSpPr>
            <p:cNvPr id="39" name="Oval 38"/>
            <p:cNvSpPr/>
            <p:nvPr/>
          </p:nvSpPr>
          <p:spPr>
            <a:xfrm>
              <a:off x="9424085" y="3089188"/>
              <a:ext cx="2380735" cy="13345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smtClean="0"/>
                <a:t>Spatial Variation -1</a:t>
              </a:r>
              <a:endParaRPr lang="en-IN" sz="1000" dirty="0"/>
            </a:p>
          </p:txBody>
        </p:sp>
        <p:cxnSp>
          <p:nvCxnSpPr>
            <p:cNvPr id="40" name="Straight Arrow Connector 39"/>
            <p:cNvCxnSpPr>
              <a:stCxn id="38" idx="0"/>
              <a:endCxn id="39" idx="2"/>
            </p:cNvCxnSpPr>
            <p:nvPr/>
          </p:nvCxnSpPr>
          <p:spPr>
            <a:xfrm>
              <a:off x="8754772" y="3744097"/>
              <a:ext cx="66931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1" name="Snip Diagonal Corner Rectangle 40"/>
          <p:cNvSpPr/>
          <p:nvPr/>
        </p:nvSpPr>
        <p:spPr>
          <a:xfrm>
            <a:off x="1614933" y="5279309"/>
            <a:ext cx="2379708" cy="914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Real time Data (Apache Kafka)</a:t>
            </a:r>
            <a:endParaRPr lang="en-IN" dirty="0"/>
          </a:p>
        </p:txBody>
      </p:sp>
      <p:cxnSp>
        <p:nvCxnSpPr>
          <p:cNvPr id="43" name="Straight Arrow Connector 42"/>
          <p:cNvCxnSpPr>
            <a:endCxn id="26" idx="1"/>
          </p:cNvCxnSpPr>
          <p:nvPr/>
        </p:nvCxnSpPr>
        <p:spPr>
          <a:xfrm flipH="1" flipV="1">
            <a:off x="9470611" y="3183688"/>
            <a:ext cx="1390224" cy="130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0077062" y="972335"/>
            <a:ext cx="2062066" cy="11883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Analysis Feedback with Learning</a:t>
            </a:r>
            <a:endParaRPr lang="en-IN" dirty="0"/>
          </a:p>
        </p:txBody>
      </p:sp>
      <p:cxnSp>
        <p:nvCxnSpPr>
          <p:cNvPr id="51" name="Elbow Connector 50"/>
          <p:cNvCxnSpPr>
            <a:stCxn id="26" idx="3"/>
            <a:endCxn id="49" idx="2"/>
          </p:cNvCxnSpPr>
          <p:nvPr/>
        </p:nvCxnSpPr>
        <p:spPr>
          <a:xfrm rot="5400000" flipH="1" flipV="1">
            <a:off x="9555055" y="1482069"/>
            <a:ext cx="437562" cy="606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26" idx="0"/>
          </p:cNvCxnSpPr>
          <p:nvPr/>
        </p:nvCxnSpPr>
        <p:spPr>
          <a:xfrm rot="5400000">
            <a:off x="10691130" y="2141775"/>
            <a:ext cx="398050" cy="4358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endCxn id="20" idx="0"/>
          </p:cNvCxnSpPr>
          <p:nvPr/>
        </p:nvCxnSpPr>
        <p:spPr>
          <a:xfrm>
            <a:off x="10648880" y="2630021"/>
            <a:ext cx="634592" cy="41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440172" y="3043213"/>
            <a:ext cx="1686599"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Retrograde Analysis</a:t>
            </a:r>
            <a:endParaRPr lang="en-IN" dirty="0"/>
          </a:p>
        </p:txBody>
      </p:sp>
    </p:spTree>
    <p:extLst>
      <p:ext uri="{BB962C8B-B14F-4D97-AF65-F5344CB8AC3E}">
        <p14:creationId xmlns:p14="http://schemas.microsoft.com/office/powerpoint/2010/main" val="3822841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254" y="-1"/>
            <a:ext cx="9195422" cy="1458097"/>
          </a:xfrm>
        </p:spPr>
        <p:txBody>
          <a:bodyPr>
            <a:normAutofit fontScale="90000"/>
          </a:bodyPr>
          <a:lstStyle/>
          <a:p>
            <a:r>
              <a:rPr lang="en-IN" dirty="0"/>
              <a:t>Module 6: Retrograde analysis of food grain policies and other policies in </a:t>
            </a:r>
            <a:r>
              <a:rPr lang="en-IN" dirty="0" smtClean="0"/>
              <a:t>reality-Outcomes</a:t>
            </a:r>
            <a:r>
              <a:rPr lang="en-IN" dirty="0"/>
              <a:t/>
            </a:r>
            <a:br>
              <a:rPr lang="en-IN" dirty="0"/>
            </a:br>
            <a:r>
              <a:rPr lang="en-IN" dirty="0" smtClean="0"/>
              <a:t> </a:t>
            </a:r>
            <a:endParaRPr lang="en-IN" dirty="0"/>
          </a:p>
        </p:txBody>
      </p:sp>
      <p:sp>
        <p:nvSpPr>
          <p:cNvPr id="3" name="Rounded Rectangle 2"/>
          <p:cNvSpPr/>
          <p:nvPr/>
        </p:nvSpPr>
        <p:spPr>
          <a:xfrm>
            <a:off x="332716" y="2812554"/>
            <a:ext cx="1686599"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Retrograde Analysis</a:t>
            </a:r>
            <a:endParaRPr lang="en-IN" dirty="0"/>
          </a:p>
        </p:txBody>
      </p:sp>
      <p:cxnSp>
        <p:nvCxnSpPr>
          <p:cNvPr id="5" name="Straight Arrow Connector 4"/>
          <p:cNvCxnSpPr>
            <a:endCxn id="17" idx="2"/>
          </p:cNvCxnSpPr>
          <p:nvPr/>
        </p:nvCxnSpPr>
        <p:spPr>
          <a:xfrm flipV="1">
            <a:off x="2011077" y="2067696"/>
            <a:ext cx="1012209" cy="842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3"/>
          </p:cNvCxnSpPr>
          <p:nvPr/>
        </p:nvCxnSpPr>
        <p:spPr>
          <a:xfrm flipV="1">
            <a:off x="2019315" y="3246042"/>
            <a:ext cx="1003971" cy="2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9" idx="2"/>
          </p:cNvCxnSpPr>
          <p:nvPr/>
        </p:nvCxnSpPr>
        <p:spPr>
          <a:xfrm>
            <a:off x="2019315" y="3468130"/>
            <a:ext cx="1012209" cy="86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 Diagonal Corner Rectangle 16"/>
          <p:cNvSpPr/>
          <p:nvPr/>
        </p:nvSpPr>
        <p:spPr>
          <a:xfrm>
            <a:off x="3023286" y="1610496"/>
            <a:ext cx="2644346"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Effect of policy implementation over years on the systems</a:t>
            </a:r>
            <a:endParaRPr lang="en-IN" dirty="0"/>
          </a:p>
        </p:txBody>
      </p:sp>
      <p:sp>
        <p:nvSpPr>
          <p:cNvPr id="18" name="Round Diagonal Corner Rectangle 17"/>
          <p:cNvSpPr/>
          <p:nvPr/>
        </p:nvSpPr>
        <p:spPr>
          <a:xfrm>
            <a:off x="3023286" y="2800698"/>
            <a:ext cx="2644346"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Effect of New policies introduced into the system</a:t>
            </a:r>
            <a:endParaRPr lang="en-IN" dirty="0"/>
          </a:p>
        </p:txBody>
      </p:sp>
      <p:sp>
        <p:nvSpPr>
          <p:cNvPr id="19" name="Round Diagonal Corner Rectangle 18"/>
          <p:cNvSpPr/>
          <p:nvPr/>
        </p:nvSpPr>
        <p:spPr>
          <a:xfrm>
            <a:off x="3031524" y="3880022"/>
            <a:ext cx="2636107"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Best course of action to implement a balanced policy</a:t>
            </a:r>
            <a:r>
              <a:rPr lang="en-IN" dirty="0" smtClean="0">
                <a:latin typeface="Times New Roman" panose="02020603050405020304" pitchFamily="18" charset="0"/>
                <a:cs typeface="Times New Roman" panose="02020603050405020304" pitchFamily="18" charset="0"/>
              </a:rPr>
              <a:t>⁕</a:t>
            </a:r>
            <a:endParaRPr lang="en-IN" dirty="0"/>
          </a:p>
        </p:txBody>
      </p:sp>
      <p:sp>
        <p:nvSpPr>
          <p:cNvPr id="30" name="TextBox 29"/>
          <p:cNvSpPr txBox="1"/>
          <p:nvPr/>
        </p:nvSpPr>
        <p:spPr>
          <a:xfrm>
            <a:off x="3146854" y="6021859"/>
            <a:ext cx="7173887"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⁕Balanced Policy- A Policy that would benefit all the stakeholders involved</a:t>
            </a:r>
            <a:endParaRPr lang="en-IN" dirty="0"/>
          </a:p>
        </p:txBody>
      </p:sp>
    </p:spTree>
    <p:extLst>
      <p:ext uri="{BB962C8B-B14F-4D97-AF65-F5344CB8AC3E}">
        <p14:creationId xmlns:p14="http://schemas.microsoft.com/office/powerpoint/2010/main" val="180752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Module 7: Forecasting, Recommendation and Strategic Decision Making Module  </a:t>
            </a:r>
            <a:br>
              <a:rPr lang="en-IN" dirty="0"/>
            </a:br>
            <a:endParaRPr lang="en-IN" dirty="0"/>
          </a:p>
        </p:txBody>
      </p:sp>
      <p:sp>
        <p:nvSpPr>
          <p:cNvPr id="4" name="Oval 3"/>
          <p:cNvSpPr/>
          <p:nvPr/>
        </p:nvSpPr>
        <p:spPr>
          <a:xfrm>
            <a:off x="774440" y="5657185"/>
            <a:ext cx="2062066" cy="11883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Analysis Feedback with Learning</a:t>
            </a:r>
            <a:endParaRPr lang="en-IN" dirty="0"/>
          </a:p>
        </p:txBody>
      </p:sp>
      <p:sp>
        <p:nvSpPr>
          <p:cNvPr id="5" name="Oval 4"/>
          <p:cNvSpPr/>
          <p:nvPr/>
        </p:nvSpPr>
        <p:spPr>
          <a:xfrm>
            <a:off x="788101" y="4150075"/>
            <a:ext cx="2034745" cy="11200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Validated Synthetic Data</a:t>
            </a:r>
            <a:endParaRPr lang="en-IN" dirty="0"/>
          </a:p>
        </p:txBody>
      </p:sp>
      <p:sp>
        <p:nvSpPr>
          <p:cNvPr id="6" name="Oval 5"/>
          <p:cNvSpPr/>
          <p:nvPr/>
        </p:nvSpPr>
        <p:spPr>
          <a:xfrm>
            <a:off x="682058" y="2834648"/>
            <a:ext cx="2421925" cy="10879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Pre-processed Clean Data</a:t>
            </a:r>
            <a:endParaRPr lang="en-IN" dirty="0"/>
          </a:p>
        </p:txBody>
      </p:sp>
      <p:sp>
        <p:nvSpPr>
          <p:cNvPr id="7" name="Oval 6"/>
          <p:cNvSpPr/>
          <p:nvPr/>
        </p:nvSpPr>
        <p:spPr>
          <a:xfrm>
            <a:off x="3298707" y="5657186"/>
            <a:ext cx="2026508" cy="130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Spatial variation -2</a:t>
            </a:r>
            <a:endParaRPr lang="en-IN" dirty="0"/>
          </a:p>
        </p:txBody>
      </p:sp>
      <p:sp>
        <p:nvSpPr>
          <p:cNvPr id="8" name="Oval 7"/>
          <p:cNvSpPr/>
          <p:nvPr/>
        </p:nvSpPr>
        <p:spPr>
          <a:xfrm>
            <a:off x="2822846" y="1702560"/>
            <a:ext cx="2380735" cy="13345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Spatial Variation -1</a:t>
            </a:r>
            <a:endParaRPr lang="en-IN" dirty="0"/>
          </a:p>
        </p:txBody>
      </p:sp>
      <p:sp>
        <p:nvSpPr>
          <p:cNvPr id="9" name="Oval 8"/>
          <p:cNvSpPr/>
          <p:nvPr/>
        </p:nvSpPr>
        <p:spPr>
          <a:xfrm>
            <a:off x="5571573" y="5657185"/>
            <a:ext cx="2051221" cy="11353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 -2</a:t>
            </a:r>
            <a:endParaRPr lang="en-IN" dirty="0"/>
          </a:p>
        </p:txBody>
      </p:sp>
      <p:sp>
        <p:nvSpPr>
          <p:cNvPr id="10" name="Oval 9"/>
          <p:cNvSpPr/>
          <p:nvPr/>
        </p:nvSpPr>
        <p:spPr>
          <a:xfrm>
            <a:off x="6597184" y="1456360"/>
            <a:ext cx="1946382" cy="13046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Forecast-1 </a:t>
            </a:r>
            <a:endParaRPr lang="en-IN" dirty="0"/>
          </a:p>
        </p:txBody>
      </p:sp>
      <p:sp>
        <p:nvSpPr>
          <p:cNvPr id="11" name="Cloud 10"/>
          <p:cNvSpPr/>
          <p:nvPr/>
        </p:nvSpPr>
        <p:spPr>
          <a:xfrm>
            <a:off x="3648269" y="2881303"/>
            <a:ext cx="4208106" cy="218984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Deep Learning Networks with Logic and Reasoning (Multiple </a:t>
            </a:r>
            <a:r>
              <a:rPr lang="en-IN" dirty="0" smtClean="0"/>
              <a:t>models </a:t>
            </a:r>
            <a:r>
              <a:rPr lang="en-IN" dirty="0" smtClean="0"/>
              <a:t>combining outputs/Auto ML</a:t>
            </a:r>
            <a:r>
              <a:rPr lang="en-IN" dirty="0" smtClean="0"/>
              <a:t>), Deep </a:t>
            </a:r>
            <a:r>
              <a:rPr lang="en-IN" dirty="0" err="1" smtClean="0"/>
              <a:t>ChaosNet</a:t>
            </a:r>
            <a:r>
              <a:rPr lang="en-IN" dirty="0" smtClean="0"/>
              <a:t> </a:t>
            </a:r>
            <a:endParaRPr lang="en-IN" dirty="0"/>
          </a:p>
        </p:txBody>
      </p:sp>
      <p:cxnSp>
        <p:nvCxnSpPr>
          <p:cNvPr id="13" name="Straight Arrow Connector 12"/>
          <p:cNvCxnSpPr>
            <a:stCxn id="6" idx="6"/>
          </p:cNvCxnSpPr>
          <p:nvPr/>
        </p:nvCxnSpPr>
        <p:spPr>
          <a:xfrm>
            <a:off x="3103983" y="3378603"/>
            <a:ext cx="595184" cy="378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6"/>
          </p:cNvCxnSpPr>
          <p:nvPr/>
        </p:nvCxnSpPr>
        <p:spPr>
          <a:xfrm flipV="1">
            <a:off x="2822846" y="4477445"/>
            <a:ext cx="975876" cy="232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4" idx="7"/>
          </p:cNvCxnSpPr>
          <p:nvPr/>
        </p:nvCxnSpPr>
        <p:spPr>
          <a:xfrm flipV="1">
            <a:off x="2534523" y="4734906"/>
            <a:ext cx="1763778" cy="1096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5"/>
          </p:cNvCxnSpPr>
          <p:nvPr/>
        </p:nvCxnSpPr>
        <p:spPr>
          <a:xfrm>
            <a:off x="4854930" y="2841652"/>
            <a:ext cx="236054" cy="19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4"/>
          </p:cNvCxnSpPr>
          <p:nvPr/>
        </p:nvCxnSpPr>
        <p:spPr>
          <a:xfrm flipH="1">
            <a:off x="7218552" y="2761028"/>
            <a:ext cx="351823" cy="18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0"/>
          </p:cNvCxnSpPr>
          <p:nvPr/>
        </p:nvCxnSpPr>
        <p:spPr>
          <a:xfrm flipV="1">
            <a:off x="4311961" y="4909751"/>
            <a:ext cx="376882" cy="74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p:cNvCxnSpPr>
          <p:nvPr/>
        </p:nvCxnSpPr>
        <p:spPr>
          <a:xfrm flipH="1" flipV="1">
            <a:off x="6150638" y="4989523"/>
            <a:ext cx="446546" cy="66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0"/>
          </p:cNvCxnSpPr>
          <p:nvPr/>
        </p:nvCxnSpPr>
        <p:spPr>
          <a:xfrm>
            <a:off x="7852868" y="3976224"/>
            <a:ext cx="6906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ounded Rectangle 29"/>
          <p:cNvSpPr/>
          <p:nvPr/>
        </p:nvSpPr>
        <p:spPr>
          <a:xfrm>
            <a:off x="8546251" y="2658882"/>
            <a:ext cx="3579845" cy="26517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Forecasting , prediction and Analysis of Demand, Procurement, Produce, Yield</a:t>
            </a:r>
          </a:p>
          <a:p>
            <a:pPr algn="ctr"/>
            <a:r>
              <a:rPr lang="en-IN" dirty="0" smtClean="0"/>
              <a:t>Recommendation of Inventory levels and Allocation of Inventory at Each Echelon with Spatial Variation </a:t>
            </a:r>
            <a:endParaRPr lang="en-IN" dirty="0"/>
          </a:p>
        </p:txBody>
      </p:sp>
    </p:spTree>
    <p:extLst>
      <p:ext uri="{BB962C8B-B14F-4D97-AF65-F5344CB8AC3E}">
        <p14:creationId xmlns:p14="http://schemas.microsoft.com/office/powerpoint/2010/main" val="35097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Food Security</a:t>
            </a:r>
            <a:endParaRPr lang="en-IN" dirty="0"/>
          </a:p>
        </p:txBody>
      </p:sp>
      <p:sp>
        <p:nvSpPr>
          <p:cNvPr id="3" name="Content Placeholder 2"/>
          <p:cNvSpPr>
            <a:spLocks noGrp="1"/>
          </p:cNvSpPr>
          <p:nvPr>
            <p:ph idx="1"/>
          </p:nvPr>
        </p:nvSpPr>
        <p:spPr/>
        <p:txBody>
          <a:bodyPr/>
          <a:lstStyle/>
          <a:p>
            <a:r>
              <a:rPr lang="en-IN" dirty="0" smtClean="0"/>
              <a:t>Quantity of certain food grains copious</a:t>
            </a:r>
          </a:p>
          <a:p>
            <a:r>
              <a:rPr lang="en-IN" dirty="0" smtClean="0"/>
              <a:t>Other aspects need to be considered</a:t>
            </a:r>
          </a:p>
          <a:p>
            <a:r>
              <a:rPr lang="en-IN" dirty="0" smtClean="0"/>
              <a:t>The Health dimensions and Inclusive dimension</a:t>
            </a:r>
          </a:p>
          <a:p>
            <a:r>
              <a:rPr lang="en-IN" dirty="0" smtClean="0"/>
              <a:t>Availability part has been met with volatility and procurement challenges</a:t>
            </a:r>
          </a:p>
          <a:p>
            <a:r>
              <a:rPr lang="en-IN" dirty="0" smtClean="0"/>
              <a:t>Actual or Near Actual Demand Assessment essential.</a:t>
            </a:r>
          </a:p>
          <a:p>
            <a:r>
              <a:rPr lang="en-IN" dirty="0" smtClean="0"/>
              <a:t>Intelligent market system design-Need of the hour</a:t>
            </a:r>
          </a:p>
          <a:p>
            <a:r>
              <a:rPr lang="en-IN" dirty="0" smtClean="0"/>
              <a:t>Information sharing done between stakeholders and misinformation reduced.</a:t>
            </a:r>
          </a:p>
          <a:p>
            <a:r>
              <a:rPr lang="en-IN" dirty="0" smtClean="0"/>
              <a:t>Policies considered- Doubling farmers income, National Logistics Policy</a:t>
            </a:r>
            <a:endParaRPr lang="en-IN" dirty="0"/>
          </a:p>
        </p:txBody>
      </p:sp>
    </p:spTree>
    <p:extLst>
      <p:ext uri="{BB962C8B-B14F-4D97-AF65-F5344CB8AC3E}">
        <p14:creationId xmlns:p14="http://schemas.microsoft.com/office/powerpoint/2010/main" val="1737678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016" y="0"/>
            <a:ext cx="8911687" cy="1280890"/>
          </a:xfrm>
        </p:spPr>
        <p:txBody>
          <a:bodyPr>
            <a:normAutofit fontScale="90000"/>
          </a:bodyPr>
          <a:lstStyle/>
          <a:p>
            <a:r>
              <a:rPr lang="en-IN" dirty="0"/>
              <a:t>Module 7: Forecasting, Recommendation and Strategic Decision </a:t>
            </a:r>
            <a:r>
              <a:rPr lang="en-IN"/>
              <a:t>Making </a:t>
            </a:r>
            <a:r>
              <a:rPr lang="en-IN" smtClean="0"/>
              <a:t>Module-Outcomes</a:t>
            </a:r>
            <a:endParaRPr lang="en-IN" dirty="0"/>
          </a:p>
        </p:txBody>
      </p:sp>
      <p:sp>
        <p:nvSpPr>
          <p:cNvPr id="3" name="Rounded Rectangle 2"/>
          <p:cNvSpPr/>
          <p:nvPr/>
        </p:nvSpPr>
        <p:spPr>
          <a:xfrm>
            <a:off x="324889" y="2642406"/>
            <a:ext cx="3579845" cy="26517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Forecasting , prediction and Analysis of Demand, Procurement, Produce, Yield</a:t>
            </a:r>
          </a:p>
          <a:p>
            <a:pPr algn="ctr"/>
            <a:r>
              <a:rPr lang="en-IN" dirty="0" smtClean="0"/>
              <a:t>Recommendation of Inventory levels and Allocation of Inventory at Each Echelon with Spatial Variation </a:t>
            </a:r>
            <a:endParaRPr lang="en-IN" dirty="0"/>
          </a:p>
        </p:txBody>
      </p:sp>
      <p:cxnSp>
        <p:nvCxnSpPr>
          <p:cNvPr id="5" name="Straight Arrow Connector 4"/>
          <p:cNvCxnSpPr/>
          <p:nvPr/>
        </p:nvCxnSpPr>
        <p:spPr>
          <a:xfrm flipV="1">
            <a:off x="3838832" y="2290119"/>
            <a:ext cx="1095633" cy="566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12" idx="2"/>
          </p:cNvCxnSpPr>
          <p:nvPr/>
        </p:nvCxnSpPr>
        <p:spPr>
          <a:xfrm>
            <a:off x="3882079" y="3700896"/>
            <a:ext cx="1167716" cy="3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 Diagonal Corner Rectangle 10"/>
          <p:cNvSpPr/>
          <p:nvPr/>
        </p:nvSpPr>
        <p:spPr>
          <a:xfrm>
            <a:off x="4934464" y="1673952"/>
            <a:ext cx="4547285" cy="124812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 Supply Forecast, Produce Forecast </a:t>
            </a:r>
            <a:r>
              <a:rPr lang="en-IN" dirty="0"/>
              <a:t>with existing and new policies </a:t>
            </a:r>
            <a:r>
              <a:rPr lang="en-IN" dirty="0" smtClean="0"/>
              <a:t>with International and Domestic pricing</a:t>
            </a:r>
            <a:endParaRPr lang="en-IN" dirty="0"/>
          </a:p>
        </p:txBody>
      </p:sp>
      <p:sp>
        <p:nvSpPr>
          <p:cNvPr id="12" name="Round Diagonal Corner Rectangle 11"/>
          <p:cNvSpPr/>
          <p:nvPr/>
        </p:nvSpPr>
        <p:spPr>
          <a:xfrm>
            <a:off x="5049795" y="3280424"/>
            <a:ext cx="4431954"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Inventory levels at each echelon </a:t>
            </a:r>
            <a:r>
              <a:rPr lang="en-IN" dirty="0"/>
              <a:t>with existing and new policies</a:t>
            </a:r>
            <a:r>
              <a:rPr lang="en-IN" dirty="0" smtClean="0"/>
              <a:t> </a:t>
            </a:r>
            <a:endParaRPr lang="en-IN" dirty="0"/>
          </a:p>
        </p:txBody>
      </p:sp>
      <p:cxnSp>
        <p:nvCxnSpPr>
          <p:cNvPr id="17" name="Straight Arrow Connector 16"/>
          <p:cNvCxnSpPr>
            <a:endCxn id="18" idx="2"/>
          </p:cNvCxnSpPr>
          <p:nvPr/>
        </p:nvCxnSpPr>
        <p:spPr>
          <a:xfrm>
            <a:off x="3904734" y="4679092"/>
            <a:ext cx="1099750" cy="53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 Diagonal Corner Rectangle 17"/>
          <p:cNvSpPr/>
          <p:nvPr/>
        </p:nvSpPr>
        <p:spPr>
          <a:xfrm>
            <a:off x="5004484" y="4759115"/>
            <a:ext cx="4407243"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Allocation and Reallocation with existing and new policies </a:t>
            </a:r>
            <a:endParaRPr lang="en-IN" dirty="0"/>
          </a:p>
        </p:txBody>
      </p:sp>
    </p:spTree>
    <p:extLst>
      <p:ext uri="{BB962C8B-B14F-4D97-AF65-F5344CB8AC3E}">
        <p14:creationId xmlns:p14="http://schemas.microsoft.com/office/powerpoint/2010/main" val="3644450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concept map for various stakeholders</a:t>
            </a:r>
            <a:endParaRPr lang="en-IN" dirty="0"/>
          </a:p>
        </p:txBody>
      </p:sp>
      <p:sp>
        <p:nvSpPr>
          <p:cNvPr id="3" name="Round Diagonal Corner Rectangle 2"/>
          <p:cNvSpPr/>
          <p:nvPr/>
        </p:nvSpPr>
        <p:spPr>
          <a:xfrm>
            <a:off x="319281" y="3000244"/>
            <a:ext cx="4547285" cy="124812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Demand Forecast, Supply Forecast, Produce Forecast </a:t>
            </a:r>
            <a:r>
              <a:rPr lang="en-IN" dirty="0"/>
              <a:t>with existing and new policies </a:t>
            </a:r>
            <a:r>
              <a:rPr lang="en-IN" dirty="0" smtClean="0"/>
              <a:t>with International and Domestic pricing</a:t>
            </a:r>
            <a:endParaRPr lang="en-IN" dirty="0"/>
          </a:p>
        </p:txBody>
      </p:sp>
      <p:sp>
        <p:nvSpPr>
          <p:cNvPr id="4" name="Round Diagonal Corner Rectangle 3"/>
          <p:cNvSpPr/>
          <p:nvPr/>
        </p:nvSpPr>
        <p:spPr>
          <a:xfrm>
            <a:off x="1046206" y="4886415"/>
            <a:ext cx="4431954"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Inventory levels at each echelon </a:t>
            </a:r>
            <a:r>
              <a:rPr lang="en-IN" dirty="0"/>
              <a:t>with existing and new policies</a:t>
            </a:r>
            <a:r>
              <a:rPr lang="en-IN" dirty="0" smtClean="0"/>
              <a:t> </a:t>
            </a:r>
            <a:endParaRPr lang="en-IN" dirty="0"/>
          </a:p>
        </p:txBody>
      </p:sp>
      <p:sp>
        <p:nvSpPr>
          <p:cNvPr id="5" name="Round Diagonal Corner Rectangle 4"/>
          <p:cNvSpPr/>
          <p:nvPr/>
        </p:nvSpPr>
        <p:spPr>
          <a:xfrm>
            <a:off x="2220094" y="1905000"/>
            <a:ext cx="4407243"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Allocation and Reallocation with existing and new policies </a:t>
            </a:r>
            <a:endParaRPr lang="en-IN" dirty="0"/>
          </a:p>
        </p:txBody>
      </p:sp>
      <p:sp>
        <p:nvSpPr>
          <p:cNvPr id="6" name="Round Diagonal Corner Rectangle 5"/>
          <p:cNvSpPr/>
          <p:nvPr/>
        </p:nvSpPr>
        <p:spPr>
          <a:xfrm>
            <a:off x="6779740" y="1264555"/>
            <a:ext cx="2644346" cy="9144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Effect of policy implementation over years on the systems</a:t>
            </a:r>
            <a:endParaRPr lang="en-IN" dirty="0"/>
          </a:p>
        </p:txBody>
      </p:sp>
    </p:spTree>
    <p:extLst>
      <p:ext uri="{BB962C8B-B14F-4D97-AF65-F5344CB8AC3E}">
        <p14:creationId xmlns:p14="http://schemas.microsoft.com/office/powerpoint/2010/main" val="4034606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fontScale="92500" lnSpcReduction="10000"/>
          </a:bodyPr>
          <a:lstStyle/>
          <a:p>
            <a:pPr lvl="0"/>
            <a:r>
              <a:rPr lang="en-IN" dirty="0"/>
              <a:t>A</a:t>
            </a:r>
            <a:r>
              <a:rPr lang="en-IN" dirty="0" smtClean="0"/>
              <a:t>non </a:t>
            </a:r>
            <a:r>
              <a:rPr lang="en-IN" dirty="0"/>
              <a:t>Climate Dynamics | Scientific improvements in seasonal weather forecasting; and climate variability from ocean surface and sea ice | AER. Retrieved (March 25, 2015), https://www.aer.com/science-research/climate-weather/climate-dynamics.</a:t>
            </a:r>
          </a:p>
          <a:p>
            <a:pPr lvl="0"/>
            <a:r>
              <a:rPr lang="en-IN" dirty="0"/>
              <a:t>Anon Definition and Dimensions of Food Security. </a:t>
            </a:r>
            <a:r>
              <a:rPr lang="en-IN" i="1" dirty="0" err="1"/>
              <a:t>WOCATpedia</a:t>
            </a:r>
            <a:r>
              <a:rPr lang="en-IN" dirty="0"/>
              <a:t>. Retrieved https://wocatpedia.net/wiki/Definition_and_Dimensions_of_Food_Security.</a:t>
            </a:r>
          </a:p>
          <a:p>
            <a:pPr lvl="0"/>
            <a:r>
              <a:rPr lang="en-IN" dirty="0"/>
              <a:t>Azar PD, Kleinberg R, Weinberg SM (2019) Prior independent mechanisms via prophet inequalities with limited information. </a:t>
            </a:r>
            <a:r>
              <a:rPr lang="en-IN" i="1" dirty="0"/>
              <a:t>Games Econ. </a:t>
            </a:r>
            <a:r>
              <a:rPr lang="en-IN" i="1" dirty="0" err="1"/>
              <a:t>Behav</a:t>
            </a:r>
            <a:r>
              <a:rPr lang="en-IN" i="1" dirty="0"/>
              <a:t>.</a:t>
            </a:r>
            <a:r>
              <a:rPr lang="en-IN" dirty="0"/>
              <a:t> 118:511–532.</a:t>
            </a:r>
          </a:p>
          <a:p>
            <a:pPr lvl="0"/>
            <a:r>
              <a:rPr lang="en-IN" dirty="0" err="1"/>
              <a:t>Balseiro</a:t>
            </a:r>
            <a:r>
              <a:rPr lang="en-IN" dirty="0"/>
              <a:t> SR, </a:t>
            </a:r>
            <a:r>
              <a:rPr lang="en-IN" dirty="0" err="1"/>
              <a:t>Besbes</a:t>
            </a:r>
            <a:r>
              <a:rPr lang="en-IN" dirty="0"/>
              <a:t> O, Weintraub GY (2019) Dynamic mechanism design with budget-constrained buyers under limited commitment. </a:t>
            </a:r>
            <a:r>
              <a:rPr lang="en-IN" i="1" dirty="0" err="1"/>
              <a:t>Oper</a:t>
            </a:r>
            <a:r>
              <a:rPr lang="en-IN" i="1" dirty="0"/>
              <a:t>. Res.</a:t>
            </a:r>
            <a:r>
              <a:rPr lang="en-IN" dirty="0"/>
              <a:t> 67(3):711–730.</a:t>
            </a:r>
          </a:p>
          <a:p>
            <a:pPr lvl="0"/>
            <a:r>
              <a:rPr lang="en-IN" dirty="0" err="1"/>
              <a:t>Benchekroun</a:t>
            </a:r>
            <a:r>
              <a:rPr lang="en-IN" dirty="0"/>
              <a:t> H, Martín-</a:t>
            </a:r>
            <a:r>
              <a:rPr lang="en-IN" dirty="0" err="1"/>
              <a:t>Herrán</a:t>
            </a:r>
            <a:r>
              <a:rPr lang="en-IN" dirty="0"/>
              <a:t> G (2016) The impact of foresight in a transboundary pollution game. </a:t>
            </a:r>
            <a:r>
              <a:rPr lang="en-IN" i="1" dirty="0"/>
              <a:t>Eur. J. </a:t>
            </a:r>
            <a:r>
              <a:rPr lang="en-IN" i="1" dirty="0" err="1"/>
              <a:t>Oper</a:t>
            </a:r>
            <a:r>
              <a:rPr lang="en-IN" i="1" dirty="0"/>
              <a:t>. Res.</a:t>
            </a:r>
            <a:r>
              <a:rPr lang="en-IN" dirty="0"/>
              <a:t> 251(1):300–309.</a:t>
            </a:r>
          </a:p>
          <a:p>
            <a:endParaRPr lang="en-IN" dirty="0"/>
          </a:p>
        </p:txBody>
      </p:sp>
    </p:spTree>
    <p:extLst>
      <p:ext uri="{BB962C8B-B14F-4D97-AF65-F5344CB8AC3E}">
        <p14:creationId xmlns:p14="http://schemas.microsoft.com/office/powerpoint/2010/main" val="106252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a:bodyPr>
          <a:lstStyle/>
          <a:p>
            <a:pPr lvl="0"/>
            <a:r>
              <a:rPr lang="en-IN" dirty="0" err="1"/>
              <a:t>Benchekroun</a:t>
            </a:r>
            <a:r>
              <a:rPr lang="en-IN" dirty="0"/>
              <a:t> H, Martín-</a:t>
            </a:r>
            <a:r>
              <a:rPr lang="en-IN" dirty="0" err="1"/>
              <a:t>Herrán</a:t>
            </a:r>
            <a:r>
              <a:rPr lang="en-IN" dirty="0"/>
              <a:t> G, </a:t>
            </a:r>
            <a:r>
              <a:rPr lang="en-IN" dirty="0" err="1"/>
              <a:t>Taboubi</a:t>
            </a:r>
            <a:r>
              <a:rPr lang="en-IN" dirty="0"/>
              <a:t> S (2009) Could myopic pricing be a strategic choice in marketing channels? A game theoretic analysis. </a:t>
            </a:r>
            <a:r>
              <a:rPr lang="en-IN" i="1" dirty="0"/>
              <a:t>J. Econ. </a:t>
            </a:r>
            <a:r>
              <a:rPr lang="en-IN" i="1" dirty="0" err="1"/>
              <a:t>Dyn</a:t>
            </a:r>
            <a:r>
              <a:rPr lang="en-IN" i="1" dirty="0"/>
              <a:t>. Control</a:t>
            </a:r>
            <a:r>
              <a:rPr lang="en-IN" dirty="0"/>
              <a:t> 33(9):1699–1718.</a:t>
            </a:r>
          </a:p>
          <a:p>
            <a:pPr lvl="0"/>
            <a:r>
              <a:rPr lang="en-IN" dirty="0" err="1"/>
              <a:t>Bergemann</a:t>
            </a:r>
            <a:r>
              <a:rPr lang="en-IN" dirty="0"/>
              <a:t> D, </a:t>
            </a:r>
            <a:r>
              <a:rPr lang="en-IN" dirty="0" err="1"/>
              <a:t>Välimäki</a:t>
            </a:r>
            <a:r>
              <a:rPr lang="en-IN" dirty="0"/>
              <a:t> J (2010) </a:t>
            </a:r>
            <a:r>
              <a:rPr lang="en-IN" i="1" dirty="0"/>
              <a:t>Information in mechanism design</a:t>
            </a:r>
            <a:r>
              <a:rPr lang="en-IN" dirty="0"/>
              <a:t> </a:t>
            </a:r>
          </a:p>
          <a:p>
            <a:pPr lvl="0"/>
            <a:r>
              <a:rPr lang="en-IN" dirty="0" err="1"/>
              <a:t>Bergemann</a:t>
            </a:r>
            <a:r>
              <a:rPr lang="en-IN" dirty="0"/>
              <a:t> D, </a:t>
            </a:r>
            <a:r>
              <a:rPr lang="en-IN" dirty="0" err="1"/>
              <a:t>Välimäki</a:t>
            </a:r>
            <a:r>
              <a:rPr lang="en-IN" dirty="0"/>
              <a:t> J (2019) Dynamic mechanism design: An introduction. </a:t>
            </a:r>
            <a:r>
              <a:rPr lang="en-IN" i="1" dirty="0"/>
              <a:t>J. Econ. Lit.</a:t>
            </a:r>
            <a:r>
              <a:rPr lang="en-IN" dirty="0"/>
              <a:t> 57(2):235–274.</a:t>
            </a:r>
          </a:p>
          <a:p>
            <a:pPr lvl="0"/>
            <a:r>
              <a:rPr lang="en-IN" dirty="0"/>
              <a:t>CAG (2013) </a:t>
            </a:r>
            <a:r>
              <a:rPr lang="en-IN" i="1" dirty="0"/>
              <a:t>Storage Management and Movement of Food Grains in Food </a:t>
            </a:r>
            <a:r>
              <a:rPr lang="en-IN" i="1" dirty="0" err="1"/>
              <a:t>Coporation</a:t>
            </a:r>
            <a:r>
              <a:rPr lang="en-IN" i="1" dirty="0"/>
              <a:t> of India</a:t>
            </a:r>
            <a:r>
              <a:rPr lang="en-IN" dirty="0"/>
              <a:t> </a:t>
            </a:r>
          </a:p>
          <a:p>
            <a:pPr lvl="0"/>
            <a:r>
              <a:rPr lang="en-IN" dirty="0"/>
              <a:t>Capps O, </a:t>
            </a:r>
            <a:r>
              <a:rPr lang="en-IN" dirty="0" err="1"/>
              <a:t>Tedford</a:t>
            </a:r>
            <a:r>
              <a:rPr lang="en-IN" dirty="0"/>
              <a:t> JR, </a:t>
            </a:r>
            <a:r>
              <a:rPr lang="en-IN" dirty="0" err="1"/>
              <a:t>Havlicek</a:t>
            </a:r>
            <a:r>
              <a:rPr lang="en-IN" dirty="0"/>
              <a:t> J (1985) Household Demand for Convenience and </a:t>
            </a:r>
            <a:r>
              <a:rPr lang="en-IN" dirty="0" err="1"/>
              <a:t>Nonconvenience</a:t>
            </a:r>
            <a:r>
              <a:rPr lang="en-IN" dirty="0"/>
              <a:t> Foods. </a:t>
            </a:r>
            <a:r>
              <a:rPr lang="en-IN" i="1" dirty="0"/>
              <a:t>Am. J. Agric. Econ.</a:t>
            </a:r>
            <a:r>
              <a:rPr lang="en-IN" dirty="0"/>
              <a:t> 67(4):862–869.</a:t>
            </a:r>
          </a:p>
          <a:p>
            <a:endParaRPr lang="en-IN" dirty="0"/>
          </a:p>
        </p:txBody>
      </p:sp>
    </p:spTree>
    <p:extLst>
      <p:ext uri="{BB962C8B-B14F-4D97-AF65-F5344CB8AC3E}">
        <p14:creationId xmlns:p14="http://schemas.microsoft.com/office/powerpoint/2010/main" val="36060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lnSpcReduction="10000"/>
          </a:bodyPr>
          <a:lstStyle/>
          <a:p>
            <a:pPr lvl="0"/>
            <a:r>
              <a:rPr lang="en-IN" dirty="0"/>
              <a:t>CGIAR/CCAFS (1988) How will climate change affect food security ? (December):7.</a:t>
            </a:r>
          </a:p>
          <a:p>
            <a:pPr lvl="0"/>
            <a:r>
              <a:rPr lang="en-IN" dirty="0" err="1"/>
              <a:t>Challinor</a:t>
            </a:r>
            <a:r>
              <a:rPr lang="en-IN" dirty="0"/>
              <a:t> AJ, Watson J, Lobell DB, Howden SM, Smith DR, </a:t>
            </a:r>
            <a:r>
              <a:rPr lang="en-IN" dirty="0" err="1"/>
              <a:t>Chhetri</a:t>
            </a:r>
            <a:r>
              <a:rPr lang="en-IN" dirty="0"/>
              <a:t> N (2014) A meta-analysis of crop yield under climate change and adaptation. </a:t>
            </a:r>
            <a:r>
              <a:rPr lang="en-IN" i="1" dirty="0"/>
              <a:t>Nat. </a:t>
            </a:r>
            <a:r>
              <a:rPr lang="en-IN" i="1" dirty="0" err="1"/>
              <a:t>Clim</a:t>
            </a:r>
            <a:r>
              <a:rPr lang="en-IN" i="1" dirty="0"/>
              <a:t>. Chang.</a:t>
            </a:r>
            <a:r>
              <a:rPr lang="en-IN" dirty="0"/>
              <a:t> 4(4):287–291.</a:t>
            </a:r>
          </a:p>
          <a:p>
            <a:pPr lvl="0"/>
            <a:r>
              <a:rPr lang="en-IN" dirty="0"/>
              <a:t>Chatterjee S, </a:t>
            </a:r>
            <a:r>
              <a:rPr lang="en-IN" dirty="0" err="1"/>
              <a:t>Kapur</a:t>
            </a:r>
            <a:r>
              <a:rPr lang="en-IN" dirty="0"/>
              <a:t> D (2016) Understanding Price Variation in Agricultural Commodities in India: MSP, Government Procurement, and Agriculture Markets India Policy Forum. </a:t>
            </a:r>
            <a:r>
              <a:rPr lang="en-IN" i="1" dirty="0"/>
              <a:t>India Policy Forum</a:t>
            </a:r>
            <a:r>
              <a:rPr lang="en-IN" dirty="0"/>
              <a:t>.</a:t>
            </a:r>
          </a:p>
          <a:p>
            <a:pPr lvl="0"/>
            <a:r>
              <a:rPr lang="en-IN" dirty="0"/>
              <a:t>Chen F, </a:t>
            </a:r>
            <a:r>
              <a:rPr lang="en-IN" dirty="0" err="1"/>
              <a:t>Samroengraja</a:t>
            </a:r>
            <a:r>
              <a:rPr lang="en-IN" dirty="0"/>
              <a:t> R (2004) Order volatility and supply chain costs. </a:t>
            </a:r>
            <a:r>
              <a:rPr lang="en-IN" i="1" dirty="0" err="1"/>
              <a:t>Oper</a:t>
            </a:r>
            <a:r>
              <a:rPr lang="en-IN" i="1" dirty="0"/>
              <a:t>. Res.</a:t>
            </a:r>
            <a:r>
              <a:rPr lang="en-IN" dirty="0"/>
              <a:t> 52(5).</a:t>
            </a:r>
          </a:p>
          <a:p>
            <a:pPr lvl="0"/>
            <a:r>
              <a:rPr lang="en-IN" dirty="0"/>
              <a:t>Cho H (2016) The analysis of multivariate longitudinal data using multivariate marginal models. </a:t>
            </a:r>
            <a:r>
              <a:rPr lang="en-IN" i="1" dirty="0"/>
              <a:t>J. </a:t>
            </a:r>
            <a:r>
              <a:rPr lang="en-IN" i="1" dirty="0" err="1"/>
              <a:t>Multivar</a:t>
            </a:r>
            <a:r>
              <a:rPr lang="en-IN" i="1" dirty="0"/>
              <a:t>. Anal.</a:t>
            </a:r>
            <a:r>
              <a:rPr lang="en-IN" dirty="0"/>
              <a:t> 143:481–491.</a:t>
            </a:r>
          </a:p>
          <a:p>
            <a:endParaRPr lang="en-IN" dirty="0"/>
          </a:p>
        </p:txBody>
      </p:sp>
    </p:spTree>
    <p:extLst>
      <p:ext uri="{BB962C8B-B14F-4D97-AF65-F5344CB8AC3E}">
        <p14:creationId xmlns:p14="http://schemas.microsoft.com/office/powerpoint/2010/main" val="3142483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a:bodyPr>
          <a:lstStyle/>
          <a:p>
            <a:pPr lvl="0"/>
            <a:r>
              <a:rPr lang="en-IN" dirty="0" err="1"/>
              <a:t>Drèze</a:t>
            </a:r>
            <a:r>
              <a:rPr lang="en-IN" dirty="0"/>
              <a:t> J, </a:t>
            </a:r>
            <a:r>
              <a:rPr lang="en-IN" dirty="0" err="1"/>
              <a:t>Khera</a:t>
            </a:r>
            <a:r>
              <a:rPr lang="en-IN" dirty="0"/>
              <a:t> R (2015) Understanding leakages in the public distribution system. </a:t>
            </a:r>
            <a:r>
              <a:rPr lang="en-IN" i="1" dirty="0"/>
              <a:t>Econ. Polit. Wkly.</a:t>
            </a:r>
            <a:r>
              <a:rPr lang="en-IN" dirty="0"/>
              <a:t> 50(7):39–42.</a:t>
            </a:r>
          </a:p>
          <a:p>
            <a:pPr lvl="0"/>
            <a:r>
              <a:rPr lang="en-IN" dirty="0" err="1"/>
              <a:t>Fiala</a:t>
            </a:r>
            <a:r>
              <a:rPr lang="en-IN" dirty="0"/>
              <a:t> P (2005) Information sharing in supply chains. </a:t>
            </a:r>
            <a:r>
              <a:rPr lang="en-IN" i="1" dirty="0"/>
              <a:t>Omega</a:t>
            </a:r>
            <a:r>
              <a:rPr lang="en-IN" dirty="0"/>
              <a:t> 33(5):419–423.</a:t>
            </a:r>
          </a:p>
          <a:p>
            <a:pPr lvl="0"/>
            <a:r>
              <a:rPr lang="en-IN" dirty="0"/>
              <a:t>Graves SC (1996) A </a:t>
            </a:r>
            <a:r>
              <a:rPr lang="en-IN" dirty="0" err="1"/>
              <a:t>multiechelon</a:t>
            </a:r>
            <a:r>
              <a:rPr lang="en-IN" dirty="0"/>
              <a:t> inventory model with fixed replenishment intervals. </a:t>
            </a:r>
            <a:r>
              <a:rPr lang="en-IN" i="1" dirty="0"/>
              <a:t>Manage. Sci.</a:t>
            </a:r>
            <a:r>
              <a:rPr lang="en-IN" dirty="0"/>
              <a:t> 42(1):1–18.</a:t>
            </a:r>
          </a:p>
          <a:p>
            <a:pPr lvl="0"/>
            <a:r>
              <a:rPr lang="en-IN" dirty="0"/>
              <a:t>Gulati A, Saini S (2015) Leakages from Public Distribution System (PDS) and the Way Forward. </a:t>
            </a:r>
            <a:r>
              <a:rPr lang="en-IN" i="1" dirty="0"/>
              <a:t>ICRIER Work. Pap.</a:t>
            </a:r>
            <a:r>
              <a:rPr lang="en-IN" dirty="0"/>
              <a:t> 294(January).</a:t>
            </a:r>
          </a:p>
          <a:p>
            <a:pPr lvl="0"/>
            <a:r>
              <a:rPr lang="en-IN" dirty="0" err="1"/>
              <a:t>Hanjra</a:t>
            </a:r>
            <a:r>
              <a:rPr lang="en-IN" dirty="0"/>
              <a:t> MA, Qureshi ME (2010) Global water crisis and future food security in an era of climate change. </a:t>
            </a:r>
            <a:r>
              <a:rPr lang="en-IN" i="1" dirty="0"/>
              <a:t>Food Policy</a:t>
            </a:r>
            <a:r>
              <a:rPr lang="en-IN" dirty="0"/>
              <a:t> 35(5):365–377.</a:t>
            </a:r>
          </a:p>
          <a:p>
            <a:endParaRPr lang="en-IN" dirty="0"/>
          </a:p>
        </p:txBody>
      </p:sp>
    </p:spTree>
    <p:extLst>
      <p:ext uri="{BB962C8B-B14F-4D97-AF65-F5344CB8AC3E}">
        <p14:creationId xmlns:p14="http://schemas.microsoft.com/office/powerpoint/2010/main" val="4069029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a:bodyPr>
          <a:lstStyle/>
          <a:p>
            <a:pPr lvl="0"/>
            <a:r>
              <a:rPr lang="en-IN" dirty="0" err="1"/>
              <a:t>Hassanzadeh</a:t>
            </a:r>
            <a:r>
              <a:rPr lang="en-IN" dirty="0"/>
              <a:t> A, </a:t>
            </a:r>
            <a:r>
              <a:rPr lang="en-IN" dirty="0" err="1"/>
              <a:t>Jafarian</a:t>
            </a:r>
            <a:r>
              <a:rPr lang="en-IN" dirty="0"/>
              <a:t> A, </a:t>
            </a:r>
            <a:r>
              <a:rPr lang="en-IN" dirty="0" err="1"/>
              <a:t>Amiri</a:t>
            </a:r>
            <a:r>
              <a:rPr lang="en-IN" dirty="0"/>
              <a:t> M (2014) </a:t>
            </a:r>
            <a:r>
              <a:rPr lang="en-IN" dirty="0" err="1"/>
              <a:t>Modeling</a:t>
            </a:r>
            <a:r>
              <a:rPr lang="en-IN" dirty="0"/>
              <a:t> and analysis of the causes of bullwhip effect in centralized and decentralized supply chain using response surface method. </a:t>
            </a:r>
            <a:r>
              <a:rPr lang="en-IN" i="1" dirty="0"/>
              <a:t>Appl. Math. Model.</a:t>
            </a:r>
            <a:r>
              <a:rPr lang="en-IN" dirty="0"/>
              <a:t> 38(9–10).</a:t>
            </a:r>
          </a:p>
          <a:p>
            <a:pPr lvl="0"/>
            <a:r>
              <a:rPr lang="en-IN" dirty="0"/>
              <a:t>Huang Y, Wang Z (2017) Information sharing in a closed-loop supply chain with technology licensing. </a:t>
            </a:r>
            <a:r>
              <a:rPr lang="en-IN" i="1" dirty="0"/>
              <a:t>Int. J. Prod. Econ.</a:t>
            </a:r>
            <a:r>
              <a:rPr lang="en-IN" dirty="0"/>
              <a:t> 191:113–127.</a:t>
            </a:r>
          </a:p>
          <a:p>
            <a:pPr lvl="0"/>
            <a:r>
              <a:rPr lang="en-IN" dirty="0"/>
              <a:t>Information D (2019) </a:t>
            </a:r>
            <a:r>
              <a:rPr lang="en-IN" i="1" dirty="0"/>
              <a:t>Games of Incomplete 8 Dynamic</a:t>
            </a:r>
            <a:r>
              <a:rPr lang="en-IN" dirty="0"/>
              <a:t> </a:t>
            </a:r>
          </a:p>
          <a:p>
            <a:pPr lvl="0"/>
            <a:r>
              <a:rPr lang="en-IN" dirty="0" err="1"/>
              <a:t>Kumbhar</a:t>
            </a:r>
            <a:r>
              <a:rPr lang="en-IN" dirty="0"/>
              <a:t> VM (2012) Impact of MSP on Area Under Cultivation and Level of Production: A Study of Selected Crops in India. </a:t>
            </a:r>
            <a:r>
              <a:rPr lang="en-IN" i="1" dirty="0"/>
              <a:t>SSRN Electron. J.</a:t>
            </a:r>
            <a:endParaRPr lang="en-IN" dirty="0"/>
          </a:p>
          <a:p>
            <a:pPr lvl="0"/>
            <a:r>
              <a:rPr lang="en-IN" dirty="0"/>
              <a:t>Lehrer E, Yariv L (1999) Repeated games with incomplete information on one side: The case of different discount factors. </a:t>
            </a:r>
            <a:r>
              <a:rPr lang="en-IN" i="1" dirty="0"/>
              <a:t>Math. </a:t>
            </a:r>
            <a:r>
              <a:rPr lang="en-IN" i="1" dirty="0" err="1"/>
              <a:t>Oper</a:t>
            </a:r>
            <a:r>
              <a:rPr lang="en-IN" i="1" dirty="0"/>
              <a:t>. Res.</a:t>
            </a:r>
            <a:r>
              <a:rPr lang="en-IN" dirty="0"/>
              <a:t> 24(1):204–218.</a:t>
            </a:r>
          </a:p>
          <a:p>
            <a:endParaRPr lang="en-IN" dirty="0"/>
          </a:p>
        </p:txBody>
      </p:sp>
    </p:spTree>
    <p:extLst>
      <p:ext uri="{BB962C8B-B14F-4D97-AF65-F5344CB8AC3E}">
        <p14:creationId xmlns:p14="http://schemas.microsoft.com/office/powerpoint/2010/main" val="1149079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lnSpcReduction="10000"/>
          </a:bodyPr>
          <a:lstStyle/>
          <a:p>
            <a:pPr lvl="0"/>
            <a:r>
              <a:rPr lang="en-IN" dirty="0"/>
              <a:t>Li C, Liu S (2013) A robust optimization approach to reduce the bullwhip effect of supply chains with vendor order placement lead time delays in an uncertain environment. </a:t>
            </a:r>
            <a:r>
              <a:rPr lang="en-IN" i="1" dirty="0"/>
              <a:t>Appl. Math. Model.</a:t>
            </a:r>
            <a:r>
              <a:rPr lang="en-IN" dirty="0"/>
              <a:t> 37(3).</a:t>
            </a:r>
          </a:p>
          <a:p>
            <a:pPr lvl="0"/>
            <a:r>
              <a:rPr lang="en-IN" dirty="0" err="1"/>
              <a:t>Liverman</a:t>
            </a:r>
            <a:r>
              <a:rPr lang="en-IN" dirty="0"/>
              <a:t> DM (1987) Forecasting the impact of climate on food systems: Model testing and model linkage. </a:t>
            </a:r>
            <a:r>
              <a:rPr lang="en-IN" i="1" dirty="0" err="1"/>
              <a:t>Clim</a:t>
            </a:r>
            <a:r>
              <a:rPr lang="en-IN" i="1" dirty="0"/>
              <a:t>. Change</a:t>
            </a:r>
            <a:r>
              <a:rPr lang="en-IN" dirty="0"/>
              <a:t> 11(1–2):267–285.</a:t>
            </a:r>
          </a:p>
          <a:p>
            <a:pPr lvl="0"/>
            <a:r>
              <a:rPr lang="en-IN" dirty="0"/>
              <a:t>Ma J, </a:t>
            </a:r>
            <a:r>
              <a:rPr lang="en-IN" dirty="0" err="1"/>
              <a:t>Bao</a:t>
            </a:r>
            <a:r>
              <a:rPr lang="en-IN" dirty="0"/>
              <a:t> B, Ma X (2014) Inherent complexity research on the bullwhip effect in supply chains with two retailers: The impact of three forecasting methods considering market share. </a:t>
            </a:r>
            <a:r>
              <a:rPr lang="en-IN" i="1" dirty="0" err="1"/>
              <a:t>Abstr</a:t>
            </a:r>
            <a:r>
              <a:rPr lang="en-IN" i="1" dirty="0"/>
              <a:t>. Appl. Anal.</a:t>
            </a:r>
            <a:r>
              <a:rPr lang="en-IN" dirty="0"/>
              <a:t> 2014.</a:t>
            </a:r>
          </a:p>
          <a:p>
            <a:pPr lvl="0"/>
            <a:r>
              <a:rPr lang="en-IN" dirty="0"/>
              <a:t>de </a:t>
            </a:r>
            <a:r>
              <a:rPr lang="en-IN" dirty="0" err="1"/>
              <a:t>Martí</a:t>
            </a:r>
            <a:r>
              <a:rPr lang="en-IN" dirty="0"/>
              <a:t> J, </a:t>
            </a:r>
            <a:r>
              <a:rPr lang="en-IN" dirty="0" err="1"/>
              <a:t>Zenou</a:t>
            </a:r>
            <a:r>
              <a:rPr lang="en-IN" dirty="0"/>
              <a:t> Y (2015) Network games with incomplete information. </a:t>
            </a:r>
            <a:r>
              <a:rPr lang="en-IN" i="1" dirty="0"/>
              <a:t>J. Math. Econ.</a:t>
            </a:r>
            <a:r>
              <a:rPr lang="en-IN" dirty="0"/>
              <a:t> 61:221–240.</a:t>
            </a:r>
          </a:p>
          <a:p>
            <a:pPr lvl="0"/>
            <a:r>
              <a:rPr lang="en-IN" dirty="0"/>
              <a:t>Martín-</a:t>
            </a:r>
            <a:r>
              <a:rPr lang="en-IN" dirty="0" err="1"/>
              <a:t>Herrán</a:t>
            </a:r>
            <a:r>
              <a:rPr lang="en-IN" dirty="0"/>
              <a:t> G, </a:t>
            </a:r>
            <a:r>
              <a:rPr lang="en-IN" dirty="0" err="1"/>
              <a:t>Taboubi</a:t>
            </a:r>
            <a:r>
              <a:rPr lang="en-IN" dirty="0"/>
              <a:t> S (2015) Price coordination in distribution channels: A dynamic perspective q. </a:t>
            </a:r>
            <a:r>
              <a:rPr lang="en-IN" i="1" dirty="0"/>
              <a:t>Eur. J. </a:t>
            </a:r>
            <a:r>
              <a:rPr lang="en-IN" i="1" dirty="0" err="1"/>
              <a:t>Oper</a:t>
            </a:r>
            <a:r>
              <a:rPr lang="en-IN" i="1" dirty="0"/>
              <a:t>. Res.</a:t>
            </a:r>
            <a:r>
              <a:rPr lang="en-IN" dirty="0"/>
              <a:t> 240(2):401–414.</a:t>
            </a:r>
          </a:p>
          <a:p>
            <a:endParaRPr lang="en-IN" dirty="0"/>
          </a:p>
        </p:txBody>
      </p:sp>
    </p:spTree>
    <p:extLst>
      <p:ext uri="{BB962C8B-B14F-4D97-AF65-F5344CB8AC3E}">
        <p14:creationId xmlns:p14="http://schemas.microsoft.com/office/powerpoint/2010/main" val="1429611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a:bodyPr>
          <a:lstStyle/>
          <a:p>
            <a:pPr lvl="0"/>
            <a:r>
              <a:rPr lang="en-IN" dirty="0" err="1"/>
              <a:t>Meiselman</a:t>
            </a:r>
            <a:r>
              <a:rPr lang="en-IN" dirty="0"/>
              <a:t>, H.L; </a:t>
            </a:r>
            <a:r>
              <a:rPr lang="en-IN" dirty="0" err="1"/>
              <a:t>Macfie</a:t>
            </a:r>
            <a:r>
              <a:rPr lang="en-IN" dirty="0"/>
              <a:t> HJ. ed. (1996) </a:t>
            </a:r>
            <a:r>
              <a:rPr lang="en-IN" i="1" dirty="0"/>
              <a:t>Food Choice, Acceptance and Consumption</a:t>
            </a:r>
            <a:r>
              <a:rPr lang="en-IN" dirty="0"/>
              <a:t> First. </a:t>
            </a:r>
          </a:p>
          <a:p>
            <a:pPr lvl="0"/>
            <a:r>
              <a:rPr lang="en-IN" dirty="0" err="1"/>
              <a:t>Mitra</a:t>
            </a:r>
            <a:r>
              <a:rPr lang="en-IN" dirty="0"/>
              <a:t> S, </a:t>
            </a:r>
            <a:r>
              <a:rPr lang="en-IN" dirty="0" err="1"/>
              <a:t>Mookherjee</a:t>
            </a:r>
            <a:r>
              <a:rPr lang="en-IN" dirty="0"/>
              <a:t> D, Torero M, </a:t>
            </a:r>
            <a:r>
              <a:rPr lang="en-IN" dirty="0" err="1"/>
              <a:t>Visaria</a:t>
            </a:r>
            <a:r>
              <a:rPr lang="en-IN" dirty="0"/>
              <a:t> S (2018) Asymmetric information and middleman margins: An experiment with Indian potato farmers. </a:t>
            </a:r>
            <a:r>
              <a:rPr lang="en-IN" i="1" dirty="0"/>
              <a:t>Rev. Econ. Stat.</a:t>
            </a:r>
            <a:r>
              <a:rPr lang="en-IN" dirty="0"/>
              <a:t> 100(1):1–13.</a:t>
            </a:r>
          </a:p>
          <a:p>
            <a:pPr lvl="0"/>
            <a:r>
              <a:rPr lang="en-IN" dirty="0"/>
              <a:t>MLJ MOLAJ (2013) The National Food Security Act, 2013. (Dl):18.</a:t>
            </a:r>
          </a:p>
          <a:p>
            <a:pPr lvl="0"/>
            <a:r>
              <a:rPr lang="en-IN" dirty="0" err="1"/>
              <a:t>Nath</a:t>
            </a:r>
            <a:r>
              <a:rPr lang="en-IN" dirty="0"/>
              <a:t> S, </a:t>
            </a:r>
            <a:r>
              <a:rPr lang="en-IN" dirty="0" err="1"/>
              <a:t>Zoeter</a:t>
            </a:r>
            <a:r>
              <a:rPr lang="en-IN" dirty="0"/>
              <a:t> O, </a:t>
            </a:r>
            <a:r>
              <a:rPr lang="en-IN" dirty="0" err="1"/>
              <a:t>Narahari</a:t>
            </a:r>
            <a:r>
              <a:rPr lang="en-IN" dirty="0"/>
              <a:t> Y, Dance CR (2015) Dynamic mechanism design with interdependent valuations. </a:t>
            </a:r>
            <a:r>
              <a:rPr lang="en-IN" i="1" dirty="0"/>
              <a:t>Rev. Econ. Des.</a:t>
            </a:r>
            <a:r>
              <a:rPr lang="en-IN" dirty="0"/>
              <a:t> 19(3):211–228.</a:t>
            </a:r>
          </a:p>
          <a:p>
            <a:pPr lvl="0"/>
            <a:r>
              <a:rPr lang="en-IN" dirty="0"/>
              <a:t>Oh S, </a:t>
            </a:r>
            <a:r>
              <a:rPr lang="en-IN" dirty="0" err="1"/>
              <a:t>Özer</a:t>
            </a:r>
            <a:r>
              <a:rPr lang="en-IN" dirty="0"/>
              <a:t> Ö (2012) Mechanism Design for Capacity Planning Under Dynamic Evolutions of Asymmetric Demand Forecasts. </a:t>
            </a:r>
            <a:r>
              <a:rPr lang="en-IN" i="1" dirty="0"/>
              <a:t>Manage. Sci.</a:t>
            </a:r>
            <a:endParaRPr lang="en-IN" dirty="0"/>
          </a:p>
          <a:p>
            <a:endParaRPr lang="en-IN" dirty="0"/>
          </a:p>
        </p:txBody>
      </p:sp>
    </p:spTree>
    <p:extLst>
      <p:ext uri="{BB962C8B-B14F-4D97-AF65-F5344CB8AC3E}">
        <p14:creationId xmlns:p14="http://schemas.microsoft.com/office/powerpoint/2010/main" val="65331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fontScale="92500" lnSpcReduction="20000"/>
          </a:bodyPr>
          <a:lstStyle/>
          <a:p>
            <a:pPr lvl="0"/>
            <a:r>
              <a:rPr lang="en-IN" dirty="0"/>
              <a:t>Ouyang Y, </a:t>
            </a:r>
            <a:r>
              <a:rPr lang="en-IN" dirty="0" err="1"/>
              <a:t>Daganzo</a:t>
            </a:r>
            <a:r>
              <a:rPr lang="en-IN" dirty="0"/>
              <a:t> C (2006) Characterization of the Bullwhip Effect in Linear, Time-Invariant Supply Chains: Some Formulae and Tests. </a:t>
            </a:r>
            <a:r>
              <a:rPr lang="en-IN" i="1" dirty="0"/>
              <a:t>Manage. Sci.</a:t>
            </a:r>
            <a:r>
              <a:rPr lang="en-IN" dirty="0"/>
              <a:t> 52(10):1544–1556.</a:t>
            </a:r>
          </a:p>
          <a:p>
            <a:pPr lvl="0"/>
            <a:r>
              <a:rPr lang="en-IN" dirty="0" err="1"/>
              <a:t>Raghunathan</a:t>
            </a:r>
            <a:r>
              <a:rPr lang="en-IN" dirty="0"/>
              <a:t> S, Tang C, Yue X (2016) Analysis of the Bullwhip Effect in a Multi-Product Setting with Interdependent Demands. </a:t>
            </a:r>
            <a:r>
              <a:rPr lang="en-IN" i="1" dirty="0" err="1"/>
              <a:t>Forthcom</a:t>
            </a:r>
            <a:r>
              <a:rPr lang="en-IN" i="1" dirty="0"/>
              <a:t>. </a:t>
            </a:r>
            <a:r>
              <a:rPr lang="en-IN" i="1" dirty="0" err="1"/>
              <a:t>Oper</a:t>
            </a:r>
            <a:r>
              <a:rPr lang="en-IN" i="1" dirty="0"/>
              <a:t>. Res.</a:t>
            </a:r>
            <a:r>
              <a:rPr lang="en-IN" dirty="0"/>
              <a:t> (February).</a:t>
            </a:r>
          </a:p>
          <a:p>
            <a:pPr lvl="0"/>
            <a:r>
              <a:rPr lang="en-IN" dirty="0"/>
              <a:t>Ray DK, Gerber JS, MacDonald GK, West PC (2015) Climate variation explains a third of global crop yield variability. </a:t>
            </a:r>
            <a:r>
              <a:rPr lang="en-IN" i="1" dirty="0"/>
              <a:t>Nat. </a:t>
            </a:r>
            <a:r>
              <a:rPr lang="en-IN" i="1" dirty="0" err="1"/>
              <a:t>Commun</a:t>
            </a:r>
            <a:r>
              <a:rPr lang="en-IN" i="1" dirty="0"/>
              <a:t>.</a:t>
            </a:r>
            <a:r>
              <a:rPr lang="en-IN" dirty="0"/>
              <a:t> 6.</a:t>
            </a:r>
          </a:p>
          <a:p>
            <a:pPr lvl="0"/>
            <a:r>
              <a:rPr lang="en-IN" dirty="0"/>
              <a:t>Schneider HE, Mazer SJ (2016) Geographic variation in climate as a proxy for climate change: Forecasting evolutionary trajectories from species differentiation and genetic correlations. </a:t>
            </a:r>
            <a:r>
              <a:rPr lang="en-IN" i="1" dirty="0"/>
              <a:t>Am. J. Bot.</a:t>
            </a:r>
            <a:r>
              <a:rPr lang="en-IN" dirty="0"/>
              <a:t> 103(1):140–152.</a:t>
            </a:r>
          </a:p>
          <a:p>
            <a:pPr lvl="0"/>
            <a:r>
              <a:rPr lang="en-IN" dirty="0" err="1"/>
              <a:t>Sourirajan</a:t>
            </a:r>
            <a:r>
              <a:rPr lang="en-IN" dirty="0"/>
              <a:t> K, Ramachandran B, An L (2008) Application of control theoretic principles to manage inventory replenishment in a supply chain. </a:t>
            </a:r>
            <a:r>
              <a:rPr lang="en-IN" i="1" dirty="0"/>
              <a:t>Int. J. Prod. Res.</a:t>
            </a:r>
            <a:r>
              <a:rPr lang="en-IN" dirty="0"/>
              <a:t> 46(21):6163–6188.</a:t>
            </a:r>
          </a:p>
          <a:p>
            <a:endParaRPr lang="en-IN" dirty="0"/>
          </a:p>
        </p:txBody>
      </p:sp>
    </p:spTree>
    <p:extLst>
      <p:ext uri="{BB962C8B-B14F-4D97-AF65-F5344CB8AC3E}">
        <p14:creationId xmlns:p14="http://schemas.microsoft.com/office/powerpoint/2010/main" val="339893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ahnschrift SemiCondensed" panose="020B0502040204020203" pitchFamily="34" charset="0"/>
                <a:ea typeface="Times New Roman" panose="02020603050405020304" pitchFamily="18" charset="0"/>
                <a:cs typeface="Times New Roman" panose="02020603050405020304" pitchFamily="18" charset="0"/>
              </a:rPr>
              <a:t>Working and Dynamics </a:t>
            </a:r>
            <a:r>
              <a:rPr lang="en-IN" dirty="0" smtClean="0">
                <a:latin typeface="Bahnschrift SemiCondensed" panose="020B0502040204020203" pitchFamily="34" charset="0"/>
                <a:ea typeface="Times New Roman" panose="02020603050405020304" pitchFamily="18" charset="0"/>
                <a:cs typeface="Times New Roman" panose="02020603050405020304" pitchFamily="18" charset="0"/>
              </a:rPr>
              <a:t>of  Domestic Market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137" y="1233487"/>
            <a:ext cx="9229725" cy="4837799"/>
          </a:xfrm>
          <a:prstGeom prst="rect">
            <a:avLst/>
          </a:prstGeom>
        </p:spPr>
      </p:pic>
    </p:spTree>
    <p:extLst>
      <p:ext uri="{BB962C8B-B14F-4D97-AF65-F5344CB8AC3E}">
        <p14:creationId xmlns:p14="http://schemas.microsoft.com/office/powerpoint/2010/main" val="555130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fontScale="92500" lnSpcReduction="10000"/>
          </a:bodyPr>
          <a:lstStyle/>
          <a:p>
            <a:pPr lvl="0"/>
            <a:r>
              <a:rPr lang="en-IN" dirty="0"/>
              <a:t>Stocking B (2015) Working Paper 297 The National Food Security Act ( NFSA ) 2013. (March).</a:t>
            </a:r>
          </a:p>
          <a:p>
            <a:pPr lvl="0"/>
            <a:r>
              <a:rPr lang="en-IN" dirty="0" err="1"/>
              <a:t>Terelius</a:t>
            </a:r>
            <a:r>
              <a:rPr lang="en-IN" dirty="0"/>
              <a:t> H, </a:t>
            </a:r>
            <a:r>
              <a:rPr lang="en-IN" dirty="0" err="1"/>
              <a:t>Topcu</a:t>
            </a:r>
            <a:r>
              <a:rPr lang="en-IN" dirty="0"/>
              <a:t> U, Murray RM (2011) Decentralized multi-agent optimization via dual decomposition. </a:t>
            </a:r>
            <a:r>
              <a:rPr lang="en-IN" i="1" dirty="0"/>
              <a:t>IFAC Proc. Vol.</a:t>
            </a:r>
            <a:r>
              <a:rPr lang="en-IN" dirty="0"/>
              <a:t> (Elsevier), 11245–11251.</a:t>
            </a:r>
          </a:p>
          <a:p>
            <a:pPr lvl="0"/>
            <a:r>
              <a:rPr lang="en-IN" dirty="0"/>
              <a:t>Wang H, </a:t>
            </a:r>
            <a:r>
              <a:rPr lang="en-IN" dirty="0" err="1"/>
              <a:t>Guo</a:t>
            </a:r>
            <a:r>
              <a:rPr lang="en-IN" dirty="0"/>
              <a:t> M, </a:t>
            </a:r>
            <a:r>
              <a:rPr lang="en-IN" dirty="0" err="1"/>
              <a:t>Efstathiou</a:t>
            </a:r>
            <a:r>
              <a:rPr lang="en-IN" dirty="0"/>
              <a:t> J (2004) A game-theoretical cooperative mechanism design for a two-echelon decentralized supply chain. </a:t>
            </a:r>
            <a:r>
              <a:rPr lang="en-IN" i="1" dirty="0"/>
              <a:t>Eur. J. </a:t>
            </a:r>
            <a:r>
              <a:rPr lang="en-IN" i="1" dirty="0" err="1"/>
              <a:t>Oper</a:t>
            </a:r>
            <a:r>
              <a:rPr lang="en-IN" i="1" dirty="0"/>
              <a:t>. Res.</a:t>
            </a:r>
            <a:r>
              <a:rPr lang="en-IN" dirty="0"/>
              <a:t> 157(2):372–388.</a:t>
            </a:r>
          </a:p>
          <a:p>
            <a:pPr lvl="0"/>
            <a:r>
              <a:rPr lang="en-IN" dirty="0"/>
              <a:t>Wiebe K, Islam S, Mason-</a:t>
            </a:r>
            <a:r>
              <a:rPr lang="en-IN" dirty="0" err="1"/>
              <a:t>D’Croz</a:t>
            </a:r>
            <a:r>
              <a:rPr lang="en-IN" dirty="0"/>
              <a:t> D, Robertson R, Robinson S, </a:t>
            </a:r>
            <a:r>
              <a:rPr lang="en-IN" dirty="0" err="1"/>
              <a:t>Lotze-Campen</a:t>
            </a:r>
            <a:r>
              <a:rPr lang="en-IN" dirty="0"/>
              <a:t> H, </a:t>
            </a:r>
            <a:r>
              <a:rPr lang="en-IN" dirty="0" err="1"/>
              <a:t>Biewald</a:t>
            </a:r>
            <a:r>
              <a:rPr lang="en-IN" dirty="0"/>
              <a:t> A, et al. (2015) Climate change impacts on agriculture in 2050 under a range of plausible socioeconomic and emissions scenarios. </a:t>
            </a:r>
            <a:r>
              <a:rPr lang="en-IN" i="1" dirty="0"/>
              <a:t>Environ. Res. Lett.</a:t>
            </a:r>
            <a:r>
              <a:rPr lang="en-IN" dirty="0"/>
              <a:t> 10(8).</a:t>
            </a:r>
          </a:p>
          <a:p>
            <a:pPr lvl="0"/>
            <a:r>
              <a:rPr lang="en-IN" dirty="0" err="1"/>
              <a:t>Yazdani</a:t>
            </a:r>
            <a:r>
              <a:rPr lang="en-IN" dirty="0"/>
              <a:t> A, Jeffrey P (2011) Complex network analysis of water distribution systems. </a:t>
            </a:r>
            <a:r>
              <a:rPr lang="en-IN" i="1" dirty="0"/>
              <a:t>Chaos An </a:t>
            </a:r>
            <a:r>
              <a:rPr lang="en-IN" i="1" dirty="0" err="1"/>
              <a:t>Interdiscip</a:t>
            </a:r>
            <a:r>
              <a:rPr lang="en-IN" i="1" dirty="0"/>
              <a:t>. J. Nonlinear Sci.</a:t>
            </a:r>
            <a:r>
              <a:rPr lang="en-IN" dirty="0"/>
              <a:t> 21(1):016111.</a:t>
            </a:r>
          </a:p>
          <a:p>
            <a:endParaRPr lang="en-IN" dirty="0"/>
          </a:p>
        </p:txBody>
      </p:sp>
    </p:spTree>
    <p:extLst>
      <p:ext uri="{BB962C8B-B14F-4D97-AF65-F5344CB8AC3E}">
        <p14:creationId xmlns:p14="http://schemas.microsoft.com/office/powerpoint/2010/main" val="2206834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Bibliography</a:t>
            </a:r>
          </a:p>
        </p:txBody>
      </p:sp>
      <p:sp>
        <p:nvSpPr>
          <p:cNvPr id="3" name="Content Placeholder 2"/>
          <p:cNvSpPr>
            <a:spLocks noGrp="1"/>
          </p:cNvSpPr>
          <p:nvPr>
            <p:ph idx="1"/>
          </p:nvPr>
        </p:nvSpPr>
        <p:spPr/>
        <p:txBody>
          <a:bodyPr>
            <a:normAutofit/>
          </a:bodyPr>
          <a:lstStyle/>
          <a:p>
            <a:pPr lvl="0"/>
            <a:r>
              <a:rPr lang="en-IN" dirty="0"/>
              <a:t>Zeballos LJ, Méndez CA, Barbosa-</a:t>
            </a:r>
            <a:r>
              <a:rPr lang="en-IN" dirty="0" err="1"/>
              <a:t>Povoa</a:t>
            </a:r>
            <a:r>
              <a:rPr lang="en-IN" dirty="0"/>
              <a:t> AP, </a:t>
            </a:r>
            <a:r>
              <a:rPr lang="en-IN" dirty="0" err="1"/>
              <a:t>Novais</a:t>
            </a:r>
            <a:r>
              <a:rPr lang="en-IN" dirty="0"/>
              <a:t> AQ (2014) Multi-period design and planning of closed-loop supply chains with uncertain supply and demand. </a:t>
            </a:r>
            <a:r>
              <a:rPr lang="en-IN" i="1" dirty="0" err="1"/>
              <a:t>Comput</a:t>
            </a:r>
            <a:r>
              <a:rPr lang="en-IN" i="1" dirty="0"/>
              <a:t>. Chem. Eng.</a:t>
            </a:r>
            <a:r>
              <a:rPr lang="en-IN" dirty="0"/>
              <a:t> 66:151–164.</a:t>
            </a:r>
          </a:p>
          <a:p>
            <a:pPr lvl="0"/>
            <a:r>
              <a:rPr lang="en-IN" dirty="0"/>
              <a:t>Zhang P, </a:t>
            </a:r>
            <a:r>
              <a:rPr lang="en-IN" dirty="0" err="1"/>
              <a:t>Xiong</a:t>
            </a:r>
            <a:r>
              <a:rPr lang="en-IN" dirty="0"/>
              <a:t> Y, </a:t>
            </a:r>
            <a:r>
              <a:rPr lang="en-IN" dirty="0" err="1"/>
              <a:t>Xiong</a:t>
            </a:r>
            <a:r>
              <a:rPr lang="en-IN" dirty="0"/>
              <a:t> Z, Yan W (2014) Designing contracts for a closed-loop supply chain under information asymmetry. </a:t>
            </a:r>
            <a:r>
              <a:rPr lang="en-IN" i="1" dirty="0" err="1"/>
              <a:t>Oper</a:t>
            </a:r>
            <a:r>
              <a:rPr lang="en-IN" i="1" dirty="0"/>
              <a:t>. Res. Lett.</a:t>
            </a:r>
            <a:r>
              <a:rPr lang="en-IN" dirty="0"/>
              <a:t> 42(2).</a:t>
            </a:r>
          </a:p>
          <a:p>
            <a:endParaRPr lang="en-IN" dirty="0"/>
          </a:p>
        </p:txBody>
      </p:sp>
    </p:spTree>
    <p:extLst>
      <p:ext uri="{BB962C8B-B14F-4D97-AF65-F5344CB8AC3E}">
        <p14:creationId xmlns:p14="http://schemas.microsoft.com/office/powerpoint/2010/main" val="3232526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Timeline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4416444"/>
              </p:ext>
            </p:extLst>
          </p:nvPr>
        </p:nvGraphicFramePr>
        <p:xfrm>
          <a:off x="2767914" y="1252151"/>
          <a:ext cx="8336694" cy="4659700"/>
        </p:xfrm>
        <a:graphic>
          <a:graphicData uri="http://schemas.openxmlformats.org/drawingml/2006/table">
            <a:tbl>
              <a:tblPr firstRow="1" firstCol="1" bandRow="1"/>
              <a:tblGrid>
                <a:gridCol w="1186291"/>
                <a:gridCol w="711956"/>
                <a:gridCol w="710143"/>
                <a:gridCol w="710143"/>
                <a:gridCol w="654818"/>
                <a:gridCol w="696538"/>
                <a:gridCol w="708329"/>
                <a:gridCol w="696538"/>
                <a:gridCol w="669329"/>
                <a:gridCol w="594961"/>
                <a:gridCol w="594961"/>
                <a:gridCol w="402687"/>
              </a:tblGrid>
              <a:tr h="1457084">
                <a:tc>
                  <a:txBody>
                    <a:bodyPr/>
                    <a:lstStyle/>
                    <a:p>
                      <a:pPr algn="r">
                        <a:lnSpc>
                          <a:spcPct val="12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Duration</a:t>
                      </a:r>
                      <a:endParaRPr lang="en-IN" sz="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Activity</a:t>
                      </a:r>
                      <a:endParaRPr lang="en-IN"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Oct 2022-Nov</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Nov 2022- Dec 2022</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Dec 2022- Jan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Jan 2023 –Feb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Feb 2023-Mar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Mar 2023- Apr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Apr 2023- May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May 2023-June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Jun-July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July-</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Aug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Aug-Sept 2023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310">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787">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1</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267">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2</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668">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3</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28">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4</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algn="just" defTabSz="457200" rtl="0" eaLnBrk="1" latinLnBrk="0" hangingPunct="1">
                        <a:lnSpc>
                          <a:spcPct val="12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kern="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7582">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5</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582">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6</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582">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Module 7</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310">
                <a:tc>
                  <a:txBody>
                    <a:bodyPr/>
                    <a:lstStyle/>
                    <a:p>
                      <a:pPr algn="ctr">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Combining and Testing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2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538" marR="575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bl>
          </a:graphicData>
        </a:graphic>
      </p:graphicFrame>
      <p:cxnSp>
        <p:nvCxnSpPr>
          <p:cNvPr id="5" name="Straight Connector 4"/>
          <p:cNvCxnSpPr/>
          <p:nvPr/>
        </p:nvCxnSpPr>
        <p:spPr>
          <a:xfrm>
            <a:off x="800100" y="5236845"/>
            <a:ext cx="1104900" cy="621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846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Budget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04796435"/>
              </p:ext>
            </p:extLst>
          </p:nvPr>
        </p:nvGraphicFramePr>
        <p:xfrm>
          <a:off x="192337" y="1405810"/>
          <a:ext cx="6413735" cy="4145903"/>
        </p:xfrm>
        <a:graphic>
          <a:graphicData uri="http://schemas.openxmlformats.org/drawingml/2006/table">
            <a:tbl>
              <a:tblPr firstRow="1" firstCol="1" bandRow="1">
                <a:tableStyleId>{5C22544A-7EE6-4342-B048-85BDC9FD1C3A}</a:tableStyleId>
              </a:tblPr>
              <a:tblGrid>
                <a:gridCol w="500807"/>
                <a:gridCol w="3774543"/>
                <a:gridCol w="2138385"/>
              </a:tblGrid>
              <a:tr h="180257">
                <a:tc>
                  <a:txBody>
                    <a:bodyPr/>
                    <a:lstStyle/>
                    <a:p>
                      <a:pPr algn="ctr">
                        <a:lnSpc>
                          <a:spcPct val="115000"/>
                        </a:lnSpc>
                        <a:spcAft>
                          <a:spcPts val="0"/>
                        </a:spcAft>
                      </a:pPr>
                      <a:r>
                        <a:rPr lang="en-US" sz="900" dirty="0">
                          <a:effectLst/>
                        </a:rPr>
                        <a:t>S.no</a:t>
                      </a:r>
                      <a:endParaRPr lang="en-IN"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Resource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Amount (Rs)</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180257">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Members (Human Resource)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                        </a:t>
                      </a:r>
                      <a:r>
                        <a:rPr lang="en-US" sz="900" smtClean="0">
                          <a:effectLst/>
                        </a:rPr>
                        <a:t>12, </a:t>
                      </a:r>
                      <a:r>
                        <a:rPr lang="en-US" sz="900">
                          <a:effectLst/>
                        </a:rPr>
                        <a:t>00,000</a:t>
                      </a:r>
                      <a:endParaRPr lang="en-IN"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901283">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Indiastat District</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14,514(for Single District under Regular Plan) with Limited no of tables, Plans could be customized accordingly</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180257">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rowSpan="2">
                  <a:txBody>
                    <a:bodyPr/>
                    <a:lstStyle/>
                    <a:p>
                      <a:pPr>
                        <a:lnSpc>
                          <a:spcPct val="115000"/>
                        </a:lnSpc>
                        <a:spcAft>
                          <a:spcPts val="0"/>
                        </a:spcAft>
                      </a:pPr>
                      <a:r>
                        <a:rPr lang="en-US" sz="900">
                          <a:effectLst/>
                        </a:rPr>
                        <a:t>LiDAR Drones</a:t>
                      </a:r>
                      <a:endParaRPr lang="en-IN" sz="800">
                        <a:effectLst/>
                      </a:endParaRPr>
                    </a:p>
                    <a:p>
                      <a:pPr>
                        <a:lnSpc>
                          <a:spcPct val="115000"/>
                        </a:lnSpc>
                        <a:spcAft>
                          <a:spcPts val="0"/>
                        </a:spcAft>
                      </a:pPr>
                      <a:r>
                        <a:rPr lang="en-US" sz="900">
                          <a:effectLst/>
                        </a:rPr>
                        <a:t>Landbot (Optional)</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rowSpan="2">
                  <a:txBody>
                    <a:bodyPr/>
                    <a:lstStyle/>
                    <a:p>
                      <a:pPr algn="ctr">
                        <a:lnSpc>
                          <a:spcPct val="115000"/>
                        </a:lnSpc>
                        <a:spcAft>
                          <a:spcPts val="0"/>
                        </a:spcAft>
                      </a:pPr>
                      <a:r>
                        <a:rPr lang="en-US" sz="900">
                          <a:effectLst/>
                        </a:rPr>
                        <a:t>8,27,852.50 – 19,04,060.75 ($10,000-23,000) Complex Drones ($50,000-3,00,000)</a:t>
                      </a:r>
                      <a:endParaRPr lang="en-IN" sz="800">
                        <a:effectLst/>
                      </a:endParaRPr>
                    </a:p>
                    <a:p>
                      <a:pPr algn="ctr">
                        <a:lnSpc>
                          <a:spcPct val="115000"/>
                        </a:lnSpc>
                        <a:spcAft>
                          <a:spcPts val="0"/>
                        </a:spcAft>
                      </a:pPr>
                      <a:r>
                        <a:rPr lang="en-US" sz="900">
                          <a:effectLst/>
                        </a:rPr>
                        <a:t>41,39,262.50-2,48,35,575.00</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540769">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vMerge="1">
                  <a:txBody>
                    <a:bodyPr/>
                    <a:lstStyle/>
                    <a:p>
                      <a:endParaRPr lang="en-IN"/>
                    </a:p>
                  </a:txBody>
                  <a:tcPr/>
                </a:tc>
                <a:tc vMerge="1">
                  <a:txBody>
                    <a:bodyPr/>
                    <a:lstStyle/>
                    <a:p>
                      <a:endParaRPr lang="en-IN"/>
                    </a:p>
                  </a:txBody>
                  <a:tcPr/>
                </a:tc>
              </a:tr>
              <a:tr h="180257">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Thermal Sensors (Optional)</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1.2 Lakhs</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540769">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Google TPU (Computational Resource)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Free( for Individual non commercial research GPU),</a:t>
                      </a:r>
                      <a:endParaRPr lang="en-IN" sz="800">
                        <a:effectLst/>
                      </a:endParaRPr>
                    </a:p>
                    <a:p>
                      <a:pPr algn="ctr">
                        <a:lnSpc>
                          <a:spcPct val="115000"/>
                        </a:lnSpc>
                        <a:spcAft>
                          <a:spcPts val="0"/>
                        </a:spcAft>
                      </a:pPr>
                      <a:r>
                        <a:rPr lang="en-US" sz="900">
                          <a:effectLst/>
                        </a:rPr>
                        <a:t>Check Table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180257">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AWS (Computational Resource)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Needs Customized Plan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901283">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ArcGIS</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21,46,900 (ArcGIS pro/Advanced)</a:t>
                      </a:r>
                      <a:endParaRPr lang="en-IN" sz="800">
                        <a:effectLst/>
                      </a:endParaRPr>
                    </a:p>
                    <a:p>
                      <a:pPr algn="ctr">
                        <a:lnSpc>
                          <a:spcPct val="115000"/>
                        </a:lnSpc>
                        <a:spcAft>
                          <a:spcPts val="0"/>
                        </a:spcAft>
                      </a:pPr>
                      <a:r>
                        <a:rPr lang="en-US" sz="900">
                          <a:effectLst/>
                        </a:rPr>
                        <a:t>11,29,900 (ArcGIS Desktop Standard)</a:t>
                      </a:r>
                      <a:endParaRPr lang="en-IN" sz="800">
                        <a:effectLst/>
                      </a:endParaRPr>
                    </a:p>
                    <a:p>
                      <a:pPr algn="ctr">
                        <a:lnSpc>
                          <a:spcPct val="115000"/>
                        </a:lnSpc>
                        <a:spcAft>
                          <a:spcPts val="0"/>
                        </a:spcAft>
                      </a:pPr>
                      <a:r>
                        <a:rPr lang="en-US" sz="900">
                          <a:effectLst/>
                        </a:rPr>
                        <a:t>15,800/Year (ArcGIS Student)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180257">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QGIS</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a:effectLst/>
                        </a:rPr>
                        <a:t>Free (Open Source)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r h="180257">
                <a:tc>
                  <a:txBody>
                    <a:bodyPr/>
                    <a:lstStyle/>
                    <a:p>
                      <a:pPr marL="342900" lvl="0" indent="-342900" algn="ctr">
                        <a:lnSpc>
                          <a:spcPct val="115000"/>
                        </a:lnSpc>
                        <a:spcAft>
                          <a:spcPts val="0"/>
                        </a:spcAft>
                        <a:buFont typeface="+mj-lt"/>
                        <a:buAutoNum type="arabicPeriod"/>
                      </a:pPr>
                      <a:r>
                        <a:rPr lang="en-US" sz="9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nSpc>
                          <a:spcPct val="115000"/>
                        </a:lnSpc>
                        <a:spcAft>
                          <a:spcPts val="0"/>
                        </a:spcAft>
                      </a:pPr>
                      <a:r>
                        <a:rPr lang="en-US" sz="900">
                          <a:effectLst/>
                        </a:rPr>
                        <a:t>Python , Java, C++, MongoDB with IDE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c>
                  <a:txBody>
                    <a:bodyPr/>
                    <a:lstStyle/>
                    <a:p>
                      <a:pPr algn="ctr">
                        <a:lnSpc>
                          <a:spcPct val="115000"/>
                        </a:lnSpc>
                        <a:spcAft>
                          <a:spcPts val="0"/>
                        </a:spcAft>
                      </a:pPr>
                      <a:r>
                        <a:rPr lang="en-US" sz="900" dirty="0">
                          <a:effectLst/>
                        </a:rPr>
                        <a:t>Free (Open Source)</a:t>
                      </a:r>
                      <a:endParaRPr lang="en-IN"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567" marR="53567"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7967922"/>
              </p:ext>
            </p:extLst>
          </p:nvPr>
        </p:nvGraphicFramePr>
        <p:xfrm>
          <a:off x="6848670" y="1405810"/>
          <a:ext cx="5057160" cy="4376928"/>
        </p:xfrm>
        <a:graphic>
          <a:graphicData uri="http://schemas.openxmlformats.org/drawingml/2006/table">
            <a:tbl>
              <a:tblPr firstRow="1" firstCol="1" bandRow="1">
                <a:tableStyleId>{5C22544A-7EE6-4342-B048-85BDC9FD1C3A}</a:tableStyleId>
              </a:tblPr>
              <a:tblGrid>
                <a:gridCol w="1685720"/>
                <a:gridCol w="1685720"/>
                <a:gridCol w="1685720"/>
              </a:tblGrid>
              <a:tr h="775630">
                <a:tc>
                  <a:txBody>
                    <a:bodyPr/>
                    <a:lstStyle/>
                    <a:p>
                      <a:pPr>
                        <a:lnSpc>
                          <a:spcPct val="120000"/>
                        </a:lnSpc>
                        <a:spcAft>
                          <a:spcPts val="0"/>
                        </a:spcAft>
                      </a:pPr>
                      <a:r>
                        <a:rPr lang="en-IN" sz="1200">
                          <a:effectLst/>
                        </a:rPr>
                        <a:t>TPU v4 Pricing</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90500" marB="190500" anchor="ctr"/>
                </a:tc>
                <a:tc>
                  <a:txBody>
                    <a:bodyPr/>
                    <a:lstStyle/>
                    <a:p>
                      <a:pPr>
                        <a:lnSpc>
                          <a:spcPct val="120000"/>
                        </a:lnSpc>
                        <a:spcAft>
                          <a:spcPts val="0"/>
                        </a:spcAft>
                      </a:pPr>
                      <a:r>
                        <a:rPr lang="en-IN" sz="1200">
                          <a:effectLst/>
                        </a:rPr>
                        <a:t>Price per chip-hour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90500" marB="190500" anchor="ctr"/>
                </a:tc>
                <a:tc>
                  <a:txBody>
                    <a:bodyPr/>
                    <a:lstStyle/>
                    <a:p>
                      <a:pPr>
                        <a:lnSpc>
                          <a:spcPct val="120000"/>
                        </a:lnSpc>
                        <a:spcAft>
                          <a:spcPts val="0"/>
                        </a:spcAft>
                      </a:pPr>
                      <a:r>
                        <a:rPr lang="en-IN" sz="1200">
                          <a:effectLst/>
                        </a:rPr>
                        <a:t>% discount from on-demand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90500" marB="190500" anchor="ctr"/>
                </a:tc>
              </a:tr>
              <a:tr h="683723">
                <a:tc>
                  <a:txBody>
                    <a:bodyPr/>
                    <a:lstStyle/>
                    <a:p>
                      <a:pPr>
                        <a:lnSpc>
                          <a:spcPct val="120000"/>
                        </a:lnSpc>
                        <a:spcAft>
                          <a:spcPts val="0"/>
                        </a:spcAft>
                      </a:pPr>
                      <a:r>
                        <a:rPr lang="en-IN" sz="1200">
                          <a:effectLst/>
                        </a:rPr>
                        <a:t>on-demand / evaluation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a:effectLst/>
                        </a:rPr>
                        <a:t>$3.22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pPr>
                      <a:endParaRPr lang="en-IN" sz="1050">
                        <a:effectLst/>
                        <a:latin typeface="Calibri" panose="020F0502020204030204" pitchFamily="34" charset="0"/>
                        <a:cs typeface="Times New Roman" panose="02020603050405020304" pitchFamily="18" charset="0"/>
                      </a:endParaRPr>
                    </a:p>
                  </a:txBody>
                  <a:tcPr marL="152400" marR="152400" marT="142875" marB="142875"/>
                </a:tc>
              </a:tr>
              <a:tr h="1107228">
                <a:tc>
                  <a:txBody>
                    <a:bodyPr/>
                    <a:lstStyle/>
                    <a:p>
                      <a:pPr>
                        <a:lnSpc>
                          <a:spcPct val="120000"/>
                        </a:lnSpc>
                        <a:spcAft>
                          <a:spcPts val="0"/>
                        </a:spcAft>
                      </a:pPr>
                      <a:r>
                        <a:rPr lang="en-IN" sz="1200">
                          <a:effectLst/>
                        </a:rPr>
                        <a:t>1Y CUD (committed use discount) reservation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a:effectLst/>
                        </a:rPr>
                        <a:t>$2.03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a:effectLst/>
                        </a:rPr>
                        <a:t>37%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r>
              <a:tr h="1107228">
                <a:tc>
                  <a:txBody>
                    <a:bodyPr/>
                    <a:lstStyle/>
                    <a:p>
                      <a:pPr>
                        <a:lnSpc>
                          <a:spcPct val="120000"/>
                        </a:lnSpc>
                        <a:spcAft>
                          <a:spcPts val="0"/>
                        </a:spcAft>
                      </a:pPr>
                      <a:r>
                        <a:rPr lang="en-IN" sz="1200">
                          <a:effectLst/>
                        </a:rPr>
                        <a:t>3Y CUD (committed use discount) reservation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a:effectLst/>
                        </a:rPr>
                        <a:t>$1.45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a:effectLst/>
                        </a:rPr>
                        <a:t>55%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r>
              <a:tr h="472093">
                <a:tc>
                  <a:txBody>
                    <a:bodyPr/>
                    <a:lstStyle/>
                    <a:p>
                      <a:pPr>
                        <a:lnSpc>
                          <a:spcPct val="120000"/>
                        </a:lnSpc>
                        <a:spcAft>
                          <a:spcPts val="0"/>
                        </a:spcAft>
                      </a:pPr>
                      <a:r>
                        <a:rPr lang="en-IN" sz="1200">
                          <a:effectLst/>
                        </a:rPr>
                        <a:t>Preemptible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a:effectLst/>
                        </a:rPr>
                        <a:t>$0.97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c>
                  <a:txBody>
                    <a:bodyPr/>
                    <a:lstStyle/>
                    <a:p>
                      <a:pPr>
                        <a:lnSpc>
                          <a:spcPct val="120000"/>
                        </a:lnSpc>
                        <a:spcAft>
                          <a:spcPts val="0"/>
                        </a:spcAft>
                      </a:pPr>
                      <a:r>
                        <a:rPr lang="en-IN" sz="1200" dirty="0">
                          <a:effectLst/>
                        </a:rPr>
                        <a:t>70%</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142875" marB="142875"/>
                </a:tc>
              </a:tr>
            </a:tbl>
          </a:graphicData>
        </a:graphic>
      </p:graphicFrame>
    </p:spTree>
    <p:extLst>
      <p:ext uri="{BB962C8B-B14F-4D97-AF65-F5344CB8AC3E}">
        <p14:creationId xmlns:p14="http://schemas.microsoft.com/office/powerpoint/2010/main" val="274914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Annexure-I</a:t>
            </a:r>
            <a:endParaRPr lang="en-IN" dirty="0"/>
          </a:p>
        </p:txBody>
      </p:sp>
      <p:pic>
        <p:nvPicPr>
          <p:cNvPr id="10" name="Picture 9" descr="D:\CORD.ai projects\Demand Analysis for food grains\No of APMC markets in each state.JPG"/>
          <p:cNvPicPr/>
          <p:nvPr/>
        </p:nvPicPr>
        <p:blipFill>
          <a:blip r:embed="rId2">
            <a:extLst>
              <a:ext uri="{28A0092B-C50C-407E-A947-70E740481C1C}">
                <a14:useLocalDpi xmlns:a14="http://schemas.microsoft.com/office/drawing/2010/main" val="0"/>
              </a:ext>
            </a:extLst>
          </a:blip>
          <a:srcRect/>
          <a:stretch>
            <a:fillRect/>
          </a:stretch>
        </p:blipFill>
        <p:spPr bwMode="auto">
          <a:xfrm>
            <a:off x="205273" y="1264554"/>
            <a:ext cx="6046237" cy="5593445"/>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251510" y="1264553"/>
            <a:ext cx="5940490" cy="5593445"/>
          </a:xfrm>
          <a:prstGeom prst="rect">
            <a:avLst/>
          </a:prstGeom>
        </p:spPr>
      </p:pic>
    </p:spTree>
    <p:extLst>
      <p:ext uri="{BB962C8B-B14F-4D97-AF65-F5344CB8AC3E}">
        <p14:creationId xmlns:p14="http://schemas.microsoft.com/office/powerpoint/2010/main" val="2368596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Annexure-I Data Noise</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388637" y="1399592"/>
            <a:ext cx="9246635" cy="5458407"/>
          </a:xfrm>
          <a:prstGeom prst="rect">
            <a:avLst/>
          </a:prstGeom>
        </p:spPr>
      </p:pic>
    </p:spTree>
    <p:extLst>
      <p:ext uri="{BB962C8B-B14F-4D97-AF65-F5344CB8AC3E}">
        <p14:creationId xmlns:p14="http://schemas.microsoft.com/office/powerpoint/2010/main" val="3023687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Lidar Drones</a:t>
            </a:r>
            <a:endParaRPr lang="en-IN" dirty="0"/>
          </a:p>
        </p:txBody>
      </p:sp>
      <p:sp>
        <p:nvSpPr>
          <p:cNvPr id="4" name="Content Placeholder 3"/>
          <p:cNvSpPr>
            <a:spLocks noGrp="1"/>
          </p:cNvSpPr>
          <p:nvPr>
            <p:ph idx="1"/>
          </p:nvPr>
        </p:nvSpPr>
        <p:spPr/>
        <p:txBody>
          <a:bodyPr>
            <a:normAutofit/>
          </a:bodyPr>
          <a:lstStyle/>
          <a:p>
            <a:pPr>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Drones choice:  </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The payload capacity of both a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lidar</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sensor and RGB camera needs to be taken into consideration.</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About LIDAR Drones: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Lidar Drone Full Solution Providers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If you need a full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lidar</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drone solution, then the below providers have packages and expertise to put a full solution together for you.</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20000"/>
              </a:lnSpc>
              <a:buFont typeface="Symbol" panose="05050102010706020507" pitchFamily="18" charset="2"/>
              <a:buChar char=""/>
            </a:pP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OnyxScan</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Advanced Lidar Systems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0799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Lidar Drones</a:t>
            </a:r>
          </a:p>
        </p:txBody>
      </p:sp>
      <p:sp>
        <p:nvSpPr>
          <p:cNvPr id="3" name="Content Placeholder 2"/>
          <p:cNvSpPr>
            <a:spLocks noGrp="1"/>
          </p:cNvSpPr>
          <p:nvPr>
            <p:ph idx="1"/>
          </p:nvPr>
        </p:nvSpPr>
        <p:spPr/>
        <p:txBody>
          <a:bodyPr/>
          <a:lstStyle/>
          <a:p>
            <a:pPr lvl="0">
              <a:lnSpc>
                <a:spcPct val="120000"/>
              </a:lnSpc>
              <a:buFont typeface="Symbol" panose="05050102010706020507" pitchFamily="18" charset="2"/>
              <a:buChar char=""/>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About Lidar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DraganFly</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UAS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20000"/>
              </a:lnSpc>
              <a:buFont typeface="Symbol" panose="05050102010706020507" pitchFamily="18" charset="2"/>
              <a:buChar char=""/>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Phoenix Lidar Systems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20000"/>
              </a:lnSpc>
              <a:buFont typeface="Symbol" panose="05050102010706020507" pitchFamily="18" charset="2"/>
              <a:buChar char=""/>
            </a:pP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LidarUSA</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20000"/>
              </a:lnSpc>
              <a:spcAft>
                <a:spcPts val="1000"/>
              </a:spcAft>
              <a:buFont typeface="Symbol" panose="05050102010706020507" pitchFamily="18" charset="2"/>
              <a:buChar char=""/>
            </a:pP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Riegl</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Laser Measurement Systems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Xena</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a:t>
            </a: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Sensor Technology</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9996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Lidar Drones</a:t>
            </a:r>
          </a:p>
        </p:txBody>
      </p:sp>
      <p:sp>
        <p:nvSpPr>
          <p:cNvPr id="3" name="Content Placeholder 2"/>
          <p:cNvSpPr>
            <a:spLocks noGrp="1"/>
          </p:cNvSpPr>
          <p:nvPr>
            <p:ph idx="1"/>
          </p:nvPr>
        </p:nvSpPr>
        <p:spPr/>
        <p:txBody>
          <a:bodyPr/>
          <a:lstStyle/>
          <a:p>
            <a:r>
              <a:rPr lang="en-IN" dirty="0">
                <a:latin typeface="Bahnschrift SemiCondensed" panose="020B0502040204020203" pitchFamily="34" charset="0"/>
                <a:ea typeface="Times New Roman" panose="02020603050405020304" pitchFamily="18" charset="0"/>
                <a:cs typeface="Times New Roman" panose="02020603050405020304" pitchFamily="18" charset="0"/>
              </a:rPr>
              <a:t>Lidar – Light Detection and Ranging or Lidar is a remote sensing technology where the environment is scanned with a pulsed laser beam and the reflection time of the signal from the object back to the detector is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measured.The</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Time-of-Flight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ToF</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reflection time measurement can be used over distances from one meter up to several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kilometers</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To increase the range of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lidar</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systems, very short laser pulses in the invisible Near Infrared range are used. These enable a far higher laser power compared to continuous wave lasers, while still complying with eye safety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requirements.During</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the scanning process, the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lidar</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system will gather individual distance points within an aggregate of points, from which 3D images of the environment can be computed. The laser scanners deflect the laser beam using deflecting mirrors, which enable them to achieve very wide fields of vision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FoV</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).Most of the latest UAV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lidar</a:t>
            </a: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 systems can rotate around their own axis and offer 360 degree visibility. Modern devices achieve very high data rates with over one million distance points per second.</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8949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Lidar Drones</a:t>
            </a:r>
          </a:p>
        </p:txBody>
      </p:sp>
      <p:sp>
        <p:nvSpPr>
          <p:cNvPr id="3" name="Content Placeholder 2"/>
          <p:cNvSpPr>
            <a:spLocks noGrp="1"/>
          </p:cNvSpPr>
          <p:nvPr>
            <p:ph idx="1"/>
          </p:nvPr>
        </p:nvSpPr>
        <p:spPr/>
        <p:txBody>
          <a:bodyPr>
            <a:normAutofit/>
          </a:bodyPr>
          <a:lstStyle/>
          <a:p>
            <a:pPr algn="just">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How Lidar Sensors Works In Brief</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Emission of a laser pulse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Record of the back scattered signal</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Distance measurement (time of flight x speed of light)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Retrieving plane position and altitude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spcAft>
                <a:spcPts val="1000"/>
              </a:spcAft>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Computation of precise echo position</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974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Bahnschrift SemiCondensed" panose="020B0502040204020203" pitchFamily="34" charset="0"/>
                <a:ea typeface="Times New Roman" panose="02020603050405020304" pitchFamily="18" charset="0"/>
                <a:cs typeface="Times New Roman" panose="02020603050405020304" pitchFamily="18" charset="0"/>
              </a:rPr>
              <a:t>Effect of International Markets on Domestic Markets</a:t>
            </a:r>
          </a:p>
        </p:txBody>
      </p:sp>
      <p:sp>
        <p:nvSpPr>
          <p:cNvPr id="3" name="Content Placeholder 2"/>
          <p:cNvSpPr>
            <a:spLocks noGrp="1"/>
          </p:cNvSpPr>
          <p:nvPr>
            <p:ph idx="1"/>
          </p:nvPr>
        </p:nvSpPr>
        <p:spPr/>
        <p:txBody>
          <a:bodyPr/>
          <a:lstStyle/>
          <a:p>
            <a:r>
              <a:rPr lang="en-IN" dirty="0" smtClean="0"/>
              <a:t>Fuel price dynamics and Energy Crisis</a:t>
            </a:r>
          </a:p>
          <a:p>
            <a:r>
              <a:rPr lang="en-IN" dirty="0" smtClean="0"/>
              <a:t>Currency Value dynamics (Appreciation and Depreciation of exchange rate)</a:t>
            </a:r>
          </a:p>
          <a:p>
            <a:r>
              <a:rPr lang="en-IN" dirty="0" smtClean="0"/>
              <a:t>Geopolitical changes</a:t>
            </a:r>
          </a:p>
          <a:p>
            <a:r>
              <a:rPr lang="en-IN" dirty="0" smtClean="0"/>
              <a:t>Famines/Drought around the world and consequent demand variation.</a:t>
            </a:r>
          </a:p>
          <a:p>
            <a:r>
              <a:rPr lang="en-IN" dirty="0" smtClean="0"/>
              <a:t>Climate change and </a:t>
            </a:r>
            <a:r>
              <a:rPr lang="en-IN" dirty="0" smtClean="0"/>
              <a:t>volatility-El-</a:t>
            </a:r>
            <a:r>
              <a:rPr lang="en-IN" dirty="0" err="1" smtClean="0"/>
              <a:t>nino</a:t>
            </a:r>
            <a:r>
              <a:rPr lang="en-IN" dirty="0" smtClean="0"/>
              <a:t>, </a:t>
            </a:r>
            <a:r>
              <a:rPr lang="en-IN" dirty="0" smtClean="0"/>
              <a:t>La-Nina Effects and intersection with minor oscillations.</a:t>
            </a:r>
          </a:p>
          <a:p>
            <a:r>
              <a:rPr lang="en-IN" dirty="0" smtClean="0"/>
              <a:t>World food grain and commodity prices</a:t>
            </a:r>
          </a:p>
          <a:p>
            <a:r>
              <a:rPr lang="en-IN" dirty="0" smtClean="0"/>
              <a:t>Demand for substitute products or economic alternatives</a:t>
            </a:r>
          </a:p>
          <a:p>
            <a:r>
              <a:rPr lang="en-IN" dirty="0" smtClean="0"/>
              <a:t>Demand for food grain derivatives – </a:t>
            </a:r>
            <a:r>
              <a:rPr lang="en-IN" dirty="0" err="1" smtClean="0"/>
              <a:t>Eg</a:t>
            </a:r>
            <a:r>
              <a:rPr lang="en-IN" dirty="0" smtClean="0"/>
              <a:t>. Atta, Other Consumables</a:t>
            </a:r>
            <a:endParaRPr lang="en-IN" dirty="0"/>
          </a:p>
        </p:txBody>
      </p:sp>
    </p:spTree>
    <p:extLst>
      <p:ext uri="{BB962C8B-B14F-4D97-AF65-F5344CB8AC3E}">
        <p14:creationId xmlns:p14="http://schemas.microsoft.com/office/powerpoint/2010/main" val="3742774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Lidar Drones</a:t>
            </a:r>
          </a:p>
        </p:txBody>
      </p:sp>
      <p:sp>
        <p:nvSpPr>
          <p:cNvPr id="3" name="Content Placeholder 2"/>
          <p:cNvSpPr>
            <a:spLocks noGrp="1"/>
          </p:cNvSpPr>
          <p:nvPr>
            <p:ph idx="1"/>
          </p:nvPr>
        </p:nvSpPr>
        <p:spPr/>
        <p:txBody>
          <a:bodyPr>
            <a:normAutofit/>
          </a:bodyPr>
          <a:lstStyle/>
          <a:p>
            <a:pPr algn="just">
              <a:lnSpc>
                <a:spcPct val="120000"/>
              </a:lnSpc>
              <a:spcAft>
                <a:spcPts val="1000"/>
              </a:spcAft>
            </a:pPr>
            <a:r>
              <a:rPr lang="en-IN" b="1" dirty="0">
                <a:latin typeface="Bahnschrift SemiCondensed" panose="020B0502040204020203" pitchFamily="34" charset="0"/>
                <a:ea typeface="Times New Roman" panose="02020603050405020304" pitchFamily="18" charset="0"/>
                <a:cs typeface="Times New Roman" panose="02020603050405020304" pitchFamily="18" charset="0"/>
              </a:rPr>
              <a:t>Lidar UAV Uses In Brief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Agriculture and forestry</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Archaeology and cultural heritage documentation</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Corridor mapping: power line, railway track, and pipeline inspection</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Topography in open-cast mining</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Construction site monitoring</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436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Lidar Drones</a:t>
            </a:r>
          </a:p>
        </p:txBody>
      </p:sp>
      <p:sp>
        <p:nvSpPr>
          <p:cNvPr id="3" name="Content Placeholder 2"/>
          <p:cNvSpPr>
            <a:spLocks noGrp="1"/>
          </p:cNvSpPr>
          <p:nvPr>
            <p:ph idx="1"/>
          </p:nvPr>
        </p:nvSpPr>
        <p:spPr/>
        <p:txBody>
          <a:bodyPr/>
          <a:lstStyle/>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Building and structural inspections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Surveying of urban environments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Resource management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Collision avoidance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Shoreline and storm surge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modeling</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Hydrodynamic </a:t>
            </a:r>
            <a:r>
              <a:rPr lang="en-IN" dirty="0" err="1">
                <a:latin typeface="Bahnschrift SemiCondensed" panose="020B0502040204020203" pitchFamily="34" charset="0"/>
                <a:ea typeface="Times New Roman" panose="02020603050405020304" pitchFamily="18" charset="0"/>
                <a:cs typeface="Times New Roman" panose="02020603050405020304" pitchFamily="18" charset="0"/>
              </a:rPr>
              <a:t>modeling</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20000"/>
              </a:lnSpc>
              <a:spcAft>
                <a:spcPts val="1000"/>
              </a:spcAft>
              <a:buFont typeface="+mj-lt"/>
              <a:buAutoNum type="arabicPeriod"/>
            </a:pPr>
            <a:r>
              <a:rPr lang="en-IN" dirty="0">
                <a:latin typeface="Bahnschrift SemiCondensed" panose="020B0502040204020203" pitchFamily="34" charset="0"/>
                <a:ea typeface="Times New Roman" panose="02020603050405020304" pitchFamily="18" charset="0"/>
                <a:cs typeface="Times New Roman" panose="02020603050405020304" pitchFamily="18" charset="0"/>
              </a:rPr>
              <a:t>Digital Elevation Models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6444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28226084"/>
              </p:ext>
            </p:extLst>
          </p:nvPr>
        </p:nvGraphicFramePr>
        <p:xfrm>
          <a:off x="2592924" y="2160827"/>
          <a:ext cx="4516330" cy="4503589"/>
        </p:xfrm>
        <a:graphic>
          <a:graphicData uri="http://schemas.openxmlformats.org/drawingml/2006/table">
            <a:tbl>
              <a:tblPr firstRow="1" firstCol="1" bandRow="1">
                <a:tableStyleId>{5C22544A-7EE6-4342-B048-85BDC9FD1C3A}</a:tableStyleId>
              </a:tblPr>
              <a:tblGrid>
                <a:gridCol w="705300"/>
                <a:gridCol w="3811030"/>
              </a:tblGrid>
              <a:tr h="264917">
                <a:tc>
                  <a:txBody>
                    <a:bodyPr/>
                    <a:lstStyle/>
                    <a:p>
                      <a:pPr>
                        <a:lnSpc>
                          <a:spcPct val="120000"/>
                        </a:lnSpc>
                        <a:spcAft>
                          <a:spcPts val="0"/>
                        </a:spcAft>
                      </a:pPr>
                      <a:r>
                        <a:rPr lang="en-US" sz="1100">
                          <a:effectLst/>
                        </a:rPr>
                        <a:t>S.no</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0"/>
                        </a:spcAft>
                      </a:pPr>
                      <a:r>
                        <a:rPr lang="en-US" sz="1100">
                          <a:effectLst/>
                        </a:rPr>
                        <a:t>Lidar Drones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latin typeface="+mn-lt"/>
                          <a:ea typeface="+mn-ea"/>
                          <a:cs typeface="+mn-cs"/>
                        </a:rPr>
                        <a:t>1</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DJI M600 Pro lidar quadcopter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2</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Draganflyer Commander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latin typeface="+mn-lt"/>
                          <a:ea typeface="+mn-ea"/>
                          <a:cs typeface="+mn-cs"/>
                        </a:rPr>
                        <a:t>3</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Riegl RiCopter Lidar UAV</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4</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Harris H4 Hybrid HE UAV</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5</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VulcanUAV Harrier Industrial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6</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VelosUAV helicopter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latin typeface="+mn-lt"/>
                          <a:ea typeface="+mn-ea"/>
                          <a:cs typeface="+mn-cs"/>
                        </a:rPr>
                        <a:t>7</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Robota Eclipse fixed wing drone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8</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dirty="0">
                          <a:effectLst/>
                        </a:rPr>
                        <a:t>DJI </a:t>
                      </a:r>
                      <a:r>
                        <a:rPr lang="en-US" sz="1100" dirty="0" err="1">
                          <a:effectLst/>
                        </a:rPr>
                        <a:t>Matrice</a:t>
                      </a:r>
                      <a:r>
                        <a:rPr lang="en-US" sz="1100" dirty="0">
                          <a:effectLst/>
                        </a:rPr>
                        <a:t> 200 Series quadcopter</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9</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OnyxStar Xena drone lidar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10</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OnyxStar Fox-C8 HD quadcopter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11</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GeoDrone X4L lidar quadcopter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latin typeface="+mn-lt"/>
                          <a:ea typeface="+mn-ea"/>
                          <a:cs typeface="+mn-cs"/>
                        </a:rPr>
                        <a:t>12</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Tron F9 VTOL fixed wing lidar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13</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Boreal long range fixed wing drone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14</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Vapor 55 UAV helicopter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15</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a:effectLst/>
                        </a:rPr>
                        <a:t>DJI Matrice 600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4917">
                <a:tc>
                  <a:txBody>
                    <a:bodyPr/>
                    <a:lstStyle/>
                    <a:p>
                      <a:pPr marL="0" lvl="0" indent="0" algn="l">
                        <a:lnSpc>
                          <a:spcPct val="120000"/>
                        </a:lnSpc>
                        <a:spcAft>
                          <a:spcPts val="0"/>
                        </a:spcAft>
                        <a:buFont typeface="+mj-lt"/>
                        <a:buNone/>
                      </a:pPr>
                      <a:r>
                        <a:rPr lang="en-US" sz="1100" dirty="0" smtClean="0">
                          <a:effectLst/>
                        </a:rPr>
                        <a:t>16</a:t>
                      </a:r>
                      <a:r>
                        <a:rPr lang="en-US" sz="1100" dirty="0">
                          <a:effectLst/>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en-US" sz="1100" dirty="0">
                          <a:effectLst/>
                        </a:rPr>
                        <a:t>DJI </a:t>
                      </a:r>
                      <a:r>
                        <a:rPr lang="en-US" sz="1100" dirty="0" err="1">
                          <a:effectLst/>
                        </a:rPr>
                        <a:t>Matrice</a:t>
                      </a:r>
                      <a:r>
                        <a:rPr lang="en-US" sz="1100" dirty="0">
                          <a:effectLst/>
                        </a:rPr>
                        <a:t> 600 Pro</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Title 7"/>
          <p:cNvSpPr>
            <a:spLocks noGrp="1"/>
          </p:cNvSpPr>
          <p:nvPr>
            <p:ph type="title"/>
          </p:nvPr>
        </p:nvSpPr>
        <p:spPr/>
        <p:txBody>
          <a:bodyPr/>
          <a:lstStyle/>
          <a:p>
            <a:r>
              <a:rPr lang="en-IN" dirty="0" smtClean="0"/>
              <a:t>Lidar Drones</a:t>
            </a:r>
            <a:endParaRPr lang="en-IN" dirty="0"/>
          </a:p>
        </p:txBody>
      </p:sp>
    </p:spTree>
    <p:extLst>
      <p:ext uri="{BB962C8B-B14F-4D97-AF65-F5344CB8AC3E}">
        <p14:creationId xmlns:p14="http://schemas.microsoft.com/office/powerpoint/2010/main" val="312724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APMC Maps</a:t>
            </a:r>
            <a:endParaRPr lang="en-IN" dirty="0"/>
          </a:p>
        </p:txBody>
      </p:sp>
      <p:pic>
        <p:nvPicPr>
          <p:cNvPr id="4" name="Content Placeholder 3" descr="D:\CORD.ai projects\Demand Analysis for food grains\No of APMC markets in each stat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23" y="2018270"/>
            <a:ext cx="5767682" cy="37782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01305" y="2018269"/>
            <a:ext cx="5831840" cy="3778251"/>
          </a:xfrm>
          <a:prstGeom prst="rect">
            <a:avLst/>
          </a:prstGeom>
        </p:spPr>
      </p:pic>
    </p:spTree>
    <p:extLst>
      <p:ext uri="{BB962C8B-B14F-4D97-AF65-F5344CB8AC3E}">
        <p14:creationId xmlns:p14="http://schemas.microsoft.com/office/powerpoint/2010/main" val="290998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546" y="549970"/>
            <a:ext cx="8911687" cy="1280890"/>
          </a:xfrm>
        </p:spPr>
        <p:txBody>
          <a:bodyPr>
            <a:normAutofit fontScale="90000"/>
          </a:bodyPr>
          <a:lstStyle/>
          <a:p>
            <a:r>
              <a:rPr lang="en-IN" dirty="0"/>
              <a:t>Problems, Issues and Challenges-Supply</a:t>
            </a:r>
            <a:br>
              <a:rPr lang="en-IN" dirty="0"/>
            </a:br>
            <a:r>
              <a:rPr lang="en-IN" sz="2400" dirty="0">
                <a:latin typeface="Calibri" panose="020F0502020204030204" pitchFamily="34" charset="0"/>
                <a:ea typeface="Times New Roman" panose="02020603050405020304" pitchFamily="18" charset="0"/>
                <a:cs typeface="Times New Roman" panose="02020603050405020304" pitchFamily="18" charset="0"/>
              </a:rPr>
              <a:t/>
            </a:r>
            <a:br>
              <a:rPr lang="en-IN" sz="2400" dirty="0">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marL="742950" lvl="2" indent="-342900">
              <a:lnSpc>
                <a:spcPct val="80000"/>
              </a:lnSpc>
            </a:pPr>
            <a:r>
              <a:rPr lang="en-IN" sz="1500" b="1" dirty="0"/>
              <a:t>Major market forces (Government or Government Allied Channel Pricing and Private/Open Market Channel Pricing)</a:t>
            </a:r>
          </a:p>
          <a:p>
            <a:pPr marL="742950" lvl="2" indent="-342900">
              <a:lnSpc>
                <a:spcPct val="80000"/>
              </a:lnSpc>
            </a:pPr>
            <a:r>
              <a:rPr lang="en-IN" sz="1500" dirty="0" smtClean="0"/>
              <a:t>Yield </a:t>
            </a:r>
            <a:r>
              <a:rPr lang="en-IN" sz="1500" dirty="0"/>
              <a:t>Prediction</a:t>
            </a:r>
          </a:p>
          <a:p>
            <a:pPr marL="742950" lvl="2" indent="-342900">
              <a:lnSpc>
                <a:spcPct val="80000"/>
              </a:lnSpc>
            </a:pPr>
            <a:r>
              <a:rPr lang="en-IN" sz="1500" b="1" dirty="0"/>
              <a:t>Volatility in Yield, Produce and Procurement- Forced Imports to compensate for supply shortage</a:t>
            </a:r>
            <a:r>
              <a:rPr lang="en-IN" sz="1500" b="1" dirty="0" smtClean="0"/>
              <a:t>.</a:t>
            </a:r>
          </a:p>
          <a:p>
            <a:pPr marL="1200150" lvl="3" indent="-342900">
              <a:lnSpc>
                <a:spcPct val="80000"/>
              </a:lnSpc>
            </a:pPr>
            <a:r>
              <a:rPr lang="en-IN" sz="1300" b="1" dirty="0" smtClean="0"/>
              <a:t>Import of Edible oil- Palm oil (80 lakh tonne/year), Soya oil (35 Lakh tonne/Year),  Sunflower oil (20.7 Lakh </a:t>
            </a:r>
            <a:r>
              <a:rPr lang="en-IN" sz="1300" b="1" dirty="0" smtClean="0"/>
              <a:t>Tonne/year) </a:t>
            </a:r>
            <a:endParaRPr lang="en-IN" sz="1300" b="1" dirty="0"/>
          </a:p>
          <a:p>
            <a:pPr marL="742950" lvl="2" indent="-342900">
              <a:lnSpc>
                <a:spcPct val="80000"/>
              </a:lnSpc>
            </a:pPr>
            <a:r>
              <a:rPr lang="en-IN" sz="1500" b="1" dirty="0"/>
              <a:t>Climate related </a:t>
            </a:r>
            <a:r>
              <a:rPr lang="en-IN" sz="1500" b="1" dirty="0" smtClean="0"/>
              <a:t>risks- Pulses(Damage due to untimely rain), Paddy, Wheat</a:t>
            </a:r>
          </a:p>
          <a:p>
            <a:pPr marL="742950" lvl="2" indent="-342900">
              <a:lnSpc>
                <a:spcPct val="80000"/>
              </a:lnSpc>
            </a:pPr>
            <a:r>
              <a:rPr lang="en-IN" sz="1500" b="1" dirty="0" smtClean="0"/>
              <a:t>Price depends on production-India, Bangladesh, Pakistan, </a:t>
            </a:r>
            <a:r>
              <a:rPr lang="en-IN" sz="1500" b="1" dirty="0" err="1" smtClean="0"/>
              <a:t>Mynmar</a:t>
            </a:r>
            <a:r>
              <a:rPr lang="en-IN" sz="1500" b="1" dirty="0" smtClean="0"/>
              <a:t>(Burma)</a:t>
            </a:r>
            <a:endParaRPr lang="en-IN" sz="1500" b="1" dirty="0"/>
          </a:p>
          <a:p>
            <a:pPr marL="742950" lvl="2" indent="-342900">
              <a:lnSpc>
                <a:spcPct val="80000"/>
              </a:lnSpc>
            </a:pPr>
            <a:r>
              <a:rPr lang="en-IN" sz="1500" dirty="0"/>
              <a:t>Labour related </a:t>
            </a:r>
            <a:r>
              <a:rPr lang="en-IN" sz="1500" dirty="0" smtClean="0"/>
              <a:t>risks</a:t>
            </a:r>
            <a:endParaRPr lang="en-IN" sz="1500" dirty="0"/>
          </a:p>
          <a:p>
            <a:pPr marL="742950" lvl="2" indent="-342900">
              <a:lnSpc>
                <a:spcPct val="80000"/>
              </a:lnSpc>
            </a:pPr>
            <a:r>
              <a:rPr lang="en-IN" sz="1500" dirty="0"/>
              <a:t>Soil related </a:t>
            </a:r>
            <a:r>
              <a:rPr lang="en-IN" sz="1500" dirty="0" smtClean="0"/>
              <a:t>risks – Marginalized land-Pulses (Nitrogen Fixing ability), Improves soil fertility.</a:t>
            </a:r>
            <a:endParaRPr lang="en-IN" sz="1500" dirty="0"/>
          </a:p>
          <a:p>
            <a:pPr marL="742950" lvl="2" indent="-342900">
              <a:lnSpc>
                <a:spcPct val="80000"/>
              </a:lnSpc>
            </a:pPr>
            <a:r>
              <a:rPr lang="en-IN" sz="1500" dirty="0"/>
              <a:t>Water related </a:t>
            </a:r>
            <a:r>
              <a:rPr lang="en-IN" sz="1500" dirty="0" smtClean="0"/>
              <a:t>risks – Depends on Irrigation facilities and Crop Phenotype.</a:t>
            </a:r>
            <a:endParaRPr lang="en-IN" sz="1500" dirty="0"/>
          </a:p>
          <a:p>
            <a:pPr marL="742950" lvl="2" indent="-342900">
              <a:lnSpc>
                <a:spcPct val="80000"/>
              </a:lnSpc>
            </a:pPr>
            <a:r>
              <a:rPr lang="en-IN" sz="1500" dirty="0" smtClean="0"/>
              <a:t>Variation of Input costs- Fertilizer, Pesticides, Manpower(500/per day)(varies from state, season ), Seeds.</a:t>
            </a:r>
            <a:endParaRPr lang="en-IN" sz="1500" dirty="0"/>
          </a:p>
          <a:p>
            <a:endParaRPr lang="en-IN" dirty="0"/>
          </a:p>
        </p:txBody>
      </p:sp>
    </p:spTree>
    <p:extLst>
      <p:ext uri="{BB962C8B-B14F-4D97-AF65-F5344CB8AC3E}">
        <p14:creationId xmlns:p14="http://schemas.microsoft.com/office/powerpoint/2010/main" val="231899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Problems, Issues and Challenges-Supply</a:t>
            </a:r>
            <a:r>
              <a:rPr lang="en-IN" sz="2400" dirty="0">
                <a:latin typeface="Calibri" panose="020F0502020204030204" pitchFamily="34" charset="0"/>
                <a:ea typeface="Times New Roman" panose="02020603050405020304" pitchFamily="18" charset="0"/>
                <a:cs typeface="Times New Roman" panose="02020603050405020304" pitchFamily="18" charset="0"/>
              </a:rPr>
              <a:t/>
            </a:r>
            <a:br>
              <a:rPr lang="en-IN" sz="2400" dirty="0">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fontScale="92500" lnSpcReduction="20000"/>
          </a:bodyPr>
          <a:lstStyle/>
          <a:p>
            <a:pPr>
              <a:lnSpc>
                <a:spcPct val="80000"/>
              </a:lnSpc>
            </a:pPr>
            <a:r>
              <a:rPr lang="en-IN" sz="1700" dirty="0" smtClean="0"/>
              <a:t>Disproportionate pricing of a crop</a:t>
            </a:r>
          </a:p>
          <a:p>
            <a:pPr>
              <a:lnSpc>
                <a:spcPct val="80000"/>
              </a:lnSpc>
            </a:pPr>
            <a:r>
              <a:rPr lang="en-IN" sz="1700" dirty="0" smtClean="0"/>
              <a:t>Agro-climatic issues</a:t>
            </a:r>
          </a:p>
          <a:p>
            <a:pPr>
              <a:lnSpc>
                <a:spcPct val="80000"/>
              </a:lnSpc>
            </a:pPr>
            <a:r>
              <a:rPr lang="en-IN" sz="1700" dirty="0" smtClean="0"/>
              <a:t>Destruction of Inventory due to inclement weather or natural calamities</a:t>
            </a:r>
          </a:p>
          <a:p>
            <a:pPr>
              <a:lnSpc>
                <a:spcPct val="80000"/>
              </a:lnSpc>
            </a:pPr>
            <a:r>
              <a:rPr lang="en-IN" sz="1700" dirty="0" smtClean="0"/>
              <a:t>Loss of Land due to Urban Sprawl or Industrial encroachment- Decline of cultivable land.</a:t>
            </a:r>
          </a:p>
          <a:p>
            <a:pPr>
              <a:lnSpc>
                <a:spcPct val="80000"/>
              </a:lnSpc>
            </a:pPr>
            <a:r>
              <a:rPr lang="en-IN" sz="1700" dirty="0" smtClean="0"/>
              <a:t>Landlords of Micro, Small and Marginalized farmers- </a:t>
            </a:r>
            <a:r>
              <a:rPr lang="en-IN" sz="1700" dirty="0" smtClean="0"/>
              <a:t>Ownership </a:t>
            </a:r>
            <a:r>
              <a:rPr lang="en-IN" sz="1700" dirty="0" smtClean="0"/>
              <a:t>rights, north and eastern India.</a:t>
            </a:r>
          </a:p>
          <a:p>
            <a:pPr>
              <a:lnSpc>
                <a:spcPct val="80000"/>
              </a:lnSpc>
            </a:pPr>
            <a:r>
              <a:rPr lang="en-IN" sz="1700" dirty="0" smtClean="0"/>
              <a:t>Stubble burning- Nutrient loss and climate issues.</a:t>
            </a:r>
          </a:p>
          <a:p>
            <a:pPr>
              <a:lnSpc>
                <a:spcPct val="80000"/>
              </a:lnSpc>
            </a:pPr>
            <a:r>
              <a:rPr lang="en-IN" sz="1700" dirty="0" smtClean="0"/>
              <a:t>Pest , Locust, Rodent attacks- Post harvest Losses.</a:t>
            </a:r>
          </a:p>
          <a:p>
            <a:pPr>
              <a:lnSpc>
                <a:spcPct val="80000"/>
              </a:lnSpc>
            </a:pPr>
            <a:r>
              <a:rPr lang="en-IN" sz="1700" dirty="0" smtClean="0"/>
              <a:t>Leakages and Pilferages</a:t>
            </a:r>
          </a:p>
          <a:p>
            <a:pPr>
              <a:lnSpc>
                <a:spcPct val="80000"/>
              </a:lnSpc>
            </a:pPr>
            <a:r>
              <a:rPr lang="en-IN" sz="1700" dirty="0" smtClean="0"/>
              <a:t>Spoilage</a:t>
            </a:r>
          </a:p>
          <a:p>
            <a:pPr>
              <a:lnSpc>
                <a:spcPct val="80000"/>
              </a:lnSpc>
            </a:pPr>
            <a:r>
              <a:rPr lang="en-IN" sz="1700" dirty="0" smtClean="0"/>
              <a:t>Middle men- Intermediaries </a:t>
            </a:r>
          </a:p>
          <a:p>
            <a:pPr>
              <a:lnSpc>
                <a:spcPct val="80000"/>
              </a:lnSpc>
            </a:pPr>
            <a:r>
              <a:rPr lang="en-IN" sz="1700" dirty="0" smtClean="0"/>
              <a:t>Corporate/Private/Commercial farming- stockist of farm produce to push up prices.</a:t>
            </a:r>
          </a:p>
          <a:p>
            <a:pPr>
              <a:lnSpc>
                <a:spcPct val="80000"/>
              </a:lnSpc>
            </a:pPr>
            <a:r>
              <a:rPr lang="en-IN" sz="1700" dirty="0" smtClean="0"/>
              <a:t>Small, </a:t>
            </a:r>
            <a:r>
              <a:rPr lang="en-IN" sz="1700" dirty="0" err="1" smtClean="0"/>
              <a:t>marginilized</a:t>
            </a:r>
            <a:r>
              <a:rPr lang="en-IN" sz="1700" dirty="0" smtClean="0"/>
              <a:t> farmers- 80-85%</a:t>
            </a:r>
          </a:p>
          <a:p>
            <a:endParaRPr lang="en-IN" dirty="0"/>
          </a:p>
        </p:txBody>
      </p:sp>
    </p:spTree>
    <p:extLst>
      <p:ext uri="{BB962C8B-B14F-4D97-AF65-F5344CB8AC3E}">
        <p14:creationId xmlns:p14="http://schemas.microsoft.com/office/powerpoint/2010/main" val="371319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Issues and Challenges-Supply</a:t>
            </a:r>
          </a:p>
        </p:txBody>
      </p:sp>
      <p:sp>
        <p:nvSpPr>
          <p:cNvPr id="3" name="Content Placeholder 2"/>
          <p:cNvSpPr>
            <a:spLocks noGrp="1"/>
          </p:cNvSpPr>
          <p:nvPr>
            <p:ph idx="1"/>
          </p:nvPr>
        </p:nvSpPr>
        <p:spPr/>
        <p:txBody>
          <a:bodyPr/>
          <a:lstStyle/>
          <a:p>
            <a:pPr lvl="0">
              <a:lnSpc>
                <a:spcPct val="80000"/>
              </a:lnSpc>
            </a:pPr>
            <a:r>
              <a:rPr lang="en-IN" sz="1700" dirty="0"/>
              <a:t>Cost- Increase in the cost of raw materials, labour, production and machinery cost and pricing further down the supply chain.</a:t>
            </a:r>
          </a:p>
          <a:p>
            <a:pPr lvl="0">
              <a:lnSpc>
                <a:spcPct val="80000"/>
              </a:lnSpc>
            </a:pPr>
            <a:r>
              <a:rPr lang="en-IN" sz="1700" dirty="0"/>
              <a:t>Inventory Policies to balance between safety stocks, spoilage and maintain the inflation levels.</a:t>
            </a:r>
          </a:p>
          <a:p>
            <a:pPr lvl="0">
              <a:lnSpc>
                <a:spcPct val="80000"/>
              </a:lnSpc>
            </a:pPr>
            <a:r>
              <a:rPr lang="en-IN" sz="1700" dirty="0"/>
              <a:t>Taxation policies, Fiscal Deficit, Fuel prices and Policies </a:t>
            </a:r>
          </a:p>
          <a:p>
            <a:pPr lvl="0">
              <a:lnSpc>
                <a:spcPct val="80000"/>
              </a:lnSpc>
            </a:pPr>
            <a:r>
              <a:rPr lang="en-IN" sz="1700" dirty="0"/>
              <a:t>Information asymmetry, heteroscedasticities, Incompleteness.</a:t>
            </a:r>
          </a:p>
          <a:p>
            <a:endParaRPr lang="en-IN" dirty="0"/>
          </a:p>
        </p:txBody>
      </p:sp>
    </p:spTree>
    <p:extLst>
      <p:ext uri="{BB962C8B-B14F-4D97-AF65-F5344CB8AC3E}">
        <p14:creationId xmlns:p14="http://schemas.microsoft.com/office/powerpoint/2010/main" val="1477832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3191</TotalTime>
  <Words>3672</Words>
  <Application>Microsoft Office PowerPoint</Application>
  <PresentationFormat>Widescreen</PresentationFormat>
  <Paragraphs>542</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Bahnschrift SemiCondensed</vt:lpstr>
      <vt:lpstr>Calibri</vt:lpstr>
      <vt:lpstr>Century Gothic</vt:lpstr>
      <vt:lpstr>Symbol</vt:lpstr>
      <vt:lpstr>Times New Roman</vt:lpstr>
      <vt:lpstr>Wingdings 3</vt:lpstr>
      <vt:lpstr>Wisp</vt:lpstr>
      <vt:lpstr>Prediction and Recommendation engine with Data crunching and Causal models for Demand Analysis of food grains </vt:lpstr>
      <vt:lpstr>Food Security</vt:lpstr>
      <vt:lpstr>Food Security</vt:lpstr>
      <vt:lpstr>Working and Dynamics of  Domestic Market</vt:lpstr>
      <vt:lpstr>Effect of International Markets on Domestic Markets</vt:lpstr>
      <vt:lpstr>APMC Maps</vt:lpstr>
      <vt:lpstr>Problems, Issues and Challenges-Supply  </vt:lpstr>
      <vt:lpstr>Problems, Issues and Challenges-Supply </vt:lpstr>
      <vt:lpstr>Problems, Issues and Challenges-Supply</vt:lpstr>
      <vt:lpstr>Problems, Issues and Challenges -Supply</vt:lpstr>
      <vt:lpstr>Problems, Issues and Challenges -Demand  </vt:lpstr>
      <vt:lpstr>Data Noises</vt:lpstr>
      <vt:lpstr>Objectives </vt:lpstr>
      <vt:lpstr>Implementable, Deliverables-Problem Framework, Algorithm and Mechanisms </vt:lpstr>
      <vt:lpstr>Module Relationship Diagram</vt:lpstr>
      <vt:lpstr>Module 1-Numerical Data Analysis-I Temporal Forecast</vt:lpstr>
      <vt:lpstr>Module 1-Numerical Data Analysis-I- Spatial variation forecast</vt:lpstr>
      <vt:lpstr>Module 1 –Outcomes</vt:lpstr>
      <vt:lpstr>Module-2 Textual Data Analysis</vt:lpstr>
      <vt:lpstr>Module-2 Textual Data Analysis Outcomes</vt:lpstr>
      <vt:lpstr>Module 3: GIS and Climate based Data analysis, Image Analysis    </vt:lpstr>
      <vt:lpstr>Module 3: GIS and Climate based Data analysis, Image Analysis- Outcomes </vt:lpstr>
      <vt:lpstr>Module 4: Data Cleaning Module</vt:lpstr>
      <vt:lpstr>Module 4: Data Cleaning Module</vt:lpstr>
      <vt:lpstr>Module 5: Synthetic Data Generation, test data generation and validation  </vt:lpstr>
      <vt:lpstr>Module 5: Synthetic Data Generation, test data generation and validation</vt:lpstr>
      <vt:lpstr>Module 6: Retrograde analysis of food grain policies and other policies in reality </vt:lpstr>
      <vt:lpstr>Module 6: Retrograde analysis of food grain policies and other policies in reality-Outcomes  </vt:lpstr>
      <vt:lpstr>Module 7: Forecasting, Recommendation and Strategic Decision Making Module   </vt:lpstr>
      <vt:lpstr>Module 7: Forecasting, Recommendation and Strategic Decision Making Module-Outcomes</vt:lpstr>
      <vt:lpstr>Strategy concept map for various stakeholders</vt:lpstr>
      <vt:lpstr>References and Bibliography</vt:lpstr>
      <vt:lpstr>References and Bibliography</vt:lpstr>
      <vt:lpstr>References and Bibliography</vt:lpstr>
      <vt:lpstr>References and Bibliography</vt:lpstr>
      <vt:lpstr>References and Bibliography</vt:lpstr>
      <vt:lpstr>References and Bibliography</vt:lpstr>
      <vt:lpstr>References and Bibliography</vt:lpstr>
      <vt:lpstr>References and Bibliography</vt:lpstr>
      <vt:lpstr>References and Bibliography</vt:lpstr>
      <vt:lpstr>References and Bibliography</vt:lpstr>
      <vt:lpstr>Timeline</vt:lpstr>
      <vt:lpstr>Budget</vt:lpstr>
      <vt:lpstr>Annexure-I</vt:lpstr>
      <vt:lpstr>Annexure-I Data Noise</vt:lpstr>
      <vt:lpstr>Lidar Drones</vt:lpstr>
      <vt:lpstr>Lidar Drones</vt:lpstr>
      <vt:lpstr>Lidar Drones</vt:lpstr>
      <vt:lpstr>Lidar Drones</vt:lpstr>
      <vt:lpstr>Lidar Drones</vt:lpstr>
      <vt:lpstr>Lidar Drones</vt:lpstr>
      <vt:lpstr>Lidar Drones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and Recommendation engine with Data crunching and Causal models for Demand Analysis of food grains</dc:title>
  <dc:creator>Sankaranarayanan</dc:creator>
  <cp:lastModifiedBy>Sankaranarayanan</cp:lastModifiedBy>
  <cp:revision>404</cp:revision>
  <dcterms:created xsi:type="dcterms:W3CDTF">2022-09-30T15:42:54Z</dcterms:created>
  <dcterms:modified xsi:type="dcterms:W3CDTF">2022-11-26T16:14:49Z</dcterms:modified>
</cp:coreProperties>
</file>