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72" r:id="rId6"/>
    <p:sldId id="263" r:id="rId7"/>
    <p:sldId id="262" r:id="rId8"/>
    <p:sldId id="258" r:id="rId9"/>
    <p:sldId id="261" r:id="rId10"/>
    <p:sldId id="264" r:id="rId11"/>
    <p:sldId id="273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leen Singh" initials="JS" lastIdx="1" clrIdx="0">
    <p:extLst>
      <p:ext uri="{19B8F6BF-5375-455C-9EA6-DF929625EA0E}">
        <p15:presenceInfo xmlns:p15="http://schemas.microsoft.com/office/powerpoint/2012/main" userId="S::jasleen.singh@ad.infosys.com::09a2b9ce-b03b-4520-9087-cd7de200f7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D2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BE0BA-F02A-4535-95AE-004E880997FD}" v="7" dt="2021-04-04T15:10:29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leen Singh" userId="09a2b9ce-b03b-4520-9087-cd7de200f75e" providerId="ADAL" clId="{93FBE0BA-F02A-4535-95AE-004E880997FD}"/>
    <pc:docChg chg="custSel modSld">
      <pc:chgData name="Jasleen Singh" userId="09a2b9ce-b03b-4520-9087-cd7de200f75e" providerId="ADAL" clId="{93FBE0BA-F02A-4535-95AE-004E880997FD}" dt="2021-04-04T15:10:43.916" v="482" actId="20577"/>
      <pc:docMkLst>
        <pc:docMk/>
      </pc:docMkLst>
      <pc:sldChg chg="modSp mod">
        <pc:chgData name="Jasleen Singh" userId="09a2b9ce-b03b-4520-9087-cd7de200f75e" providerId="ADAL" clId="{93FBE0BA-F02A-4535-95AE-004E880997FD}" dt="2021-04-04T15:08:49.524" v="369"/>
        <pc:sldMkLst>
          <pc:docMk/>
          <pc:sldMk cId="1851296264" sldId="257"/>
        </pc:sldMkLst>
        <pc:spChg chg="mod">
          <ac:chgData name="Jasleen Singh" userId="09a2b9ce-b03b-4520-9087-cd7de200f75e" providerId="ADAL" clId="{93FBE0BA-F02A-4535-95AE-004E880997FD}" dt="2021-04-04T15:08:49.524" v="369"/>
          <ac:spMkLst>
            <pc:docMk/>
            <pc:sldMk cId="1851296264" sldId="257"/>
            <ac:spMk id="8" creationId="{F9AFE7A1-E978-4468-BAA3-1318ED2C27D4}"/>
          </ac:spMkLst>
        </pc:spChg>
      </pc:sldChg>
      <pc:sldChg chg="modSp mod">
        <pc:chgData name="Jasleen Singh" userId="09a2b9ce-b03b-4520-9087-cd7de200f75e" providerId="ADAL" clId="{93FBE0BA-F02A-4535-95AE-004E880997FD}" dt="2021-04-04T15:08:42.606" v="368" actId="20577"/>
        <pc:sldMkLst>
          <pc:docMk/>
          <pc:sldMk cId="2352541775" sldId="263"/>
        </pc:sldMkLst>
        <pc:spChg chg="mod">
          <ac:chgData name="Jasleen Singh" userId="09a2b9ce-b03b-4520-9087-cd7de200f75e" providerId="ADAL" clId="{93FBE0BA-F02A-4535-95AE-004E880997FD}" dt="2021-04-04T15:08:42.606" v="368" actId="20577"/>
          <ac:spMkLst>
            <pc:docMk/>
            <pc:sldMk cId="2352541775" sldId="263"/>
            <ac:spMk id="8" creationId="{F9AFE7A1-E978-4468-BAA3-1318ED2C27D4}"/>
          </ac:spMkLst>
        </pc:spChg>
      </pc:sldChg>
      <pc:sldChg chg="modSp mod">
        <pc:chgData name="Jasleen Singh" userId="09a2b9ce-b03b-4520-9087-cd7de200f75e" providerId="ADAL" clId="{93FBE0BA-F02A-4535-95AE-004E880997FD}" dt="2021-04-04T15:08:07.685" v="323" actId="14100"/>
        <pc:sldMkLst>
          <pc:docMk/>
          <pc:sldMk cId="4236742470" sldId="264"/>
        </pc:sldMkLst>
        <pc:spChg chg="mod">
          <ac:chgData name="Jasleen Singh" userId="09a2b9ce-b03b-4520-9087-cd7de200f75e" providerId="ADAL" clId="{93FBE0BA-F02A-4535-95AE-004E880997FD}" dt="2021-04-04T15:08:07.685" v="323" actId="14100"/>
          <ac:spMkLst>
            <pc:docMk/>
            <pc:sldMk cId="4236742470" sldId="264"/>
            <ac:spMk id="9" creationId="{6F4361FA-E950-4F98-BBD4-BDA3834C0077}"/>
          </ac:spMkLst>
        </pc:spChg>
      </pc:sldChg>
      <pc:sldChg chg="addSp modSp mod">
        <pc:chgData name="Jasleen Singh" userId="09a2b9ce-b03b-4520-9087-cd7de200f75e" providerId="ADAL" clId="{93FBE0BA-F02A-4535-95AE-004E880997FD}" dt="2021-04-04T15:10:43.916" v="482" actId="20577"/>
        <pc:sldMkLst>
          <pc:docMk/>
          <pc:sldMk cId="1753061976" sldId="268"/>
        </pc:sldMkLst>
        <pc:spChg chg="add mod">
          <ac:chgData name="Jasleen Singh" userId="09a2b9ce-b03b-4520-9087-cd7de200f75e" providerId="ADAL" clId="{93FBE0BA-F02A-4535-95AE-004E880997FD}" dt="2021-04-04T15:10:43.916" v="482" actId="20577"/>
          <ac:spMkLst>
            <pc:docMk/>
            <pc:sldMk cId="1753061976" sldId="268"/>
            <ac:spMk id="2" creationId="{D483EC35-9948-4307-B55E-D81B2E3D4900}"/>
          </ac:spMkLst>
        </pc:spChg>
        <pc:spChg chg="mod">
          <ac:chgData name="Jasleen Singh" userId="09a2b9ce-b03b-4520-9087-cd7de200f75e" providerId="ADAL" clId="{93FBE0BA-F02A-4535-95AE-004E880997FD}" dt="2021-04-04T15:09:08.464" v="371" actId="27636"/>
          <ac:spMkLst>
            <pc:docMk/>
            <pc:sldMk cId="1753061976" sldId="268"/>
            <ac:spMk id="16" creationId="{D1AA7FF5-59EF-4081-8042-3A153F4E8242}"/>
          </ac:spMkLst>
        </pc:spChg>
        <pc:picChg chg="mod">
          <ac:chgData name="Jasleen Singh" userId="09a2b9ce-b03b-4520-9087-cd7de200f75e" providerId="ADAL" clId="{93FBE0BA-F02A-4535-95AE-004E880997FD}" dt="2021-04-04T15:09:17.287" v="376" actId="1076"/>
          <ac:picMkLst>
            <pc:docMk/>
            <pc:sldMk cId="1753061976" sldId="268"/>
            <ac:picMk id="10" creationId="{3007D902-641C-4A04-9A9C-DE2A59FA71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898D-6A23-472C-A4BE-C90DD6F91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23B05-802D-4CEE-8BAC-ABEE7D33E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E297-AF91-4D45-9D10-D593332F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8031-EE8B-461F-A059-28430798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9553-9B2E-4C67-8FF9-930A038B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E719-923E-4287-8597-E8F48DC4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51A9E-0181-4DFE-9C93-9A43E69C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F506-CCA8-4D4F-AB75-14B6ED2B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7171-31DE-4F4F-BD32-A30E6BBE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0DFB-BC24-41EB-A3B5-48B17762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4AC5A-B065-4F9F-B586-4D4EEB2D1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78ABE-410D-4184-B5CB-355F903A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7947-E9A7-42C7-8FC4-C2DB23DB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F59E-3AE1-4AFE-A6A2-FE169630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1B1D-3E23-4EFB-8669-179514D8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B88A-900E-4D20-BD7B-4329D8F5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41CE-6D41-4BCE-9508-B60C0ED9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470E-CA9E-4730-BECE-2AA7D193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ABEA-1CA9-42B3-BB54-97225452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C1AD-EFCA-462C-AD65-7DD84BAE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4AF6-F3E6-4897-A47B-4B2E5951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F3C2B-739B-4E61-A02D-CE28D39D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29D9-69D3-41CD-823C-DA73926A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8C39-6F7B-41A3-B6E4-26590C59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D6E2-A363-43E8-9309-B79EE9B7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0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2EF3-D3B1-41AC-AF4E-8214200B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DB57-038B-4ACC-94AA-AD4CA6B9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705ED-24B8-438E-B7D1-A427685A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2A7BF-8D47-40AC-90EF-A9AEE44C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A8294-3CDF-4DC2-8F39-80A9E228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B1D27-A9C3-4A92-9E71-CF607294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A7D6-9B31-470A-974C-FD338E99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0DD8-2EAF-4DFE-AAAC-DC8372F37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6D1F7-228F-4F1C-B925-04D8688F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A2879-4C2F-4556-9C88-A9FEDF5AB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FE1C0-897D-4349-AE2C-54EC73F98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A6BDB-B478-4013-B9FC-0284A217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77435-B804-4C81-A194-0772C9E5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1B806-F622-42D2-AAB9-D9B0E2FD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D747-13F5-4D89-8A13-E9A0B032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1256A-E918-443A-AA9A-9E5CAAD2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8E4B3-5C11-4126-941E-44752C19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46C82-1639-4653-9642-E2398A8C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9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298C3-AEFD-4CA5-A5E5-0D6E5060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DEE3C-084B-443A-ACEB-4E26D232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5872B-0173-45DF-952B-6E80854C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D913-C334-44E5-B692-19C41472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753B-866B-4B8C-9923-DFCB276B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CB104-BDE7-4DDC-A26F-E15D75FF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557E-C756-4CEA-A7BA-EBEDAB0F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DAAD8-1FF9-4F30-92E1-E0DEE1B3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EF9C4-2143-406E-B3F5-4CD6A4FC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F090-8856-41AD-AA0B-54B9C0CB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7F242-680E-480A-8C6E-5AD30B16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B3D95-52E3-465D-90BE-0028E779F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8FA6-7306-4BF4-ACC9-080912E9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819D1-C031-421E-A04E-33235470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14C0B-73C2-472A-9F4B-C12A77CE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1C98-41ED-464A-85F5-2024E97C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C8C1D-03C8-4E67-9BCA-4BBE0CCEE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17DA-C273-4ED1-A873-777DA870B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5FD60-974F-4700-8908-31BF102B8D7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37A7-5A09-4989-B9B5-E74DA749B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E96A-19C6-4479-AE81-3B1054595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1541-FCDB-4EB4-A574-9000DA1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uc.ca.gov/uploadedFiles/CPUCWebsite/Content/News_Room/NewsUpdates/2021/Jan.%2012-21,%202021%20SCE%20PSPS%20Post%20Event%20Report.pdf" TargetMode="External"/><Relationship Id="rId2" Type="http://schemas.openxmlformats.org/officeDocument/2006/relationships/hyperlink" Target="https://www.cpuc.ca.gov/general.aspx?id=644246766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7CE07-7F7F-4D48-B8D5-A462474FD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1" y="2413055"/>
            <a:ext cx="6966857" cy="150954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Wildfire Prevention by </a:t>
            </a:r>
            <a:b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De-Energization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D9D0C4E-2D43-4614-914A-895650718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934" y="4198202"/>
            <a:ext cx="2450494" cy="642314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- 7Strangers</a:t>
            </a:r>
          </a:p>
        </p:txBody>
      </p:sp>
    </p:spTree>
    <p:extLst>
      <p:ext uri="{BB962C8B-B14F-4D97-AF65-F5344CB8AC3E}">
        <p14:creationId xmlns:p14="http://schemas.microsoft.com/office/powerpoint/2010/main" val="220262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219200" y="480219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Predicted incidents With Severity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62FB3-BDB2-4E57-B880-1F20EAB9D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2964" y="1867467"/>
            <a:ext cx="6409957" cy="4773177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F4361FA-E950-4F98-BBD4-BDA3834C0077}"/>
              </a:ext>
            </a:extLst>
          </p:cNvPr>
          <p:cNvSpPr txBox="1">
            <a:spLocks/>
          </p:cNvSpPr>
          <p:nvPr/>
        </p:nvSpPr>
        <p:spPr>
          <a:xfrm>
            <a:off x="1219201" y="2034381"/>
            <a:ext cx="398584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created test data with random wind and FPI values and analyzed the output visually.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Categorical chart of the predicts level of severity for datapoints.</a:t>
            </a:r>
          </a:p>
        </p:txBody>
      </p:sp>
    </p:spTree>
    <p:extLst>
      <p:ext uri="{BB962C8B-B14F-4D97-AF65-F5344CB8AC3E}">
        <p14:creationId xmlns:p14="http://schemas.microsoft.com/office/powerpoint/2010/main" val="423674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219200" y="-23019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Map Generated from the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E59F4-92C5-44EC-9F0A-56CAE9EA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78" y="1302543"/>
            <a:ext cx="8814005" cy="53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2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219200" y="480219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Future Scope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BE01D4C-25B6-4E33-B298-90F75AC1D6F3}"/>
              </a:ext>
            </a:extLst>
          </p:cNvPr>
          <p:cNvSpPr txBox="1">
            <a:spLocks/>
          </p:cNvSpPr>
          <p:nvPr/>
        </p:nvSpPr>
        <p:spPr>
          <a:xfrm>
            <a:off x="1219200" y="2034381"/>
            <a:ext cx="9753600" cy="4568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Below are the some of the new fields that we can be used to optimise this model: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Voltage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Fuel moisture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High Fire Areas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Precipitation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Camping sites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UV Index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Dry Vegetation in that area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Thunderstorm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Time slider extension in map for visualisation of larger time aware datasets</a:t>
            </a:r>
          </a:p>
          <a:p>
            <a:pPr>
              <a:lnSpc>
                <a:spcPct val="150000"/>
              </a:lnSpc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0659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4165600" y="2766219"/>
            <a:ext cx="38608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712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219200" y="480219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Data acquisition and cleaning</a:t>
            </a:r>
            <a:endParaRPr lang="en-US" sz="45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9AFE7A1-E978-4468-BAA3-1318ED2C27D4}"/>
              </a:ext>
            </a:extLst>
          </p:cNvPr>
          <p:cNvSpPr txBox="1">
            <a:spLocks/>
          </p:cNvSpPr>
          <p:nvPr/>
        </p:nvSpPr>
        <p:spPr>
          <a:xfrm>
            <a:off x="1219200" y="2034381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Data Sources: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hlinkClick r:id="rId2"/>
              </a:rPr>
              <a:t>https://www.cpuc.ca.gov/general.aspx?id=6442467662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hlinkClick r:id="rId3"/>
              </a:rPr>
              <a:t>https://www.cpuc.ca.gov/uploadedFiles/CPUCWebsite/Content/News_Room/NewsUpdates/2021/Jan.%2012-21,%202021%20SCE%20PSPS%20Post%20Event%20Report.pdf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In total, 574 rows were extracted from the historical reports.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Used the </a:t>
            </a:r>
            <a:r>
              <a:rPr lang="en-US" sz="2000" dirty="0"/>
              <a:t>data from SCE PSPS Event reports</a:t>
            </a:r>
            <a:r>
              <a:rPr lang="en-IN" sz="2000" dirty="0"/>
              <a:t> from 2020 and 2021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i="1" dirty="0"/>
              <a:t>NOTE</a:t>
            </a:r>
            <a:r>
              <a:rPr lang="en-US" sz="2000" i="1" dirty="0"/>
              <a:t>: To train the model, we required some data where no de-energization was required, so we added 574 dummy values just to create normal scenarios.</a:t>
            </a:r>
          </a:p>
        </p:txBody>
      </p:sp>
    </p:spTree>
    <p:extLst>
      <p:ext uri="{BB962C8B-B14F-4D97-AF65-F5344CB8AC3E}">
        <p14:creationId xmlns:p14="http://schemas.microsoft.com/office/powerpoint/2010/main" val="18512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219200" y="277019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Data Visualization</a:t>
            </a:r>
            <a:endParaRPr lang="en-US" sz="45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007D902-641C-4A04-9A9C-DE2A59FA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64" y="1637982"/>
            <a:ext cx="6952342" cy="4739799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DB482C8-3567-437B-A1FA-8BF2AAD89C19}"/>
              </a:ext>
            </a:extLst>
          </p:cNvPr>
          <p:cNvSpPr txBox="1">
            <a:spLocks/>
          </p:cNvSpPr>
          <p:nvPr/>
        </p:nvSpPr>
        <p:spPr>
          <a:xfrm>
            <a:off x="1219200" y="2034381"/>
            <a:ext cx="49536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IN" sz="2000" b="1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D1AA7FF5-59EF-4081-8042-3A153F4E8242}"/>
              </a:ext>
            </a:extLst>
          </p:cNvPr>
          <p:cNvSpPr txBox="1">
            <a:spLocks/>
          </p:cNvSpPr>
          <p:nvPr/>
        </p:nvSpPr>
        <p:spPr>
          <a:xfrm>
            <a:off x="2486176" y="6246790"/>
            <a:ext cx="7373257" cy="49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IN" sz="1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83EC35-9948-4307-B55E-D81B2E3D4900}"/>
              </a:ext>
            </a:extLst>
          </p:cNvPr>
          <p:cNvSpPr/>
          <p:nvPr/>
        </p:nvSpPr>
        <p:spPr>
          <a:xfrm>
            <a:off x="914847" y="2034381"/>
            <a:ext cx="3409964" cy="333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Bar graph visualization of de- energized data extracted from SCE PSPS Report vs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December is the month where maximum number of the circuits were de- energized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5306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147948" y="83127"/>
            <a:ext cx="10181112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Number of Incidents vs Reason Graph</a:t>
            </a:r>
            <a:endParaRPr lang="en-IN" sz="45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D6DC9-5BD2-44BB-B2F8-B4D49426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48" y="1603169"/>
            <a:ext cx="6089704" cy="517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219200" y="480219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Top 25 Circuits vs Number of Incidents Graph</a:t>
            </a:r>
            <a:endParaRPr lang="en-IN" sz="45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D1BE0C-FFE2-4739-BBE0-A9C209C9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72" y="1693054"/>
            <a:ext cx="7009055" cy="51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219199" y="480219"/>
            <a:ext cx="1014749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NEW FIELDS CALCULATED FROM RAW DATA</a:t>
            </a:r>
            <a:endParaRPr lang="en-US" sz="45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9AFE7A1-E978-4468-BAA3-1318ED2C27D4}"/>
              </a:ext>
            </a:extLst>
          </p:cNvPr>
          <p:cNvSpPr txBox="1">
            <a:spLocks/>
          </p:cNvSpPr>
          <p:nvPr/>
        </p:nvSpPr>
        <p:spPr>
          <a:xfrm>
            <a:off x="1219199" y="1805781"/>
            <a:ext cx="9753600" cy="509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/>
              <a:t>New fields added: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u="sng" dirty="0"/>
              <a:t>closeToWindThreshold</a:t>
            </a:r>
            <a:r>
              <a:rPr lang="en-US" sz="2000" dirty="0"/>
              <a:t>: Comparison of Wind Sustained with Wind Threshold (%)</a:t>
            </a:r>
            <a:br>
              <a:rPr lang="en-US" sz="2000" dirty="0"/>
            </a:br>
            <a:r>
              <a:rPr lang="en-US" sz="2000" i="1" dirty="0"/>
              <a:t>Formula: (WindSustained / WindThreshold )*100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u="sng" dirty="0"/>
              <a:t>closeToGustThreshold</a:t>
            </a:r>
            <a:r>
              <a:rPr lang="en-US" sz="2000" dirty="0"/>
              <a:t>: Comparison of Wind Sustained with Wind Threshold (%)</a:t>
            </a:r>
            <a:br>
              <a:rPr lang="en-US" sz="2000" dirty="0"/>
            </a:br>
            <a:r>
              <a:rPr lang="en-US" sz="2000" i="1" dirty="0"/>
              <a:t>Formula: (GustSustained / GustThreshold )*100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u="sng" dirty="0"/>
              <a:t>eFPI</a:t>
            </a:r>
            <a:r>
              <a:rPr lang="en-US" sz="2000" dirty="0"/>
              <a:t>: Comparison of FPI with base factor of 12 </a:t>
            </a:r>
            <a:r>
              <a:rPr lang="en-US" sz="1600" dirty="0"/>
              <a:t>(</a:t>
            </a:r>
            <a:r>
              <a:rPr lang="en-US" sz="1600" i="1" dirty="0"/>
              <a:t>Low - 11.99, Elevated - 12-14.99, Extreme &gt;= 15 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2000" i="1" dirty="0"/>
              <a:t>Formula: FPI/12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u="sng" dirty="0"/>
              <a:t>eThres</a:t>
            </a:r>
            <a:r>
              <a:rPr lang="en-US" sz="2000" dirty="0"/>
              <a:t>: Max of ratio of Gust Sustained / Gust Threshold and Wind Sustained / Wind Threshold</a:t>
            </a:r>
            <a:br>
              <a:rPr lang="en-US" sz="2000" dirty="0"/>
            </a:br>
            <a:r>
              <a:rPr lang="en-US" sz="2000" i="1" dirty="0"/>
              <a:t>Formula: Max(GustSustained / GustTheshold, WindSustained/ WindTheshold)</a:t>
            </a:r>
          </a:p>
        </p:txBody>
      </p:sp>
    </p:spTree>
    <p:extLst>
      <p:ext uri="{BB962C8B-B14F-4D97-AF65-F5344CB8AC3E}">
        <p14:creationId xmlns:p14="http://schemas.microsoft.com/office/powerpoint/2010/main" val="235254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219200" y="480219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Correlation heatmap</a:t>
            </a:r>
          </a:p>
        </p:txBody>
      </p:sp>
      <p:pic>
        <p:nvPicPr>
          <p:cNvPr id="4" name="Picture 3" descr="Graphical user interface, chart, PowerPoint&#10;&#10;Description automatically generated">
            <a:extLst>
              <a:ext uri="{FF2B5EF4-FFF2-40B4-BE49-F238E27FC236}">
                <a16:creationId xmlns:a16="http://schemas.microsoft.com/office/drawing/2014/main" id="{FEEEA2C0-EB85-4E27-A7F8-156DB8C96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5" y="1533378"/>
            <a:ext cx="6019195" cy="5324622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1FC8907-495B-430C-840B-2552C11BE7D2}"/>
              </a:ext>
            </a:extLst>
          </p:cNvPr>
          <p:cNvSpPr txBox="1">
            <a:spLocks/>
          </p:cNvSpPr>
          <p:nvPr/>
        </p:nvSpPr>
        <p:spPr>
          <a:xfrm>
            <a:off x="1219200" y="2034381"/>
            <a:ext cx="49536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Relevant fields for the de-energization (</a:t>
            </a:r>
            <a:r>
              <a:rPr lang="en-IN" sz="2000" b="1" dirty="0" err="1"/>
              <a:t>pspsActivated</a:t>
            </a:r>
            <a:r>
              <a:rPr lang="en-IN" sz="2000" b="1" dirty="0"/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Wind Sustained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Gust Sustained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closeToWindThreshold</a:t>
            </a: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closeToGustThreshold</a:t>
            </a: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eFPI</a:t>
            </a: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eThres</a:t>
            </a:r>
            <a:endParaRPr lang="en-IN" sz="2000" dirty="0"/>
          </a:p>
          <a:p>
            <a:pPr>
              <a:lnSpc>
                <a:spcPct val="150000"/>
              </a:lnSpc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0810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219200" y="480219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MACHINE LEARNING MODELS USED</a:t>
            </a:r>
            <a:endParaRPr lang="en-US" sz="45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9AFE7A1-E978-4468-BAA3-1318ED2C27D4}"/>
              </a:ext>
            </a:extLst>
          </p:cNvPr>
          <p:cNvSpPr txBox="1">
            <a:spLocks/>
          </p:cNvSpPr>
          <p:nvPr/>
        </p:nvSpPr>
        <p:spPr>
          <a:xfrm>
            <a:off x="1219200" y="2034381"/>
            <a:ext cx="515257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 Nearest Neighbor (KNN)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Support Vector Machine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Random Forest Regressor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EC82B-4F93-4BE7-B700-06FD7121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7676"/>
            <a:ext cx="538602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4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FFC000">
                <a:alpha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2190F9-D27B-4081-B3BB-BC7944BE794E}"/>
              </a:ext>
            </a:extLst>
          </p:cNvPr>
          <p:cNvSpPr>
            <a:spLocks noGrp="1"/>
          </p:cNvSpPr>
          <p:nvPr/>
        </p:nvSpPr>
        <p:spPr>
          <a:xfrm>
            <a:off x="1219200" y="480219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MODEL COMPARISON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A428F2A-3C2F-4CBA-A337-D8889D3AA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9" y="2158816"/>
            <a:ext cx="11218242" cy="234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05CE1CF-EE5D-48C1-B96A-76A2447028AA}"/>
              </a:ext>
            </a:extLst>
          </p:cNvPr>
          <p:cNvSpPr txBox="1">
            <a:spLocks/>
          </p:cNvSpPr>
          <p:nvPr/>
        </p:nvSpPr>
        <p:spPr>
          <a:xfrm>
            <a:off x="792927" y="4856591"/>
            <a:ext cx="10606146" cy="164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As per the analysis, Linear Regression model is working better as compared to other models. Linear Regression will provide probability of de-energization required, which will give a clear picture as compared to Classification Model (KNN). So, Linear Regression model is selected for the Test Run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681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452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Wildfire Prevention by  De-Energization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Prevention by De-Energization</dc:title>
  <dc:creator>Jasleen Singh</dc:creator>
  <cp:lastModifiedBy>Jasleen Singh</cp:lastModifiedBy>
  <cp:revision>21</cp:revision>
  <dcterms:created xsi:type="dcterms:W3CDTF">2021-04-04T12:00:33Z</dcterms:created>
  <dcterms:modified xsi:type="dcterms:W3CDTF">2021-06-06T14:14:58Z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jasleen.singh@ad.infosys.com</vt:lpwstr>
  </property>
  <property fmtid="{D5CDD505-2E9C-101B-9397-08002B2CF9AE}" pid="5" name="MSIP_Label_be4b3411-284d-4d31-bd4f-bc13ef7f1fd6_SetDate">
    <vt:lpwstr>2021-04-04T14:11:01.3415447Z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02ea8d73-2afd-4bff-a575-3757481d3185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jasleen.singh@ad.infosys.com</vt:lpwstr>
  </property>
  <property fmtid="{D5CDD505-2E9C-101B-9397-08002B2CF9AE}" pid="13" name="MSIP_Label_a0819fa7-4367-4500-ba88-dd630d977609_SetDate">
    <vt:lpwstr>2021-04-04T14:11:01.3415447Z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02ea8d73-2afd-4bff-a575-3757481d3185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