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 Bampasidou" initials="MB" lastIdx="15" clrIdx="0">
    <p:extLst>
      <p:ext uri="{19B8F6BF-5375-455C-9EA6-DF929625EA0E}">
        <p15:presenceInfo xmlns:p15="http://schemas.microsoft.com/office/powerpoint/2012/main" userId="S-1-5-21-3824313373-2723184597-4176374887-4610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5826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08" autoAdjust="0"/>
    <p:restoredTop sz="96807" autoAdjust="0"/>
  </p:normalViewPr>
  <p:slideViewPr>
    <p:cSldViewPr snapToGrid="0">
      <p:cViewPr varScale="1">
        <p:scale>
          <a:sx n="23" d="100"/>
          <a:sy n="23" d="100"/>
        </p:scale>
        <p:origin x="21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798BA8-950B-4FB2-888D-BE8958DF316F}" type="datetimeFigureOut">
              <a:rPr lang="en-US" smtClean="0"/>
              <a:t>12/10/2024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057C1-DE08-4E9D-BD6A-78DD35E0CD4C}" type="slidenum">
              <a:rPr lang="en-US" smtClean="0"/>
              <a:t>‹#›</a:t>
            </a:fld>
            <a:endParaRPr lang="en-US"/>
          </a:p>
        </p:txBody>
      </p:sp>
    </p:spTree>
    <p:extLst>
      <p:ext uri="{BB962C8B-B14F-4D97-AF65-F5344CB8AC3E}">
        <p14:creationId xmlns:p14="http://schemas.microsoft.com/office/powerpoint/2010/main" val="2393952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057C1-DE08-4E9D-BD6A-78DD35E0CD4C}" type="slidenum">
              <a:rPr lang="en-US" smtClean="0"/>
              <a:t>1</a:t>
            </a:fld>
            <a:endParaRPr lang="en-US"/>
          </a:p>
        </p:txBody>
      </p:sp>
    </p:spTree>
    <p:extLst>
      <p:ext uri="{BB962C8B-B14F-4D97-AF65-F5344CB8AC3E}">
        <p14:creationId xmlns:p14="http://schemas.microsoft.com/office/powerpoint/2010/main" val="2994800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A716E5-E145-4385-972C-2A5E72706DCA}"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65843-C28D-4E93-9F45-E15825B2AF66}" type="slidenum">
              <a:rPr lang="en-US" smtClean="0"/>
              <a:t>‹#›</a:t>
            </a:fld>
            <a:endParaRPr lang="en-US"/>
          </a:p>
        </p:txBody>
      </p:sp>
    </p:spTree>
    <p:extLst>
      <p:ext uri="{BB962C8B-B14F-4D97-AF65-F5344CB8AC3E}">
        <p14:creationId xmlns:p14="http://schemas.microsoft.com/office/powerpoint/2010/main" val="306826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A716E5-E145-4385-972C-2A5E72706DCA}"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65843-C28D-4E93-9F45-E15825B2AF66}" type="slidenum">
              <a:rPr lang="en-US" smtClean="0"/>
              <a:t>‹#›</a:t>
            </a:fld>
            <a:endParaRPr lang="en-US"/>
          </a:p>
        </p:txBody>
      </p:sp>
    </p:spTree>
    <p:extLst>
      <p:ext uri="{BB962C8B-B14F-4D97-AF65-F5344CB8AC3E}">
        <p14:creationId xmlns:p14="http://schemas.microsoft.com/office/powerpoint/2010/main" val="529679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A716E5-E145-4385-972C-2A5E72706DCA}"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65843-C28D-4E93-9F45-E15825B2AF66}" type="slidenum">
              <a:rPr lang="en-US" smtClean="0"/>
              <a:t>‹#›</a:t>
            </a:fld>
            <a:endParaRPr lang="en-US"/>
          </a:p>
        </p:txBody>
      </p:sp>
    </p:spTree>
    <p:extLst>
      <p:ext uri="{BB962C8B-B14F-4D97-AF65-F5344CB8AC3E}">
        <p14:creationId xmlns:p14="http://schemas.microsoft.com/office/powerpoint/2010/main" val="735539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A716E5-E145-4385-972C-2A5E72706DCA}"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65843-C28D-4E93-9F45-E15825B2AF66}" type="slidenum">
              <a:rPr lang="en-US" smtClean="0"/>
              <a:t>‹#›</a:t>
            </a:fld>
            <a:endParaRPr lang="en-US"/>
          </a:p>
        </p:txBody>
      </p:sp>
    </p:spTree>
    <p:extLst>
      <p:ext uri="{BB962C8B-B14F-4D97-AF65-F5344CB8AC3E}">
        <p14:creationId xmlns:p14="http://schemas.microsoft.com/office/powerpoint/2010/main" val="1566532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A716E5-E145-4385-972C-2A5E72706DCA}"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65843-C28D-4E93-9F45-E15825B2AF66}" type="slidenum">
              <a:rPr lang="en-US" smtClean="0"/>
              <a:t>‹#›</a:t>
            </a:fld>
            <a:endParaRPr lang="en-US"/>
          </a:p>
        </p:txBody>
      </p:sp>
    </p:spTree>
    <p:extLst>
      <p:ext uri="{BB962C8B-B14F-4D97-AF65-F5344CB8AC3E}">
        <p14:creationId xmlns:p14="http://schemas.microsoft.com/office/powerpoint/2010/main" val="1463571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A716E5-E145-4385-972C-2A5E72706DCA}"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65843-C28D-4E93-9F45-E15825B2AF66}" type="slidenum">
              <a:rPr lang="en-US" smtClean="0"/>
              <a:t>‹#›</a:t>
            </a:fld>
            <a:endParaRPr lang="en-US"/>
          </a:p>
        </p:txBody>
      </p:sp>
    </p:spTree>
    <p:extLst>
      <p:ext uri="{BB962C8B-B14F-4D97-AF65-F5344CB8AC3E}">
        <p14:creationId xmlns:p14="http://schemas.microsoft.com/office/powerpoint/2010/main" val="3665969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A716E5-E145-4385-972C-2A5E72706DCA}" type="datetimeFigureOut">
              <a:rPr lang="en-US" smtClean="0"/>
              <a:t>12/10/2024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F65843-C28D-4E93-9F45-E15825B2AF66}" type="slidenum">
              <a:rPr lang="en-US" smtClean="0"/>
              <a:t>‹#›</a:t>
            </a:fld>
            <a:endParaRPr lang="en-US"/>
          </a:p>
        </p:txBody>
      </p:sp>
    </p:spTree>
    <p:extLst>
      <p:ext uri="{BB962C8B-B14F-4D97-AF65-F5344CB8AC3E}">
        <p14:creationId xmlns:p14="http://schemas.microsoft.com/office/powerpoint/2010/main" val="2845772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A716E5-E145-4385-972C-2A5E72706DCA}" type="datetimeFigureOut">
              <a:rPr lang="en-US" smtClean="0"/>
              <a:t>12/10/2024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F65843-C28D-4E93-9F45-E15825B2AF66}" type="slidenum">
              <a:rPr lang="en-US" smtClean="0"/>
              <a:t>‹#›</a:t>
            </a:fld>
            <a:endParaRPr lang="en-US"/>
          </a:p>
        </p:txBody>
      </p:sp>
    </p:spTree>
    <p:extLst>
      <p:ext uri="{BB962C8B-B14F-4D97-AF65-F5344CB8AC3E}">
        <p14:creationId xmlns:p14="http://schemas.microsoft.com/office/powerpoint/2010/main" val="249881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716E5-E145-4385-972C-2A5E72706DCA}" type="datetimeFigureOut">
              <a:rPr lang="en-US" smtClean="0"/>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F65843-C28D-4E93-9F45-E15825B2AF66}" type="slidenum">
              <a:rPr lang="en-US" smtClean="0"/>
              <a:t>‹#›</a:t>
            </a:fld>
            <a:endParaRPr lang="en-US"/>
          </a:p>
        </p:txBody>
      </p:sp>
    </p:spTree>
    <p:extLst>
      <p:ext uri="{BB962C8B-B14F-4D97-AF65-F5344CB8AC3E}">
        <p14:creationId xmlns:p14="http://schemas.microsoft.com/office/powerpoint/2010/main" val="3567673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8A716E5-E145-4385-972C-2A5E72706DCA}"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65843-C28D-4E93-9F45-E15825B2AF66}" type="slidenum">
              <a:rPr lang="en-US" smtClean="0"/>
              <a:t>‹#›</a:t>
            </a:fld>
            <a:endParaRPr lang="en-US"/>
          </a:p>
        </p:txBody>
      </p:sp>
    </p:spTree>
    <p:extLst>
      <p:ext uri="{BB962C8B-B14F-4D97-AF65-F5344CB8AC3E}">
        <p14:creationId xmlns:p14="http://schemas.microsoft.com/office/powerpoint/2010/main" val="3730269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8A716E5-E145-4385-972C-2A5E72706DCA}"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65843-C28D-4E93-9F45-E15825B2AF66}" type="slidenum">
              <a:rPr lang="en-US" smtClean="0"/>
              <a:t>‹#›</a:t>
            </a:fld>
            <a:endParaRPr lang="en-US"/>
          </a:p>
        </p:txBody>
      </p:sp>
    </p:spTree>
    <p:extLst>
      <p:ext uri="{BB962C8B-B14F-4D97-AF65-F5344CB8AC3E}">
        <p14:creationId xmlns:p14="http://schemas.microsoft.com/office/powerpoint/2010/main" val="4238212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8A716E5-E145-4385-972C-2A5E72706DCA}" type="datetimeFigureOut">
              <a:rPr lang="en-US" smtClean="0"/>
              <a:t>12/10/2024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6F65843-C28D-4E93-9F45-E15825B2AF66}" type="slidenum">
              <a:rPr lang="en-US" smtClean="0"/>
              <a:t>‹#›</a:t>
            </a:fld>
            <a:endParaRPr lang="en-US"/>
          </a:p>
        </p:txBody>
      </p:sp>
    </p:spTree>
    <p:extLst>
      <p:ext uri="{BB962C8B-B14F-4D97-AF65-F5344CB8AC3E}">
        <p14:creationId xmlns:p14="http://schemas.microsoft.com/office/powerpoint/2010/main" val="395111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1DDC97-8D1E-4502-AB3D-E17B379C3C76}"/>
              </a:ext>
            </a:extLst>
          </p:cNvPr>
          <p:cNvSpPr txBox="1"/>
          <p:nvPr/>
        </p:nvSpPr>
        <p:spPr>
          <a:xfrm>
            <a:off x="585216" y="475488"/>
            <a:ext cx="42720768" cy="2654573"/>
          </a:xfrm>
          <a:prstGeom prst="rect">
            <a:avLst/>
          </a:prstGeom>
          <a:noFill/>
          <a:ln>
            <a:solidFill>
              <a:srgbClr val="7030A0"/>
            </a:solidFill>
          </a:ln>
        </p:spPr>
        <p:txBody>
          <a:bodyPr wrap="square" rtlCol="0">
            <a:spAutoFit/>
          </a:bodyPr>
          <a:lstStyle/>
          <a:p>
            <a:pPr algn="ctr"/>
            <a:r>
              <a:rPr lang="en-US" sz="7850" b="1" dirty="0">
                <a:latin typeface="+mj-lt"/>
              </a:rPr>
              <a:t>Forecasting Car Crashes on Urban 2-Lane Roads in East Baton Rouge Parish</a:t>
            </a:r>
            <a:endParaRPr lang="en-US" sz="7850" dirty="0">
              <a:latin typeface="+mj-lt"/>
            </a:endParaRPr>
          </a:p>
          <a:p>
            <a:pPr algn="ctr"/>
            <a:r>
              <a:rPr lang="en-US" sz="4800" dirty="0">
                <a:latin typeface="+mj-lt"/>
              </a:rPr>
              <a:t>Michael Allen¹ and Thanos Gentimis</a:t>
            </a:r>
            <a:r>
              <a:rPr lang="en-US" sz="4800" baseline="30000" dirty="0">
                <a:latin typeface="+mj-lt"/>
              </a:rPr>
              <a:t>2</a:t>
            </a:r>
            <a:endParaRPr lang="en-US" sz="7850" b="1" dirty="0">
              <a:latin typeface="+mj-lt"/>
            </a:endParaRPr>
          </a:p>
          <a:p>
            <a:pPr algn="ctr"/>
            <a:r>
              <a:rPr lang="en-US" sz="4000" dirty="0">
                <a:latin typeface="+mj-lt"/>
              </a:rPr>
              <a:t>¹Graduate, Louisiana State University and ²Assistant Professor, Louisiana State University </a:t>
            </a:r>
          </a:p>
        </p:txBody>
      </p:sp>
      <p:pic>
        <p:nvPicPr>
          <p:cNvPr id="9" name="Picture 8" descr="A picture containing drawing&#10;&#10;Description automatically generated">
            <a:extLst>
              <a:ext uri="{FF2B5EF4-FFF2-40B4-BE49-F238E27FC236}">
                <a16:creationId xmlns:a16="http://schemas.microsoft.com/office/drawing/2014/main" id="{65DB78DF-07C9-4786-8CFF-D636BE129F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393" y="639248"/>
            <a:ext cx="2374962" cy="2387017"/>
          </a:xfrm>
          <a:prstGeom prst="rect">
            <a:avLst/>
          </a:prstGeom>
        </p:spPr>
      </p:pic>
      <p:sp>
        <p:nvSpPr>
          <p:cNvPr id="11" name="TextBox 10">
            <a:extLst>
              <a:ext uri="{FF2B5EF4-FFF2-40B4-BE49-F238E27FC236}">
                <a16:creationId xmlns:a16="http://schemas.microsoft.com/office/drawing/2014/main" id="{F9E0B664-718E-4C11-8706-0FDFD24E0185}"/>
              </a:ext>
            </a:extLst>
          </p:cNvPr>
          <p:cNvSpPr txBox="1"/>
          <p:nvPr/>
        </p:nvSpPr>
        <p:spPr>
          <a:xfrm>
            <a:off x="585216" y="7912608"/>
            <a:ext cx="13496544" cy="898708"/>
          </a:xfrm>
          <a:prstGeom prst="rect">
            <a:avLst/>
          </a:prstGeom>
          <a:solidFill>
            <a:srgbClr val="58267E"/>
          </a:solidFill>
          <a:ln>
            <a:solidFill>
              <a:srgbClr val="7030A0"/>
            </a:solidFill>
          </a:ln>
        </p:spPr>
        <p:txBody>
          <a:bodyPr wrap="square" rtlCol="0">
            <a:spAutoFit/>
          </a:bodyPr>
          <a:lstStyle/>
          <a:p>
            <a:pPr algn="ctr"/>
            <a:r>
              <a:rPr lang="en-US" sz="5240" b="1" dirty="0">
                <a:solidFill>
                  <a:schemeClr val="bg1"/>
                </a:solidFill>
                <a:latin typeface="+mj-lt"/>
              </a:rPr>
              <a:t>Motivation</a:t>
            </a:r>
          </a:p>
        </p:txBody>
      </p:sp>
      <p:sp>
        <p:nvSpPr>
          <p:cNvPr id="12" name="TextBox 11">
            <a:extLst>
              <a:ext uri="{FF2B5EF4-FFF2-40B4-BE49-F238E27FC236}">
                <a16:creationId xmlns:a16="http://schemas.microsoft.com/office/drawing/2014/main" id="{F3680992-9186-4141-9DE1-D1974F7D9D1B}"/>
              </a:ext>
            </a:extLst>
          </p:cNvPr>
          <p:cNvSpPr txBox="1"/>
          <p:nvPr/>
        </p:nvSpPr>
        <p:spPr>
          <a:xfrm>
            <a:off x="14818660" y="4315968"/>
            <a:ext cx="13875212" cy="898708"/>
          </a:xfrm>
          <a:prstGeom prst="rect">
            <a:avLst/>
          </a:prstGeom>
          <a:solidFill>
            <a:srgbClr val="58267E"/>
          </a:solidFill>
          <a:ln>
            <a:solidFill>
              <a:srgbClr val="7030A0"/>
            </a:solidFill>
          </a:ln>
        </p:spPr>
        <p:txBody>
          <a:bodyPr wrap="square" rtlCol="0">
            <a:spAutoFit/>
          </a:bodyPr>
          <a:lstStyle/>
          <a:p>
            <a:pPr algn="ctr"/>
            <a:r>
              <a:rPr lang="en-US" sz="5240" b="1" dirty="0">
                <a:solidFill>
                  <a:schemeClr val="bg1"/>
                </a:solidFill>
                <a:latin typeface="+mj-lt"/>
              </a:rPr>
              <a:t>Analysis and Forecast Graphs</a:t>
            </a:r>
          </a:p>
        </p:txBody>
      </p:sp>
      <p:sp>
        <p:nvSpPr>
          <p:cNvPr id="13" name="TextBox 12">
            <a:extLst>
              <a:ext uri="{FF2B5EF4-FFF2-40B4-BE49-F238E27FC236}">
                <a16:creationId xmlns:a16="http://schemas.microsoft.com/office/drawing/2014/main" id="{F2AC52E1-2AAC-4C6D-97D8-8F6F6E3E0DFB}"/>
              </a:ext>
            </a:extLst>
          </p:cNvPr>
          <p:cNvSpPr txBox="1"/>
          <p:nvPr/>
        </p:nvSpPr>
        <p:spPr>
          <a:xfrm>
            <a:off x="29809440" y="4315968"/>
            <a:ext cx="13496544" cy="898708"/>
          </a:xfrm>
          <a:prstGeom prst="rect">
            <a:avLst/>
          </a:prstGeom>
          <a:solidFill>
            <a:srgbClr val="58267E"/>
          </a:solidFill>
          <a:ln>
            <a:solidFill>
              <a:srgbClr val="7030A0"/>
            </a:solidFill>
          </a:ln>
        </p:spPr>
        <p:txBody>
          <a:bodyPr wrap="square" rtlCol="0">
            <a:spAutoFit/>
          </a:bodyPr>
          <a:lstStyle/>
          <a:p>
            <a:pPr algn="ctr"/>
            <a:r>
              <a:rPr lang="en-US" sz="5240" b="1" dirty="0">
                <a:solidFill>
                  <a:schemeClr val="bg1"/>
                </a:solidFill>
                <a:latin typeface="+mj-lt"/>
              </a:rPr>
              <a:t>Data Analysis </a:t>
            </a:r>
          </a:p>
        </p:txBody>
      </p:sp>
      <p:sp>
        <p:nvSpPr>
          <p:cNvPr id="16" name="TextBox 15">
            <a:extLst>
              <a:ext uri="{FF2B5EF4-FFF2-40B4-BE49-F238E27FC236}">
                <a16:creationId xmlns:a16="http://schemas.microsoft.com/office/drawing/2014/main" id="{E8ACE729-DA35-482B-A6D4-6EDE4BF4E53D}"/>
              </a:ext>
            </a:extLst>
          </p:cNvPr>
          <p:cNvSpPr txBox="1"/>
          <p:nvPr/>
        </p:nvSpPr>
        <p:spPr>
          <a:xfrm>
            <a:off x="585216" y="14987262"/>
            <a:ext cx="13496544" cy="898708"/>
          </a:xfrm>
          <a:prstGeom prst="rect">
            <a:avLst/>
          </a:prstGeom>
          <a:solidFill>
            <a:srgbClr val="58267E"/>
          </a:solidFill>
          <a:ln>
            <a:solidFill>
              <a:srgbClr val="7030A0"/>
            </a:solidFill>
          </a:ln>
        </p:spPr>
        <p:txBody>
          <a:bodyPr wrap="square" rtlCol="0">
            <a:spAutoFit/>
          </a:bodyPr>
          <a:lstStyle/>
          <a:p>
            <a:pPr algn="ctr"/>
            <a:r>
              <a:rPr lang="en-US" sz="5240" b="1" dirty="0">
                <a:solidFill>
                  <a:schemeClr val="bg1"/>
                </a:solidFill>
                <a:latin typeface="+mj-lt"/>
              </a:rPr>
              <a:t>Data</a:t>
            </a:r>
          </a:p>
        </p:txBody>
      </p:sp>
      <p:sp>
        <p:nvSpPr>
          <p:cNvPr id="18" name="TextBox 17">
            <a:extLst>
              <a:ext uri="{FF2B5EF4-FFF2-40B4-BE49-F238E27FC236}">
                <a16:creationId xmlns:a16="http://schemas.microsoft.com/office/drawing/2014/main" id="{7F727081-423A-4EBB-A60E-ED29A190B321}"/>
              </a:ext>
            </a:extLst>
          </p:cNvPr>
          <p:cNvSpPr txBox="1"/>
          <p:nvPr/>
        </p:nvSpPr>
        <p:spPr>
          <a:xfrm>
            <a:off x="29809440" y="12267709"/>
            <a:ext cx="13496544" cy="898708"/>
          </a:xfrm>
          <a:prstGeom prst="rect">
            <a:avLst/>
          </a:prstGeom>
          <a:solidFill>
            <a:srgbClr val="58267E"/>
          </a:solidFill>
          <a:ln>
            <a:solidFill>
              <a:srgbClr val="7030A0"/>
            </a:solidFill>
          </a:ln>
        </p:spPr>
        <p:txBody>
          <a:bodyPr wrap="square" rtlCol="0">
            <a:spAutoFit/>
          </a:bodyPr>
          <a:lstStyle/>
          <a:p>
            <a:pPr algn="ctr"/>
            <a:r>
              <a:rPr lang="en-US" sz="5240" b="1" dirty="0">
                <a:solidFill>
                  <a:schemeClr val="bg1"/>
                </a:solidFill>
                <a:latin typeface="+mj-lt"/>
              </a:rPr>
              <a:t>Results </a:t>
            </a:r>
          </a:p>
        </p:txBody>
      </p:sp>
      <p:sp>
        <p:nvSpPr>
          <p:cNvPr id="33" name="TextBox 32">
            <a:extLst>
              <a:ext uri="{FF2B5EF4-FFF2-40B4-BE49-F238E27FC236}">
                <a16:creationId xmlns:a16="http://schemas.microsoft.com/office/drawing/2014/main" id="{FD821840-D6C6-443D-9121-11421F5C6B7B}"/>
              </a:ext>
            </a:extLst>
          </p:cNvPr>
          <p:cNvSpPr txBox="1"/>
          <p:nvPr/>
        </p:nvSpPr>
        <p:spPr>
          <a:xfrm>
            <a:off x="612783" y="16185004"/>
            <a:ext cx="13130783" cy="6186309"/>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latin typeface="+mj-lt"/>
              </a:rPr>
              <a:t>The dataset utilized in this study is sourced from the LSU CARTS statewide crash database.</a:t>
            </a:r>
          </a:p>
          <a:p>
            <a:pPr marL="571500" indent="-571500" algn="just">
              <a:buFont typeface="Arial" panose="020B0604020202020204" pitchFamily="34" charset="0"/>
              <a:buChar char="•"/>
            </a:pPr>
            <a:r>
              <a:rPr lang="en-US" sz="3600" dirty="0">
                <a:latin typeface="+mj-lt"/>
              </a:rPr>
              <a:t>In selecting the data, a balance was maintained between specificity and quantity. The data needed to be specific enough to provide meaningful insights but not so specific that the counts became too small, which would negatively impact model accuracy.</a:t>
            </a:r>
          </a:p>
          <a:p>
            <a:pPr marL="571500" indent="-571500" algn="just">
              <a:buFont typeface="Arial" panose="020B0604020202020204" pitchFamily="34" charset="0"/>
              <a:buChar char="•"/>
            </a:pPr>
            <a:r>
              <a:rPr lang="en-US" sz="3600" dirty="0">
                <a:latin typeface="+mj-lt"/>
              </a:rPr>
              <a:t>The study utilizes weekly crash counts from 2018 to 2023 for urban two-lane roads in East Baton Rouge Parish.</a:t>
            </a:r>
          </a:p>
          <a:p>
            <a:pPr marL="571500" indent="-571500" algn="just">
              <a:buFont typeface="Arial" panose="020B0604020202020204" pitchFamily="34" charset="0"/>
              <a:buChar char="•"/>
            </a:pPr>
            <a:r>
              <a:rPr lang="en-US" sz="3600" dirty="0">
                <a:latin typeface="+mj-lt"/>
              </a:rPr>
              <a:t>Additional engineered features considered include COVID-19 lockdowns, LSU football home games, major holidays relevant to East Baton Rouge Parish, and the presence of ice on roadways.</a:t>
            </a:r>
          </a:p>
        </p:txBody>
      </p:sp>
      <p:sp>
        <p:nvSpPr>
          <p:cNvPr id="34" name="TextBox 33">
            <a:extLst>
              <a:ext uri="{FF2B5EF4-FFF2-40B4-BE49-F238E27FC236}">
                <a16:creationId xmlns:a16="http://schemas.microsoft.com/office/drawing/2014/main" id="{FE0CFF14-5BE9-4568-BE2B-1C2A451EAB8A}"/>
              </a:ext>
            </a:extLst>
          </p:cNvPr>
          <p:cNvSpPr txBox="1"/>
          <p:nvPr/>
        </p:nvSpPr>
        <p:spPr>
          <a:xfrm>
            <a:off x="29809439" y="5425534"/>
            <a:ext cx="13471839" cy="6740307"/>
          </a:xfrm>
          <a:prstGeom prst="rect">
            <a:avLst/>
          </a:prstGeom>
          <a:noFill/>
        </p:spPr>
        <p:txBody>
          <a:bodyPr wrap="square" rtlCol="0">
            <a:spAutoFit/>
          </a:bodyPr>
          <a:lstStyle/>
          <a:p>
            <a:pPr marL="457200" indent="-457200" algn="just">
              <a:buFont typeface="Arial" panose="020B0604020202020204" pitchFamily="34" charset="0"/>
              <a:buChar char="•"/>
            </a:pPr>
            <a:r>
              <a:rPr lang="en-US" sz="3600" dirty="0">
                <a:latin typeface="+mj-lt"/>
              </a:rPr>
              <a:t>The data was prepared and analyzed to evaluate its potential for forecasting. Three response variables were tested: raw crash counts and two different denoised count variables.</a:t>
            </a:r>
          </a:p>
          <a:p>
            <a:pPr marL="457200" indent="-457200" algn="just">
              <a:buFont typeface="Arial" panose="020B0604020202020204" pitchFamily="34" charset="0"/>
              <a:buChar char="•"/>
            </a:pPr>
            <a:r>
              <a:rPr lang="en-US" sz="3600" dirty="0">
                <a:latin typeface="+mj-lt"/>
              </a:rPr>
              <a:t>Multiple model types incorporating various combinations of variables were fitted for each response variable. These included ARIMA, TSLM, and neural network models, along with baseline models such as naïve, seasonal naïve, and drift models.</a:t>
            </a:r>
          </a:p>
          <a:p>
            <a:pPr marL="457200" indent="-457200" algn="just">
              <a:buFont typeface="Arial" panose="020B0604020202020204" pitchFamily="34" charset="0"/>
              <a:buChar char="•"/>
            </a:pPr>
            <a:r>
              <a:rPr lang="en-US" sz="3600" dirty="0">
                <a:latin typeface="+mj-lt"/>
              </a:rPr>
              <a:t>Each model for every response variable was also fitted using varying train-test split proportions. The test set size was incrementally increased from 5% to 30% in 5% intervals. The root mean square error (RMSE) and residuals for each model were captured and analyzed.</a:t>
            </a:r>
          </a:p>
        </p:txBody>
      </p:sp>
      <p:sp>
        <p:nvSpPr>
          <p:cNvPr id="35" name="TextBox 34">
            <a:extLst>
              <a:ext uri="{FF2B5EF4-FFF2-40B4-BE49-F238E27FC236}">
                <a16:creationId xmlns:a16="http://schemas.microsoft.com/office/drawing/2014/main" id="{3FFF801F-8BF4-4A08-8EA1-67BE8E31B866}"/>
              </a:ext>
            </a:extLst>
          </p:cNvPr>
          <p:cNvSpPr txBox="1"/>
          <p:nvPr/>
        </p:nvSpPr>
        <p:spPr>
          <a:xfrm>
            <a:off x="29809440" y="13322682"/>
            <a:ext cx="13496544" cy="2862322"/>
          </a:xfrm>
          <a:prstGeom prst="rect">
            <a:avLst/>
          </a:prstGeom>
          <a:noFill/>
        </p:spPr>
        <p:txBody>
          <a:bodyPr wrap="square" rtlCol="0">
            <a:spAutoFit/>
          </a:bodyPr>
          <a:lstStyle/>
          <a:p>
            <a:pPr marL="285750" indent="-285750">
              <a:buFont typeface="Arial" panose="020B0604020202020204" pitchFamily="34" charset="0"/>
              <a:buChar char="•"/>
            </a:pPr>
            <a:r>
              <a:rPr lang="en-US" sz="3600" dirty="0">
                <a:latin typeface="+mj-lt"/>
              </a:rPr>
              <a:t>Overall, the ARIMA model containing all the variables performed the best in terms of RMSE and residual analysis. </a:t>
            </a:r>
          </a:p>
          <a:p>
            <a:pPr marL="285750" indent="-285750">
              <a:buFont typeface="Arial" panose="020B0604020202020204" pitchFamily="34" charset="0"/>
              <a:buChar char="•"/>
            </a:pPr>
            <a:r>
              <a:rPr lang="en-US" sz="3600" dirty="0">
                <a:latin typeface="+mj-lt"/>
              </a:rPr>
              <a:t>Many of the denoised models had much lower RMSEs but their residuals had invalidating patterns to them. </a:t>
            </a:r>
          </a:p>
          <a:p>
            <a:endParaRPr lang="en-US" sz="3600" dirty="0">
              <a:latin typeface="+mj-lt"/>
            </a:endParaRPr>
          </a:p>
        </p:txBody>
      </p:sp>
      <p:sp>
        <p:nvSpPr>
          <p:cNvPr id="38" name="TextBox 37">
            <a:extLst>
              <a:ext uri="{FF2B5EF4-FFF2-40B4-BE49-F238E27FC236}">
                <a16:creationId xmlns:a16="http://schemas.microsoft.com/office/drawing/2014/main" id="{F820F2A6-C634-4872-9243-4D5FB50AC116}"/>
              </a:ext>
            </a:extLst>
          </p:cNvPr>
          <p:cNvSpPr txBox="1"/>
          <p:nvPr/>
        </p:nvSpPr>
        <p:spPr>
          <a:xfrm>
            <a:off x="29809439" y="24901248"/>
            <a:ext cx="13592799" cy="898708"/>
          </a:xfrm>
          <a:prstGeom prst="rect">
            <a:avLst/>
          </a:prstGeom>
          <a:solidFill>
            <a:srgbClr val="58267E"/>
          </a:solidFill>
          <a:ln>
            <a:solidFill>
              <a:srgbClr val="7030A0"/>
            </a:solidFill>
          </a:ln>
        </p:spPr>
        <p:txBody>
          <a:bodyPr wrap="square" rtlCol="0">
            <a:spAutoFit/>
          </a:bodyPr>
          <a:lstStyle/>
          <a:p>
            <a:pPr algn="ctr"/>
            <a:r>
              <a:rPr lang="en-US" sz="5240" b="1" dirty="0">
                <a:solidFill>
                  <a:schemeClr val="bg1"/>
                </a:solidFill>
                <a:latin typeface="+mj-lt"/>
              </a:rPr>
              <a:t>References </a:t>
            </a:r>
          </a:p>
        </p:txBody>
      </p:sp>
      <p:sp>
        <p:nvSpPr>
          <p:cNvPr id="40" name="TextBox 39">
            <a:extLst>
              <a:ext uri="{FF2B5EF4-FFF2-40B4-BE49-F238E27FC236}">
                <a16:creationId xmlns:a16="http://schemas.microsoft.com/office/drawing/2014/main" id="{53BDAC4D-F338-441A-8D8B-38D13592EEED}"/>
              </a:ext>
            </a:extLst>
          </p:cNvPr>
          <p:cNvSpPr txBox="1"/>
          <p:nvPr/>
        </p:nvSpPr>
        <p:spPr>
          <a:xfrm>
            <a:off x="29905693" y="26368417"/>
            <a:ext cx="10549485" cy="5016758"/>
          </a:xfrm>
          <a:prstGeom prst="rect">
            <a:avLst/>
          </a:prstGeom>
          <a:noFill/>
        </p:spPr>
        <p:txBody>
          <a:bodyPr wrap="square" rtlCol="0">
            <a:spAutoFit/>
          </a:bodyPr>
          <a:lstStyle/>
          <a:p>
            <a:pPr marL="514350" indent="-514350">
              <a:buFont typeface="+mj-lt"/>
              <a:buAutoNum type="arabicPeriod"/>
            </a:pPr>
            <a:r>
              <a:rPr lang="en-US" sz="3200" dirty="0">
                <a:latin typeface="+mj-lt"/>
              </a:rPr>
              <a:t>Centers for Disease Control and Prevention, National Center for Health Statistics. National Vital Statistics System, Mortality 2018-2022 on CDC WONDER Online Database, released in 2024. Accessed at wonder.cdc.gov</a:t>
            </a:r>
          </a:p>
          <a:p>
            <a:pPr marL="514350" indent="-514350">
              <a:buFont typeface="+mj-lt"/>
              <a:buAutoNum type="arabicPeriod"/>
            </a:pPr>
            <a:r>
              <a:rPr lang="en-US" sz="3200" dirty="0">
                <a:latin typeface="+mj-lt"/>
              </a:rPr>
              <a:t>Center for Analytics and Research in Transportation Safety (CARTS) Louisiana State University. </a:t>
            </a:r>
          </a:p>
          <a:p>
            <a:pPr marL="514350" indent="-514350">
              <a:buFont typeface="+mj-lt"/>
              <a:buAutoNum type="arabicPeriod"/>
            </a:pPr>
            <a:r>
              <a:rPr lang="en-US" sz="3200" dirty="0">
                <a:latin typeface="+mj-lt"/>
              </a:rPr>
              <a:t>Hyndman, R.J., &amp; </a:t>
            </a:r>
            <a:r>
              <a:rPr lang="en-US" sz="3200" dirty="0" err="1">
                <a:latin typeface="+mj-lt"/>
              </a:rPr>
              <a:t>Athanasopoulos</a:t>
            </a:r>
            <a:r>
              <a:rPr lang="en-US" sz="3200" dirty="0">
                <a:latin typeface="+mj-lt"/>
              </a:rPr>
              <a:t>, G. (2021) Forecasting: principles and practice, 3rd edition, </a:t>
            </a:r>
            <a:r>
              <a:rPr lang="en-US" sz="3200" dirty="0" err="1">
                <a:latin typeface="+mj-lt"/>
              </a:rPr>
              <a:t>OTexts</a:t>
            </a:r>
            <a:r>
              <a:rPr lang="en-US" sz="3200" dirty="0">
                <a:latin typeface="+mj-lt"/>
              </a:rPr>
              <a:t>: Melbourne, Australia. OTexts.com/fpp3. Accessed on December 10, 2024.</a:t>
            </a:r>
          </a:p>
        </p:txBody>
      </p:sp>
      <p:sp>
        <p:nvSpPr>
          <p:cNvPr id="8" name="TextBox 7">
            <a:extLst>
              <a:ext uri="{FF2B5EF4-FFF2-40B4-BE49-F238E27FC236}">
                <a16:creationId xmlns:a16="http://schemas.microsoft.com/office/drawing/2014/main" id="{33316E6B-D2F2-4344-8588-CE8C6979CB62}"/>
              </a:ext>
            </a:extLst>
          </p:cNvPr>
          <p:cNvSpPr txBox="1"/>
          <p:nvPr/>
        </p:nvSpPr>
        <p:spPr>
          <a:xfrm>
            <a:off x="585216" y="9250246"/>
            <a:ext cx="13496544" cy="3093154"/>
          </a:xfrm>
          <a:prstGeom prst="rect">
            <a:avLst/>
          </a:prstGeom>
          <a:noFill/>
        </p:spPr>
        <p:txBody>
          <a:bodyPr wrap="square" rtlCol="0">
            <a:spAutoFit/>
          </a:bodyPr>
          <a:lstStyle/>
          <a:p>
            <a:pPr marL="571500" indent="-571500" algn="just">
              <a:spcAft>
                <a:spcPts val="1800"/>
              </a:spcAft>
              <a:buFont typeface="Arial" panose="020B0604020202020204" pitchFamily="34" charset="0"/>
              <a:buChar char="•"/>
            </a:pPr>
            <a:r>
              <a:rPr lang="en-US" sz="3600" dirty="0">
                <a:latin typeface="+mj-lt"/>
              </a:rPr>
              <a:t>Car crashes are one of the leading causes of deaths and severe injuries in the United States, resulting in &gt;40,000 deaths in 2022 alone. </a:t>
            </a:r>
          </a:p>
          <a:p>
            <a:pPr marL="571500" indent="-571500" algn="just">
              <a:spcAft>
                <a:spcPts val="1800"/>
              </a:spcAft>
              <a:buFont typeface="Arial" panose="020B0604020202020204" pitchFamily="34" charset="0"/>
              <a:buChar char="•"/>
            </a:pPr>
            <a:r>
              <a:rPr lang="en-US" sz="3600" dirty="0">
                <a:latin typeface="+mj-lt"/>
              </a:rPr>
              <a:t>Having more accurate knowledge of when crashes may occur will help traffic safety experts more directly address crash patterns. </a:t>
            </a:r>
          </a:p>
        </p:txBody>
      </p:sp>
      <p:pic>
        <p:nvPicPr>
          <p:cNvPr id="4" name="Picture 3">
            <a:extLst>
              <a:ext uri="{FF2B5EF4-FFF2-40B4-BE49-F238E27FC236}">
                <a16:creationId xmlns:a16="http://schemas.microsoft.com/office/drawing/2014/main" id="{D9CC4AA7-5C75-2E1B-A0FC-3EDD9A49E238}"/>
              </a:ext>
            </a:extLst>
          </p:cNvPr>
          <p:cNvPicPr>
            <a:picLocks noChangeAspect="1"/>
          </p:cNvPicPr>
          <p:nvPr/>
        </p:nvPicPr>
        <p:blipFill>
          <a:blip r:embed="rId4"/>
          <a:stretch>
            <a:fillRect/>
          </a:stretch>
        </p:blipFill>
        <p:spPr>
          <a:xfrm>
            <a:off x="37748308" y="565185"/>
            <a:ext cx="5269153" cy="2455353"/>
          </a:xfrm>
          <a:prstGeom prst="rect">
            <a:avLst/>
          </a:prstGeom>
        </p:spPr>
      </p:pic>
      <p:pic>
        <p:nvPicPr>
          <p:cNvPr id="7" name="Picture 6" descr="A graph showing a graph of a graph&#10;&#10;Description automatically generated with medium confidence">
            <a:extLst>
              <a:ext uri="{FF2B5EF4-FFF2-40B4-BE49-F238E27FC236}">
                <a16:creationId xmlns:a16="http://schemas.microsoft.com/office/drawing/2014/main" id="{FAA8087A-513C-E44F-EB9C-731F05D04B11}"/>
              </a:ext>
            </a:extLst>
          </p:cNvPr>
          <p:cNvPicPr>
            <a:picLocks noChangeAspect="1"/>
          </p:cNvPicPr>
          <p:nvPr/>
        </p:nvPicPr>
        <p:blipFill>
          <a:blip r:embed="rId5">
            <a:extLst>
              <a:ext uri="{28A0092B-C50C-407E-A947-70E740481C1C}">
                <a14:useLocalDpi xmlns:a14="http://schemas.microsoft.com/office/drawing/2010/main" val="0"/>
              </a:ext>
            </a:extLst>
          </a:blip>
          <a:srcRect r="9384"/>
          <a:stretch/>
        </p:blipFill>
        <p:spPr>
          <a:xfrm>
            <a:off x="14871431" y="14445978"/>
            <a:ext cx="13740063" cy="7227894"/>
          </a:xfrm>
          <a:prstGeom prst="rect">
            <a:avLst/>
          </a:prstGeom>
          <a:ln>
            <a:solidFill>
              <a:schemeClr val="tx1"/>
            </a:solidFill>
          </a:ln>
        </p:spPr>
      </p:pic>
      <p:sp>
        <p:nvSpPr>
          <p:cNvPr id="22" name="TextBox 21">
            <a:extLst>
              <a:ext uri="{FF2B5EF4-FFF2-40B4-BE49-F238E27FC236}">
                <a16:creationId xmlns:a16="http://schemas.microsoft.com/office/drawing/2014/main" id="{1BCC0BC3-283D-D8BE-584F-E83BA5B8A52A}"/>
              </a:ext>
            </a:extLst>
          </p:cNvPr>
          <p:cNvSpPr txBox="1"/>
          <p:nvPr/>
        </p:nvSpPr>
        <p:spPr>
          <a:xfrm>
            <a:off x="14953809" y="21637329"/>
            <a:ext cx="13740063" cy="1384995"/>
          </a:xfrm>
          <a:prstGeom prst="rect">
            <a:avLst/>
          </a:prstGeom>
          <a:noFill/>
        </p:spPr>
        <p:txBody>
          <a:bodyPr wrap="square" rtlCol="0">
            <a:spAutoFit/>
          </a:bodyPr>
          <a:lstStyle/>
          <a:p>
            <a:r>
              <a:rPr lang="en-US" sz="2800" b="1" dirty="0">
                <a:latin typeface="+mj-lt"/>
              </a:rPr>
              <a:t>Figure 3: </a:t>
            </a:r>
            <a:r>
              <a:rPr lang="en-US" sz="2800" dirty="0">
                <a:latin typeface="+mj-lt"/>
              </a:rPr>
              <a:t>Weekly Crash Count (grey) and Moving Averages using various window sizes. Note the large drop in early 2020. This is due to Covid-19 lockdowns and is one of the things addressed by the binary exogenous variables.  </a:t>
            </a:r>
            <a:endParaRPr lang="en-US" dirty="0"/>
          </a:p>
        </p:txBody>
      </p:sp>
      <p:pic>
        <p:nvPicPr>
          <p:cNvPr id="27" name="Picture 26" descr="A graph showing the stock market&#10;&#10;Description automatically generated">
            <a:extLst>
              <a:ext uri="{FF2B5EF4-FFF2-40B4-BE49-F238E27FC236}">
                <a16:creationId xmlns:a16="http://schemas.microsoft.com/office/drawing/2014/main" id="{A8281BAD-6173-46BD-1B86-CD11FFB529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01878" y="23065785"/>
            <a:ext cx="13698454" cy="7305842"/>
          </a:xfrm>
          <a:prstGeom prst="rect">
            <a:avLst/>
          </a:prstGeom>
          <a:ln>
            <a:solidFill>
              <a:schemeClr val="tx1"/>
            </a:solidFill>
          </a:ln>
        </p:spPr>
      </p:pic>
      <p:sp>
        <p:nvSpPr>
          <p:cNvPr id="29" name="TextBox 28">
            <a:extLst>
              <a:ext uri="{FF2B5EF4-FFF2-40B4-BE49-F238E27FC236}">
                <a16:creationId xmlns:a16="http://schemas.microsoft.com/office/drawing/2014/main" id="{0B627FAB-8A3F-67D4-EA12-B2A7F6937C1F}"/>
              </a:ext>
            </a:extLst>
          </p:cNvPr>
          <p:cNvSpPr txBox="1"/>
          <p:nvPr/>
        </p:nvSpPr>
        <p:spPr>
          <a:xfrm>
            <a:off x="14860269" y="30322334"/>
            <a:ext cx="13740063" cy="954107"/>
          </a:xfrm>
          <a:prstGeom prst="rect">
            <a:avLst/>
          </a:prstGeom>
          <a:noFill/>
        </p:spPr>
        <p:txBody>
          <a:bodyPr wrap="square" rtlCol="0">
            <a:spAutoFit/>
          </a:bodyPr>
          <a:lstStyle/>
          <a:p>
            <a:r>
              <a:rPr lang="en-US" sz="2800" b="1" dirty="0">
                <a:latin typeface="+mj-lt"/>
              </a:rPr>
              <a:t>Figure 4: </a:t>
            </a:r>
            <a:r>
              <a:rPr lang="en-US" sz="2800" dirty="0">
                <a:latin typeface="+mj-lt"/>
              </a:rPr>
              <a:t>Classical Additive Decomposition of the </a:t>
            </a:r>
            <a:r>
              <a:rPr lang="en-US" sz="2800" dirty="0" err="1">
                <a:latin typeface="+mj-lt"/>
              </a:rPr>
              <a:t>CrashCount</a:t>
            </a:r>
            <a:r>
              <a:rPr lang="en-US" sz="2800" dirty="0">
                <a:latin typeface="+mj-lt"/>
              </a:rPr>
              <a:t> variable. Note the plateau with double spike pattern that recurs.  </a:t>
            </a:r>
            <a:endParaRPr lang="en-US" dirty="0"/>
          </a:p>
        </p:txBody>
      </p:sp>
      <p:pic>
        <p:nvPicPr>
          <p:cNvPr id="36" name="Picture 35" descr="A graph showing the number of different colored lines&#10;&#10;Description automatically generated with medium confidence">
            <a:extLst>
              <a:ext uri="{FF2B5EF4-FFF2-40B4-BE49-F238E27FC236}">
                <a16:creationId xmlns:a16="http://schemas.microsoft.com/office/drawing/2014/main" id="{79D6AD38-BB2F-317A-6321-77B4CE390A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857566" y="15786045"/>
            <a:ext cx="13496544" cy="7198156"/>
          </a:xfrm>
          <a:prstGeom prst="rect">
            <a:avLst/>
          </a:prstGeom>
          <a:ln>
            <a:solidFill>
              <a:schemeClr val="tx1"/>
            </a:solidFill>
          </a:ln>
        </p:spPr>
      </p:pic>
      <p:sp>
        <p:nvSpPr>
          <p:cNvPr id="39" name="TextBox 38">
            <a:extLst>
              <a:ext uri="{FF2B5EF4-FFF2-40B4-BE49-F238E27FC236}">
                <a16:creationId xmlns:a16="http://schemas.microsoft.com/office/drawing/2014/main" id="{F8DB93D2-5DDD-8955-63C8-480C76B84D4B}"/>
              </a:ext>
            </a:extLst>
          </p:cNvPr>
          <p:cNvSpPr txBox="1"/>
          <p:nvPr/>
        </p:nvSpPr>
        <p:spPr>
          <a:xfrm>
            <a:off x="29809439" y="23136169"/>
            <a:ext cx="13740063" cy="1384995"/>
          </a:xfrm>
          <a:prstGeom prst="rect">
            <a:avLst/>
          </a:prstGeom>
          <a:noFill/>
        </p:spPr>
        <p:txBody>
          <a:bodyPr wrap="square" rtlCol="0">
            <a:spAutoFit/>
          </a:bodyPr>
          <a:lstStyle/>
          <a:p>
            <a:r>
              <a:rPr lang="en-US" sz="2800" b="1" dirty="0">
                <a:latin typeface="+mj-lt"/>
              </a:rPr>
              <a:t>Figure 5: </a:t>
            </a:r>
            <a:r>
              <a:rPr lang="en-US" sz="2800" dirty="0">
                <a:latin typeface="+mj-lt"/>
              </a:rPr>
              <a:t>Plot showing performance, via RMSE, of models at different Train-Test Split levels. Neural Nets were excluded from the final output due to long computation times without benefit. </a:t>
            </a:r>
            <a:endParaRPr lang="en-US" dirty="0"/>
          </a:p>
        </p:txBody>
      </p:sp>
      <p:pic>
        <p:nvPicPr>
          <p:cNvPr id="46" name="Picture 45">
            <a:extLst>
              <a:ext uri="{FF2B5EF4-FFF2-40B4-BE49-F238E27FC236}">
                <a16:creationId xmlns:a16="http://schemas.microsoft.com/office/drawing/2014/main" id="{2326EBDC-E741-E532-C450-B46FAECA1E43}"/>
              </a:ext>
            </a:extLst>
          </p:cNvPr>
          <p:cNvPicPr>
            <a:picLocks noChangeAspect="1"/>
          </p:cNvPicPr>
          <p:nvPr/>
        </p:nvPicPr>
        <p:blipFill>
          <a:blip r:embed="rId8"/>
          <a:stretch>
            <a:fillRect/>
          </a:stretch>
        </p:blipFill>
        <p:spPr>
          <a:xfrm>
            <a:off x="14901788" y="5319111"/>
            <a:ext cx="13698544" cy="7695948"/>
          </a:xfrm>
          <a:prstGeom prst="rect">
            <a:avLst/>
          </a:prstGeom>
          <a:ln>
            <a:solidFill>
              <a:schemeClr val="tx1"/>
            </a:solidFill>
          </a:ln>
        </p:spPr>
      </p:pic>
      <p:sp>
        <p:nvSpPr>
          <p:cNvPr id="47" name="TextBox 46">
            <a:extLst>
              <a:ext uri="{FF2B5EF4-FFF2-40B4-BE49-F238E27FC236}">
                <a16:creationId xmlns:a16="http://schemas.microsoft.com/office/drawing/2014/main" id="{A3B13A0B-7C0F-E7FA-0258-5473E3141C9A}"/>
              </a:ext>
            </a:extLst>
          </p:cNvPr>
          <p:cNvSpPr txBox="1"/>
          <p:nvPr/>
        </p:nvSpPr>
        <p:spPr>
          <a:xfrm>
            <a:off x="14871718" y="12912756"/>
            <a:ext cx="13740063" cy="1384995"/>
          </a:xfrm>
          <a:prstGeom prst="rect">
            <a:avLst/>
          </a:prstGeom>
          <a:noFill/>
        </p:spPr>
        <p:txBody>
          <a:bodyPr wrap="square" rtlCol="0">
            <a:spAutoFit/>
          </a:bodyPr>
          <a:lstStyle/>
          <a:p>
            <a:r>
              <a:rPr lang="en-US" sz="2800" b="1" dirty="0">
                <a:latin typeface="+mj-lt"/>
              </a:rPr>
              <a:t>Figure 2: </a:t>
            </a:r>
            <a:r>
              <a:rPr lang="en-US" sz="2800" dirty="0">
                <a:latin typeface="+mj-lt"/>
              </a:rPr>
              <a:t>Forecast of the ARIMA model with all exogenous variables plus trend and season component predictors at the 20% Train-Test Split level. 80%, 90%, and 95% Confidence Regions shown.  </a:t>
            </a:r>
            <a:endParaRPr lang="en-US" dirty="0"/>
          </a:p>
        </p:txBody>
      </p:sp>
      <p:pic>
        <p:nvPicPr>
          <p:cNvPr id="23" name="Picture 22" descr="A graph showing a line graph&#10;&#10;Description automatically generated">
            <a:extLst>
              <a:ext uri="{FF2B5EF4-FFF2-40B4-BE49-F238E27FC236}">
                <a16:creationId xmlns:a16="http://schemas.microsoft.com/office/drawing/2014/main" id="{26A6E5D2-1C0F-712D-73F6-D7138E22A2F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4392" y="23065785"/>
            <a:ext cx="13496544" cy="7352399"/>
          </a:xfrm>
          <a:prstGeom prst="rect">
            <a:avLst/>
          </a:prstGeom>
          <a:ln>
            <a:solidFill>
              <a:schemeClr val="tx1"/>
            </a:solidFill>
          </a:ln>
        </p:spPr>
      </p:pic>
      <p:sp>
        <p:nvSpPr>
          <p:cNvPr id="26" name="TextBox 25">
            <a:extLst>
              <a:ext uri="{FF2B5EF4-FFF2-40B4-BE49-F238E27FC236}">
                <a16:creationId xmlns:a16="http://schemas.microsoft.com/office/drawing/2014/main" id="{6717465D-0F14-820B-22F2-0689EA792AA2}"/>
              </a:ext>
            </a:extLst>
          </p:cNvPr>
          <p:cNvSpPr txBox="1"/>
          <p:nvPr/>
        </p:nvSpPr>
        <p:spPr>
          <a:xfrm>
            <a:off x="612783" y="30382480"/>
            <a:ext cx="13740063" cy="523220"/>
          </a:xfrm>
          <a:prstGeom prst="rect">
            <a:avLst/>
          </a:prstGeom>
          <a:noFill/>
        </p:spPr>
        <p:txBody>
          <a:bodyPr wrap="square" rtlCol="0">
            <a:spAutoFit/>
          </a:bodyPr>
          <a:lstStyle/>
          <a:p>
            <a:r>
              <a:rPr lang="en-US" sz="2800" b="1" dirty="0">
                <a:latin typeface="+mj-lt"/>
              </a:rPr>
              <a:t>Figure 1: </a:t>
            </a:r>
            <a:r>
              <a:rPr lang="en-US" sz="2800" dirty="0">
                <a:latin typeface="+mj-lt"/>
              </a:rPr>
              <a:t>Autocorrelation Function (ACF) for the Crash Count variable. </a:t>
            </a:r>
            <a:endParaRPr lang="en-US" dirty="0"/>
          </a:p>
        </p:txBody>
      </p:sp>
      <p:sp>
        <p:nvSpPr>
          <p:cNvPr id="31" name="TextBox 30">
            <a:extLst>
              <a:ext uri="{FF2B5EF4-FFF2-40B4-BE49-F238E27FC236}">
                <a16:creationId xmlns:a16="http://schemas.microsoft.com/office/drawing/2014/main" id="{40978B53-CFBC-4B3C-A966-4034CA61D34B}"/>
              </a:ext>
            </a:extLst>
          </p:cNvPr>
          <p:cNvSpPr txBox="1"/>
          <p:nvPr/>
        </p:nvSpPr>
        <p:spPr>
          <a:xfrm>
            <a:off x="585216" y="4315968"/>
            <a:ext cx="13496544" cy="898708"/>
          </a:xfrm>
          <a:prstGeom prst="rect">
            <a:avLst/>
          </a:prstGeom>
          <a:solidFill>
            <a:srgbClr val="58267E"/>
          </a:solidFill>
          <a:ln>
            <a:solidFill>
              <a:srgbClr val="7030A0"/>
            </a:solidFill>
          </a:ln>
        </p:spPr>
        <p:txBody>
          <a:bodyPr wrap="square" rtlCol="0">
            <a:spAutoFit/>
          </a:bodyPr>
          <a:lstStyle/>
          <a:p>
            <a:pPr algn="ctr"/>
            <a:r>
              <a:rPr lang="en-US" sz="5240" b="1" dirty="0">
                <a:solidFill>
                  <a:schemeClr val="bg1"/>
                </a:solidFill>
                <a:latin typeface="+mj-lt"/>
              </a:rPr>
              <a:t>Objectives </a:t>
            </a:r>
          </a:p>
        </p:txBody>
      </p:sp>
      <p:sp>
        <p:nvSpPr>
          <p:cNvPr id="41" name="TextBox 40">
            <a:extLst>
              <a:ext uri="{FF2B5EF4-FFF2-40B4-BE49-F238E27FC236}">
                <a16:creationId xmlns:a16="http://schemas.microsoft.com/office/drawing/2014/main" id="{3E79615D-5EB4-491D-8D0C-207D5E342338}"/>
              </a:ext>
            </a:extLst>
          </p:cNvPr>
          <p:cNvSpPr txBox="1"/>
          <p:nvPr/>
        </p:nvSpPr>
        <p:spPr>
          <a:xfrm>
            <a:off x="585216" y="5562868"/>
            <a:ext cx="13496544"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mj-lt"/>
              </a:rPr>
              <a:t>This study aims to compare various models for reliably and accurately forecasting car crashes on urban two-lane roads in East Baton Rouge Parish.</a:t>
            </a:r>
          </a:p>
        </p:txBody>
      </p:sp>
      <p:sp>
        <p:nvSpPr>
          <p:cNvPr id="44" name="TextBox 43">
            <a:extLst>
              <a:ext uri="{FF2B5EF4-FFF2-40B4-BE49-F238E27FC236}">
                <a16:creationId xmlns:a16="http://schemas.microsoft.com/office/drawing/2014/main" id="{C6B64200-AB04-84EB-BD89-328651A9764A}"/>
              </a:ext>
            </a:extLst>
          </p:cNvPr>
          <p:cNvSpPr txBox="1"/>
          <p:nvPr/>
        </p:nvSpPr>
        <p:spPr>
          <a:xfrm>
            <a:off x="40867756" y="29433515"/>
            <a:ext cx="2819400" cy="2308324"/>
          </a:xfrm>
          <a:prstGeom prst="rect">
            <a:avLst/>
          </a:prstGeom>
          <a:noFill/>
        </p:spPr>
        <p:txBody>
          <a:bodyPr wrap="square" rtlCol="0">
            <a:spAutoFit/>
          </a:bodyPr>
          <a:lstStyle/>
          <a:p>
            <a:r>
              <a:rPr lang="en-US" sz="3600" dirty="0">
                <a:latin typeface="+mj-lt"/>
              </a:rPr>
              <a:t>Link to the code and resources for this project. </a:t>
            </a:r>
          </a:p>
        </p:txBody>
      </p:sp>
      <p:pic>
        <p:nvPicPr>
          <p:cNvPr id="2" name="Picture 4">
            <a:extLst>
              <a:ext uri="{FF2B5EF4-FFF2-40B4-BE49-F238E27FC236}">
                <a16:creationId xmlns:a16="http://schemas.microsoft.com/office/drawing/2014/main" id="{0A904E09-341F-33EE-C02D-03F04D6F208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777701" y="26351242"/>
            <a:ext cx="28194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4276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3889</TotalTime>
  <Words>634</Words>
  <Application>Microsoft Office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Whitney R McKinzie</dc:creator>
  <cp:lastModifiedBy>Gentimis, Thanos</cp:lastModifiedBy>
  <cp:revision>69</cp:revision>
  <dcterms:created xsi:type="dcterms:W3CDTF">2019-10-31T15:32:37Z</dcterms:created>
  <dcterms:modified xsi:type="dcterms:W3CDTF">2024-12-11T00:17:17Z</dcterms:modified>
</cp:coreProperties>
</file>