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18"/>
  </p:notesMasterIdLst>
  <p:handoutMasterIdLst>
    <p:handoutMasterId r:id="rId19"/>
  </p:handoutMasterIdLst>
  <p:sldIdLst>
    <p:sldId id="423" r:id="rId2"/>
    <p:sldId id="421" r:id="rId3"/>
    <p:sldId id="451" r:id="rId4"/>
    <p:sldId id="433" r:id="rId5"/>
    <p:sldId id="424" r:id="rId6"/>
    <p:sldId id="438" r:id="rId7"/>
    <p:sldId id="445" r:id="rId8"/>
    <p:sldId id="446" r:id="rId9"/>
    <p:sldId id="448" r:id="rId10"/>
    <p:sldId id="452" r:id="rId11"/>
    <p:sldId id="450" r:id="rId12"/>
    <p:sldId id="427" r:id="rId13"/>
    <p:sldId id="428" r:id="rId14"/>
    <p:sldId id="430" r:id="rId15"/>
    <p:sldId id="432" r:id="rId16"/>
    <p:sldId id="431" r:id="rId1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0" clrIdx="0"/>
  <p:cmAuthor id="1" name="Gabe" initials="" lastIdx="1" clrIdx="1"/>
  <p:cmAuthor id="2" name="Microsoft Office User" initials="Offic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1A80"/>
    <a:srgbClr val="FFFF66"/>
    <a:srgbClr val="DFD6C3"/>
    <a:srgbClr val="000001"/>
    <a:srgbClr val="00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7719" autoAdjust="0"/>
  </p:normalViewPr>
  <p:slideViewPr>
    <p:cSldViewPr>
      <p:cViewPr>
        <p:scale>
          <a:sx n="50" d="100"/>
          <a:sy n="50" d="100"/>
        </p:scale>
        <p:origin x="2776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0"/>
    </p:cViewPr>
  </p:sorterViewPr>
  <p:notesViewPr>
    <p:cSldViewPr showGuides="1">
      <p:cViewPr varScale="1">
        <p:scale>
          <a:sx n="77" d="100"/>
          <a:sy n="77" d="100"/>
        </p:scale>
        <p:origin x="32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5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7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5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4B1D8B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lvl="0"/>
            <a:endParaRPr lang="en-US">
              <a:ln w="57150" cmpd="thickThin">
                <a:solidFill>
                  <a:schemeClr val="tx1"/>
                </a:solidFill>
              </a:ln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Frutiger LT Std 55 Roman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F6BC9-B65C-48C7-8337-76BCCEAC8C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213" y="76200"/>
            <a:ext cx="2114091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09843-DD2B-4FAE-AC36-34613C97B2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896" y="990600"/>
            <a:ext cx="2182304" cy="1674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FEA3-4302-3941-84DA-3007674F6B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0324A-1017-4B84-A79B-763A3EDC82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213" y="365991"/>
            <a:ext cx="2114091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847E1-8FE0-4299-8FB9-97B80FB61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896" y="1280391"/>
            <a:ext cx="2182304" cy="1674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13487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fld id="{57AC5CAB-B0CE-7449-AB06-28C2D23086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69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4B1D8B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984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n w="57150" cmpd="thickThin">
                <a:solidFill>
                  <a:schemeClr val="tx1"/>
                </a:solidFill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226216"/>
            <a:ext cx="1371600" cy="5932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CC0000"/>
        </a:buClr>
        <a:buSzPct val="65000"/>
        <a:buFont typeface="Wingdings" pitchFamily="2" charset="2"/>
        <a:buChar char="n"/>
        <a:defRPr sz="3000" b="1">
          <a:solidFill>
            <a:srgbClr val="4E1A80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20000"/>
        </a:spcAft>
        <a:buClr>
          <a:srgbClr val="CC0000"/>
        </a:buClr>
        <a:buSzPct val="60000"/>
        <a:buFont typeface="Wingdings" pitchFamily="2" charset="2"/>
        <a:buChar char="q"/>
        <a:defRPr sz="2600">
          <a:solidFill>
            <a:srgbClr val="7030A0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20000"/>
        </a:spcAft>
        <a:buClr>
          <a:srgbClr val="CC0000"/>
        </a:buClr>
        <a:buSzPct val="65000"/>
        <a:buFont typeface="Wingdings" pitchFamily="2" charset="2"/>
        <a:buChar char="n"/>
        <a:defRPr sz="2200">
          <a:solidFill>
            <a:srgbClr val="7030A0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20000"/>
        </a:spcAft>
        <a:buClr>
          <a:srgbClr val="D91515"/>
        </a:buClr>
        <a:buSzPct val="70000"/>
        <a:buFont typeface="Wingdings" pitchFamily="2" charset="2"/>
        <a:buChar char="q"/>
        <a:defRPr sz="2000">
          <a:solidFill>
            <a:srgbClr val="7030A0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7030A0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meslove@l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ISDS 7510:</a:t>
            </a:r>
            <a:br>
              <a:rPr lang="en-US" dirty="0"/>
            </a:br>
            <a:r>
              <a:rPr lang="en-US" dirty="0"/>
              <a:t>Database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dirty="0"/>
              <a:t>Dr. James Love</a:t>
            </a:r>
          </a:p>
          <a:p>
            <a:r>
              <a:rPr lang="en-US" sz="2400" b="0" dirty="0">
                <a:hlinkClick r:id="rId2"/>
              </a:rPr>
              <a:t>jameslove@lsu.edu</a:t>
            </a:r>
            <a:endParaRPr lang="en-US" sz="2400" b="0" dirty="0"/>
          </a:p>
          <a:p>
            <a:r>
              <a:rPr lang="en-US" sz="2400" b="0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1581697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Submit a single SQL script file as Team##_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SQL.sql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Implement SQL CREATE TABLE and corresponding DROP TABLE statements.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Implement SQL INSERT statement.</a:t>
            </a:r>
          </a:p>
          <a:p>
            <a:pPr marL="812800" lvl="2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1600" dirty="0"/>
              <a:t>The data should allow appropriate testing of your database structure and a wide enough variety of queries.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submission.</a:t>
            </a:r>
          </a:p>
        </p:txBody>
      </p:sp>
    </p:spTree>
    <p:extLst>
      <p:ext uri="{BB962C8B-B14F-4D97-AF65-F5344CB8AC3E}">
        <p14:creationId xmlns:p14="http://schemas.microsoft.com/office/powerpoint/2010/main" val="15942033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Identify at least </a:t>
            </a:r>
            <a:r>
              <a:rPr lang="en-US" sz="2000" u="sng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important business questions.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Implement SQL SELECT statements to answer every business question.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Create a Query Matrix for each SQL SELECT statement.</a:t>
            </a:r>
          </a:p>
          <a:p>
            <a:pPr marL="812800" lvl="2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queries should demonstrate your breadth of understanding of SQL. </a:t>
            </a:r>
          </a:p>
          <a:p>
            <a:pPr marL="812800" lvl="2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They must address questions of managerial interest (not trivial ones) as well as show appropriate use of the constructs listed in the query matrix (see next slide for example). 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endParaRPr lang="en-US" sz="24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680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F5F7-2A95-481B-BC05-BC4BBA3A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Query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5FB4-3CF2-4D17-9327-EFAB6965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47946"/>
              </p:ext>
            </p:extLst>
          </p:nvPr>
        </p:nvGraphicFramePr>
        <p:xfrm>
          <a:off x="685797" y="1600200"/>
          <a:ext cx="7772405" cy="4327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6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Query</a:t>
                      </a:r>
                      <a:r>
                        <a:rPr lang="en-US" sz="1400" b="1" baseline="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Matrix: </a:t>
                      </a:r>
                      <a:endParaRPr lang="en-US" sz="14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Q1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Q2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Q3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Q4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Q5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Q6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Q7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Q8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Q9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Q10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1.Multiple Join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2. Subquery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3.GROUP BY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4.GROUP BY with HAVING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5. ORDER BY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</a:rPr>
                        <a:t>6. Aggregate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</a:t>
                      </a:r>
                      <a:r>
                        <a:rPr lang="en-US" sz="1400">
                          <a:effectLst/>
                        </a:rPr>
                        <a:t>LIKE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Date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charset="0"/>
                        <a:ea typeface="ＭＳ 明朝" charset="-128"/>
                        <a:cs typeface="Arial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IN</a:t>
                      </a:r>
                      <a:r>
                        <a:rPr lang="en-US" sz="1400" baseline="0" dirty="0">
                          <a:effectLst/>
                        </a:rPr>
                        <a:t>/NOT IN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 IS NULL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5870" marR="6587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5747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Final </a:t>
            </a:r>
            <a:r>
              <a:rPr lang="en-US" sz="3600" dirty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530725"/>
          </a:xfrm>
        </p:spPr>
        <p:txBody>
          <a:bodyPr/>
          <a:lstStyle/>
          <a:p>
            <a:r>
              <a:rPr lang="en-US" sz="2000" dirty="0"/>
              <a:t>Submit a Zip file</a:t>
            </a:r>
            <a:r>
              <a:rPr lang="en-US" sz="2000" b="0" dirty="0"/>
              <a:t> named </a:t>
            </a:r>
            <a:r>
              <a:rPr lang="en-US" sz="2000" i="1" dirty="0"/>
              <a:t>Team##_Project.zip </a:t>
            </a:r>
            <a:r>
              <a:rPr lang="en-US" sz="2000" b="0" dirty="0"/>
              <a:t>the following two files:</a:t>
            </a:r>
            <a:endParaRPr lang="en-US" sz="2000" i="1" dirty="0"/>
          </a:p>
          <a:p>
            <a:r>
              <a:rPr lang="en-US" sz="2000" b="0" dirty="0"/>
              <a:t>1) A Microsoft Word file named </a:t>
            </a:r>
            <a:r>
              <a:rPr lang="en-US" sz="2000" i="1" dirty="0"/>
              <a:t>Team##_Design.docx </a:t>
            </a:r>
            <a:r>
              <a:rPr lang="en-US" sz="2000" b="0" dirty="0"/>
              <a:t>containing:</a:t>
            </a:r>
            <a:endParaRPr lang="en-US" sz="2000" i="1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A cover page with your team name, </a:t>
            </a:r>
            <a:r>
              <a:rPr lang="en-US" sz="1800" dirty="0" err="1"/>
              <a:t>members’s</a:t>
            </a:r>
            <a:r>
              <a:rPr lang="en-US" sz="1800" dirty="0"/>
              <a:t> names, and client name.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Part I </a:t>
            </a:r>
            <a:r>
              <a:rPr lang="mr-IN" sz="1800" dirty="0"/>
              <a:t>–</a:t>
            </a:r>
            <a:r>
              <a:rPr lang="en-US" sz="1800" dirty="0"/>
              <a:t> Business Description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Part II </a:t>
            </a:r>
            <a:r>
              <a:rPr lang="mr-IN" sz="1800" dirty="0"/>
              <a:t>–</a:t>
            </a:r>
            <a:r>
              <a:rPr lang="en-US" sz="1800" dirty="0"/>
              <a:t> ER Model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Part III </a:t>
            </a:r>
            <a:r>
              <a:rPr lang="mr-IN" sz="1800" dirty="0"/>
              <a:t>–</a:t>
            </a:r>
            <a:r>
              <a:rPr lang="en-US" sz="1800" dirty="0"/>
              <a:t> Relational Data Model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Part IV </a:t>
            </a:r>
            <a:r>
              <a:rPr lang="mr-IN" sz="1800" dirty="0"/>
              <a:t>–</a:t>
            </a:r>
            <a:r>
              <a:rPr lang="en-US" sz="1800" dirty="0"/>
              <a:t> Data Manipulation and Query Matrix</a:t>
            </a:r>
          </a:p>
          <a:p>
            <a:pPr>
              <a:spcBef>
                <a:spcPts val="1128"/>
              </a:spcBef>
            </a:pPr>
            <a:r>
              <a:rPr lang="en-US" sz="2000" b="0" dirty="0"/>
              <a:t>2) A finalized SQL script file named as </a:t>
            </a:r>
            <a:r>
              <a:rPr lang="en-US" sz="2000" i="1" dirty="0"/>
              <a:t>Team##_</a:t>
            </a:r>
            <a:r>
              <a:rPr lang="en-US" sz="2000" i="1" dirty="0" err="1"/>
              <a:t>SQL.sql</a:t>
            </a:r>
            <a:r>
              <a:rPr lang="en-US" sz="2000" i="1" dirty="0"/>
              <a:t> </a:t>
            </a:r>
            <a:r>
              <a:rPr lang="en-US" sz="2000" b="0" dirty="0"/>
              <a:t>(please use </a:t>
            </a:r>
            <a:r>
              <a:rPr lang="en-US" sz="2000" b="0" dirty="0" err="1"/>
              <a:t>TeamProject_SQL_template.sql</a:t>
            </a:r>
            <a:r>
              <a:rPr lang="en-US" sz="2000" b="0" dirty="0"/>
              <a:t> and fill out the file with your own SQL). </a:t>
            </a:r>
            <a:endParaRPr lang="en-US" sz="2000" b="0" i="1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Drop tables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Create tables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Insert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82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Group’s Grade Breakdown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0487"/>
          </a:xfrm>
        </p:spPr>
        <p:txBody>
          <a:bodyPr/>
          <a:lstStyle/>
          <a:p>
            <a:r>
              <a:rPr lang="en-US" sz="2000" b="0" dirty="0"/>
              <a:t>1</a:t>
            </a:r>
            <a:r>
              <a:rPr lang="en-US" sz="1800" b="0" dirty="0"/>
              <a:t>. Business Description </a:t>
            </a:r>
            <a:r>
              <a:rPr lang="mr-IN" sz="1800" b="0" dirty="0"/>
              <a:t>–</a:t>
            </a:r>
            <a:r>
              <a:rPr lang="en-US" sz="1800" b="0" dirty="0"/>
              <a:t> 5%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Describe the business in an accurate and clear fashion.</a:t>
            </a:r>
            <a:endParaRPr lang="en-US" sz="1600" b="0" dirty="0"/>
          </a:p>
          <a:p>
            <a:r>
              <a:rPr lang="en-US" sz="1800" b="0" dirty="0"/>
              <a:t>2. Data Modeling (ER model and Relational data model) </a:t>
            </a:r>
            <a:r>
              <a:rPr lang="mr-IN" sz="1800" b="0" dirty="0"/>
              <a:t>–</a:t>
            </a:r>
            <a:r>
              <a:rPr lang="en-US" sz="1800" b="0" dirty="0"/>
              <a:t> 25%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Meet the business requirements of your client.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b="0" dirty="0"/>
              <a:t>Correctly convert ER model to Relational data model</a:t>
            </a:r>
          </a:p>
          <a:p>
            <a:r>
              <a:rPr lang="en-US" sz="1800" b="0" dirty="0"/>
              <a:t>3.</a:t>
            </a:r>
            <a:r>
              <a:rPr lang="zh-CN" altLang="en-US" sz="1800" b="0" dirty="0"/>
              <a:t> </a:t>
            </a:r>
            <a:r>
              <a:rPr lang="en-US" sz="1800" b="0" dirty="0"/>
              <a:t>Data Definition </a:t>
            </a:r>
            <a:r>
              <a:rPr lang="mr-IN" sz="1800" b="0" dirty="0"/>
              <a:t>–</a:t>
            </a:r>
            <a:r>
              <a:rPr lang="en-US" sz="1800" b="0" dirty="0"/>
              <a:t> 25%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Ensure that your implementation respects all the needed integrity constraints.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Ensure your database implementation is consistent with your conceptual design.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dirty="0"/>
              <a:t>Insert</a:t>
            </a:r>
            <a:r>
              <a:rPr lang="zh-CN" altLang="en-US" sz="1600" b="0" dirty="0"/>
              <a:t> </a:t>
            </a:r>
            <a:r>
              <a:rPr lang="en-US" sz="1600" b="0" dirty="0"/>
              <a:t>enough data for </a:t>
            </a:r>
            <a:r>
              <a:rPr lang="en-US" sz="1600" dirty="0"/>
              <a:t>a wide enough variety of queries.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Ensure that your code runs from the first to the last line without any errors.</a:t>
            </a:r>
          </a:p>
          <a:p>
            <a:r>
              <a:rPr lang="en-US" sz="1800" b="0" dirty="0"/>
              <a:t>4.</a:t>
            </a:r>
            <a:r>
              <a:rPr lang="zh-CN" altLang="en-US" sz="1800" b="0" dirty="0"/>
              <a:t> </a:t>
            </a:r>
            <a:r>
              <a:rPr lang="en-US" sz="1800" b="0" dirty="0"/>
              <a:t>Data Manipulation – 45%</a:t>
            </a:r>
          </a:p>
          <a:p>
            <a:pPr marL="667512" lvl="1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For each query, provide a natural language description (e.g., the question a manager would ask that would drive the query).</a:t>
            </a:r>
          </a:p>
          <a:p>
            <a:pPr marL="667512" lvl="1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Ensure that your code demonstrate your breadth of understanding of SQL. </a:t>
            </a:r>
          </a:p>
          <a:p>
            <a:pPr marL="667512" lvl="1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Produce a query matrix like the one provided in the appendix.</a:t>
            </a:r>
          </a:p>
          <a:p>
            <a:pPr marL="667512" lvl="1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Ensure that your code runs from the first to the last line without any errors.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31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</a:t>
            </a:r>
            <a:r>
              <a:rPr lang="en-US" sz="3600" b="1" dirty="0"/>
              <a:t>Member - </a:t>
            </a:r>
            <a:r>
              <a:rPr lang="en-US" b="1" dirty="0"/>
              <a:t>Peer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involvement of everyone in your team.</a:t>
            </a:r>
          </a:p>
          <a:p>
            <a:r>
              <a:rPr lang="en-US" dirty="0"/>
              <a:t>Submit a peer review form at completion of the project.</a:t>
            </a:r>
          </a:p>
          <a:p>
            <a:pPr lvl="1"/>
            <a:r>
              <a:rPr lang="en-US" dirty="0"/>
              <a:t>A peer review form will be posted the ‘Projects’ page in Moodle for you to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10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C8C-E542-4DE5-8084-7D6D00BE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7F852-A045-4B75-BE8A-9C64F3D6F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4000" dirty="0"/>
              <a:t>Team Project Guidelines</a:t>
            </a:r>
            <a:endParaRPr lang="en-GB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76200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 dirty="0"/>
              <a:t>	Tell me and I forget. Teach me and I remember. Involve me and I learn.</a:t>
            </a:r>
            <a:br>
              <a:rPr lang="en-GB" i="1" dirty="0"/>
            </a:br>
            <a:r>
              <a:rPr lang="en-GB" dirty="0"/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6685331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in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C93A69-685E-7945-843B-2BD326E1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66407"/>
              </p:ext>
            </p:extLst>
          </p:nvPr>
        </p:nvGraphicFramePr>
        <p:xfrm>
          <a:off x="2286000" y="2209800"/>
          <a:ext cx="4572000" cy="2891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8727">
                  <a:extLst>
                    <a:ext uri="{9D8B030D-6E8A-4147-A177-3AD203B41FA5}">
                      <a16:colId xmlns:a16="http://schemas.microsoft.com/office/drawing/2014/main" val="2951189502"/>
                    </a:ext>
                  </a:extLst>
                </a:gridCol>
                <a:gridCol w="1143273">
                  <a:extLst>
                    <a:ext uri="{9D8B030D-6E8A-4147-A177-3AD203B41FA5}">
                      <a16:colId xmlns:a16="http://schemas.microsoft.com/office/drawing/2014/main" val="2706551260"/>
                    </a:ext>
                  </a:extLst>
                </a:gridCol>
              </a:tblGrid>
              <a:tr h="486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Labs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2208"/>
                  </a:ext>
                </a:extLst>
              </a:tr>
              <a:tr h="486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Midterm</a:t>
                      </a:r>
                      <a:endParaRPr lang="en-US" sz="36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25%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692217"/>
                  </a:ext>
                </a:extLst>
              </a:tr>
              <a:tr h="486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Exam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25%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32124"/>
                  </a:ext>
                </a:extLst>
              </a:tr>
              <a:tr h="461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Project</a:t>
                      </a:r>
                      <a:endParaRPr lang="en-US" sz="36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20%</a:t>
                      </a:r>
                      <a:endParaRPr lang="en-US" sz="3600" b="1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688463"/>
                  </a:ext>
                </a:extLst>
              </a:tr>
              <a:tr h="486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Participation </a:t>
                      </a:r>
                      <a:endParaRPr lang="en-US" sz="36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10%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15312"/>
                  </a:ext>
                </a:extLst>
              </a:tr>
              <a:tr h="486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36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100%</a:t>
                      </a:r>
                      <a:endParaRPr lang="en-US" sz="36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18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85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43000"/>
            <a:ext cx="84074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You are providing information systems (IS) consulting to a locally based small to medium sized business or organization (as client).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This client provides customized solutions to its end users, e.g., orders and deliveries for a local pizzeria, ticket sales for a local theater, video rentals for a student club, reservations for a local transportation company servicing airports and train stations,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Your group project is to play multiple team roles of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information systems analysts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database designers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database developers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data analyst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Your group project will have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serval intermediate milestones with submissions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one final submission package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Final submission package will be a Zip file (with a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design document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, and a set of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simulating data and queries)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Limit of </a:t>
            </a:r>
            <a:r>
              <a:rPr lang="en-US" sz="22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one submission</a:t>
            </a:r>
            <a:r>
              <a:rPr lang="en-US" sz="2200" b="0" dirty="0">
                <a:latin typeface="Calibri" charset="0"/>
                <a:ea typeface="Calibri" charset="0"/>
                <a:cs typeface="Calibri" charset="0"/>
              </a:rPr>
              <a:t> per group.</a:t>
            </a:r>
          </a:p>
        </p:txBody>
      </p:sp>
    </p:spTree>
    <p:extLst>
      <p:ext uri="{BB962C8B-B14F-4D97-AF65-F5344CB8AC3E}">
        <p14:creationId xmlns:p14="http://schemas.microsoft.com/office/powerpoint/2010/main" val="15000898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455739"/>
            <a:ext cx="8013700" cy="4259262"/>
          </a:xfrm>
        </p:spPr>
        <p:txBody>
          <a:bodyPr/>
          <a:lstStyle/>
          <a:p>
            <a:r>
              <a:rPr lang="en-US" sz="2400" b="0" dirty="0"/>
              <a:t>Your clients’ business may include (but not limited to):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Gift registry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Yoga studio client/classes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Grocery shopping list iPhone app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Golf course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Workout/personal performance management iPhone app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Daycare student registration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Real estate agent’s buying/selling client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Lawn care customer/appointment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Pet grooming business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Food truck business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Anti-trafficking project (</a:t>
            </a:r>
            <a:r>
              <a:rPr lang="en-US" sz="2200" dirty="0" err="1"/>
              <a:t>Dr.Van</a:t>
            </a:r>
            <a:r>
              <a:rPr lang="en-US" sz="2200" dirty="0"/>
              <a:t> </a:t>
            </a:r>
            <a:r>
              <a:rPr lang="en-US" sz="2200" dirty="0" err="1"/>
              <a:t>Scotter</a:t>
            </a:r>
            <a:r>
              <a:rPr lang="en-US" sz="22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19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563562" lvl="1" indent="-3429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Team Roaster</a:t>
            </a:r>
          </a:p>
          <a:p>
            <a:pPr marL="563562" lvl="1" indent="-3429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Determine a team name (e.g. based on your application) </a:t>
            </a:r>
          </a:p>
          <a:p>
            <a:pPr marL="563562" lvl="1" indent="-3429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Determine a real or virtual client.</a:t>
            </a:r>
          </a:p>
          <a:p>
            <a:pPr marL="561975" lvl="1" indent="-3429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Describe b</a:t>
            </a:r>
            <a:r>
              <a:rPr lang="en-US" sz="2000" dirty="0">
                <a:latin typeface="Calibri" charset="0"/>
                <a:cs typeface="Calibri" charset="0"/>
              </a:rPr>
              <a:t>usiness description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in English sentences.</a:t>
            </a:r>
          </a:p>
          <a:p>
            <a:pPr marL="561975" lvl="1" indent="-3429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cs typeface="Calibri" charset="0"/>
              </a:rPr>
              <a:t>Submit team member names, team name and initial Business description on Moodle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 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2503702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model(due week10).</a:t>
            </a:r>
          </a:p>
          <a:p>
            <a:pPr marL="460375" lvl="1" indent="-2413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Submit Microsoft Word in Team##_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Proposal.docx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Determine a real or virtual client.</a:t>
            </a:r>
          </a:p>
          <a:p>
            <a:pPr marL="460375" lvl="1" indent="-2413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Describe b</a:t>
            </a:r>
            <a:r>
              <a:rPr lang="en-US" sz="2000" dirty="0">
                <a:latin typeface="Calibri" charset="0"/>
                <a:cs typeface="Calibri" charset="0"/>
              </a:rPr>
              <a:t>usiness description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in English sentences.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Identify at least 5 entity types.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Identify relationship types including at least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many-to-many binary or higher-degree relationship type - no single entity type.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Design an entity-relationship diagram (ERD).</a:t>
            </a:r>
            <a:endParaRPr lang="en-US" sz="24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 (due week15).</a:t>
            </a:r>
          </a:p>
        </p:txBody>
      </p:sp>
    </p:spTree>
    <p:extLst>
      <p:ext uri="{BB962C8B-B14F-4D97-AF65-F5344CB8AC3E}">
        <p14:creationId xmlns:p14="http://schemas.microsoft.com/office/powerpoint/2010/main" val="3858340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conferences.</a:t>
            </a:r>
          </a:p>
          <a:p>
            <a:pPr marL="460375" lvl="1" indent="-2413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Meet with Dr. Love for 15 mins to discuss your ERD and refine your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submission.</a:t>
            </a:r>
          </a:p>
        </p:txBody>
      </p:sp>
    </p:spTree>
    <p:extLst>
      <p:ext uri="{BB962C8B-B14F-4D97-AF65-F5344CB8AC3E}">
        <p14:creationId xmlns:p14="http://schemas.microsoft.com/office/powerpoint/2010/main" val="13918091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M0 - Team Formation and Idea Development.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M1 - Relational data model.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M2 - Group conferences.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M3 - Finalize ER model and relational data model.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Submit a Microsoft Word in Team##_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Design.docx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State the b</a:t>
            </a:r>
            <a:r>
              <a:rPr lang="en-US" sz="2000" dirty="0">
                <a:latin typeface="Calibri" charset="0"/>
                <a:cs typeface="Calibri" charset="0"/>
              </a:rPr>
              <a:t>usiness description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for the client.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Finalize database analysis on entity types and relationship types.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Finalize entity-relationship diagram (ERD).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Convert ERD into relational data model (RDM) and identify primary and foreign keys..</a:t>
            </a:r>
          </a:p>
          <a:p>
            <a:pPr marL="460375" lvl="1" indent="-2397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Write DB dictionary and describe sample data for every relation.</a:t>
            </a:r>
            <a:endParaRPr 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M4 - create table and insert data.</a:t>
            </a:r>
          </a:p>
          <a:p>
            <a:pPr marL="457200" indent="-4572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90000"/>
              <a:buFont typeface="+mj-lt"/>
              <a:buAutoNum type="arabicPeriod"/>
            </a:pP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M5 - Project final submission.</a:t>
            </a:r>
          </a:p>
        </p:txBody>
      </p:sp>
    </p:spTree>
    <p:extLst>
      <p:ext uri="{BB962C8B-B14F-4D97-AF65-F5344CB8AC3E}">
        <p14:creationId xmlns:p14="http://schemas.microsoft.com/office/powerpoint/2010/main" val="4647431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SU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pptC56B.tmp</Template>
  <TotalTime>9022</TotalTime>
  <Words>1334</Words>
  <Application>Microsoft Office PowerPoint</Application>
  <PresentationFormat>Letter Paper (8.5x11 in)</PresentationFormat>
  <Paragraphs>262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Arial Unicode MS</vt:lpstr>
      <vt:lpstr>Calibri</vt:lpstr>
      <vt:lpstr>Calibri Light</vt:lpstr>
      <vt:lpstr>Frutiger LT Std 55 Roman</vt:lpstr>
      <vt:lpstr>Times</vt:lpstr>
      <vt:lpstr>Times New Roman</vt:lpstr>
      <vt:lpstr>Wingdings</vt:lpstr>
      <vt:lpstr>LSU</vt:lpstr>
      <vt:lpstr>ISDS 7510: Database Management</vt:lpstr>
      <vt:lpstr>Team Project Guidelines</vt:lpstr>
      <vt:lpstr>Proportion in Final Grade</vt:lpstr>
      <vt:lpstr>Project Description</vt:lpstr>
      <vt:lpstr>Project Description</vt:lpstr>
      <vt:lpstr>Project Timeline</vt:lpstr>
      <vt:lpstr>Project Timeline</vt:lpstr>
      <vt:lpstr>Project Timeline</vt:lpstr>
      <vt:lpstr>Project Timeline</vt:lpstr>
      <vt:lpstr>Project Timeline</vt:lpstr>
      <vt:lpstr>Project Timeline</vt:lpstr>
      <vt:lpstr>Sample Query Matrix</vt:lpstr>
      <vt:lpstr>Project Final Deliverables</vt:lpstr>
      <vt:lpstr>Group’s Grade Breakdown</vt:lpstr>
      <vt:lpstr>Team Member - Peer Evaluation</vt:lpstr>
      <vt:lpstr>Questions?</vt:lpstr>
    </vt:vector>
  </TitlesOfParts>
  <Company>The 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entity</dc:title>
  <dc:creator>James Love</dc:creator>
  <cp:lastModifiedBy>Jim Love</cp:lastModifiedBy>
  <cp:revision>933</cp:revision>
  <cp:lastPrinted>2018-08-28T15:39:14Z</cp:lastPrinted>
  <dcterms:created xsi:type="dcterms:W3CDTF">2010-08-07T15:46:38Z</dcterms:created>
  <dcterms:modified xsi:type="dcterms:W3CDTF">2020-09-09T15:20:40Z</dcterms:modified>
</cp:coreProperties>
</file>