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swald" panose="020B0604020202020204" charset="0"/>
      <p:regular r:id="rId15"/>
      <p:bold r:id="rId16"/>
    </p:embeddedFont>
    <p:embeddedFont>
      <p:font typeface="Calibri" panose="020F0502020204030204" pitchFamily="34" charset="0"/>
      <p:regular r:id="rId17"/>
      <p:bold r:id="rId18"/>
      <p:italic r:id="rId19"/>
      <p:boldItalic r:id="rId20"/>
    </p:embeddedFont>
    <p:embeddedFont>
      <p:font typeface="Averag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40308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Erin</a:t>
            </a:r>
            <a:endParaRPr/>
          </a:p>
        </p:txBody>
      </p:sp>
    </p:spTree>
    <p:extLst>
      <p:ext uri="{BB962C8B-B14F-4D97-AF65-F5344CB8AC3E}">
        <p14:creationId xmlns:p14="http://schemas.microsoft.com/office/powerpoint/2010/main" val="2231405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caab3ff0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caab3ff0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joel</a:t>
            </a:r>
            <a:endParaRPr/>
          </a:p>
        </p:txBody>
      </p:sp>
    </p:spTree>
    <p:extLst>
      <p:ext uri="{BB962C8B-B14F-4D97-AF65-F5344CB8AC3E}">
        <p14:creationId xmlns:p14="http://schemas.microsoft.com/office/powerpoint/2010/main" val="287934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aab3ff0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caab3ff0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joel</a:t>
            </a:r>
            <a:endParaRPr/>
          </a:p>
        </p:txBody>
      </p:sp>
    </p:spTree>
    <p:extLst>
      <p:ext uri="{BB962C8B-B14F-4D97-AF65-F5344CB8AC3E}">
        <p14:creationId xmlns:p14="http://schemas.microsoft.com/office/powerpoint/2010/main" val="383587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b7192ff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b7192ff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33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aab3f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aab3f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Erin</a:t>
            </a:r>
            <a:endParaRPr/>
          </a:p>
        </p:txBody>
      </p:sp>
    </p:spTree>
    <p:extLst>
      <p:ext uri="{BB962C8B-B14F-4D97-AF65-F5344CB8AC3E}">
        <p14:creationId xmlns:p14="http://schemas.microsoft.com/office/powerpoint/2010/main" val="277523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caab3ff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caab3ff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Erin</a:t>
            </a:r>
            <a:endParaRPr/>
          </a:p>
        </p:txBody>
      </p:sp>
    </p:spTree>
    <p:extLst>
      <p:ext uri="{BB962C8B-B14F-4D97-AF65-F5344CB8AC3E}">
        <p14:creationId xmlns:p14="http://schemas.microsoft.com/office/powerpoint/2010/main" val="278491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caab3ff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caab3ff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extLst>
      <p:ext uri="{BB962C8B-B14F-4D97-AF65-F5344CB8AC3E}">
        <p14:creationId xmlns:p14="http://schemas.microsoft.com/office/powerpoint/2010/main" val="259004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caab3ff0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caab3ff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extLst>
      <p:ext uri="{BB962C8B-B14F-4D97-AF65-F5344CB8AC3E}">
        <p14:creationId xmlns:p14="http://schemas.microsoft.com/office/powerpoint/2010/main" val="683204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caab3ff0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caab3ff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extLst>
      <p:ext uri="{BB962C8B-B14F-4D97-AF65-F5344CB8AC3E}">
        <p14:creationId xmlns:p14="http://schemas.microsoft.com/office/powerpoint/2010/main" val="1377395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caab3ff0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caab3ff0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Speaker: Mason I.</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93722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caab3ff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caab3ff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Speaker: Mason I.</a:t>
            </a:r>
            <a:endParaRPr/>
          </a:p>
        </p:txBody>
      </p:sp>
    </p:spTree>
    <p:extLst>
      <p:ext uri="{BB962C8B-B14F-4D97-AF65-F5344CB8AC3E}">
        <p14:creationId xmlns:p14="http://schemas.microsoft.com/office/powerpoint/2010/main" val="2812256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caab3ff0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caab3ff0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Speaker(s): Mason I. (and maybe random)</a:t>
            </a:r>
            <a:endParaRPr/>
          </a:p>
        </p:txBody>
      </p:sp>
    </p:spTree>
    <p:extLst>
      <p:ext uri="{BB962C8B-B14F-4D97-AF65-F5344CB8AC3E}">
        <p14:creationId xmlns:p14="http://schemas.microsoft.com/office/powerpoint/2010/main" val="80051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lle72/finalprojec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onsumerfinance.gov/"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Group 9</a:t>
            </a:r>
            <a:endParaRPr/>
          </a:p>
          <a:p>
            <a:pPr marL="0" lvl="0" indent="0" algn="l" rtl="0">
              <a:spcBef>
                <a:spcPts val="0"/>
              </a:spcBef>
              <a:spcAft>
                <a:spcPts val="0"/>
              </a:spcAft>
              <a:buNone/>
            </a:pP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Michael Allen, Joel Alvarez, Mason Inman, Erin Roach</a:t>
            </a:r>
            <a:endParaRPr/>
          </a:p>
        </p:txBody>
      </p:sp>
      <p:pic>
        <p:nvPicPr>
          <p:cNvPr id="61" name="Google Shape;61;p13"/>
          <p:cNvPicPr preferRelativeResize="0"/>
          <p:nvPr/>
        </p:nvPicPr>
        <p:blipFill>
          <a:blip r:embed="rId3">
            <a:alphaModFix/>
          </a:blip>
          <a:stretch>
            <a:fillRect/>
          </a:stretch>
        </p:blipFill>
        <p:spPr>
          <a:xfrm>
            <a:off x="671250" y="194675"/>
            <a:ext cx="1956026" cy="1956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Identifying &amp; Testing Model </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Decision Tree</a:t>
            </a:r>
            <a:r>
              <a:rPr lang="en" sz="2000"/>
              <a:t>: </a:t>
            </a:r>
            <a:endParaRPr sz="2000"/>
          </a:p>
          <a:p>
            <a:pPr marL="0" lvl="0" indent="0" algn="l" rtl="0">
              <a:lnSpc>
                <a:spcPct val="50000"/>
              </a:lnSpc>
              <a:spcBef>
                <a:spcPts val="1600"/>
              </a:spcBef>
              <a:spcAft>
                <a:spcPts val="0"/>
              </a:spcAft>
              <a:buNone/>
            </a:pPr>
            <a:r>
              <a:rPr lang="en" sz="1400"/>
              <a:t>Training score = .8790						 </a:t>
            </a:r>
            <a:endParaRPr sz="1400"/>
          </a:p>
          <a:p>
            <a:pPr marL="0" lvl="0" indent="0" algn="l" rtl="0">
              <a:lnSpc>
                <a:spcPct val="50000"/>
              </a:lnSpc>
              <a:spcBef>
                <a:spcPts val="1600"/>
              </a:spcBef>
              <a:spcAft>
                <a:spcPts val="0"/>
              </a:spcAft>
              <a:buNone/>
            </a:pPr>
            <a:r>
              <a:rPr lang="en" sz="1400"/>
              <a:t>Testing score = .8772						 </a:t>
            </a:r>
            <a:endParaRPr sz="1400"/>
          </a:p>
          <a:p>
            <a:pPr marL="0" lvl="0" indent="0" algn="l" rtl="0">
              <a:spcBef>
                <a:spcPts val="1600"/>
              </a:spcBef>
              <a:spcAft>
                <a:spcPts val="0"/>
              </a:spcAft>
              <a:buNone/>
            </a:pPr>
            <a:r>
              <a:rPr lang="en" sz="1600"/>
              <a:t>Confusion Matrix</a:t>
            </a:r>
            <a:endParaRPr sz="1600"/>
          </a:p>
          <a:p>
            <a:pPr marL="0" lvl="0" indent="0" algn="l" rtl="0">
              <a:spcBef>
                <a:spcPts val="1600"/>
              </a:spcBef>
              <a:spcAft>
                <a:spcPts val="0"/>
              </a:spcAft>
              <a:buNone/>
            </a:pPr>
            <a:endParaRPr sz="1600"/>
          </a:p>
          <a:p>
            <a:pPr marL="5029200" lvl="0" indent="457200" algn="l" rtl="0">
              <a:lnSpc>
                <a:spcPct val="50000"/>
              </a:lnSpc>
              <a:spcBef>
                <a:spcPts val="1600"/>
              </a:spcBef>
              <a:spcAft>
                <a:spcPts val="0"/>
              </a:spcAft>
              <a:buNone/>
            </a:pPr>
            <a:r>
              <a:rPr lang="en" sz="1600"/>
              <a:t>Note: Naive rule = .5592</a:t>
            </a:r>
            <a:endParaRPr sz="1600"/>
          </a:p>
          <a:p>
            <a:pPr marL="5486400" lvl="0" indent="0" algn="l" rtl="0">
              <a:lnSpc>
                <a:spcPct val="115000"/>
              </a:lnSpc>
              <a:spcBef>
                <a:spcPts val="1600"/>
              </a:spcBef>
              <a:spcAft>
                <a:spcPts val="0"/>
              </a:spcAft>
              <a:buNone/>
            </a:pPr>
            <a:r>
              <a:rPr lang="en" sz="1600"/>
              <a:t>Decision tree validates and beats the Naive rule. 						</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pic>
        <p:nvPicPr>
          <p:cNvPr id="122" name="Google Shape;122;p22"/>
          <p:cNvPicPr preferRelativeResize="0"/>
          <p:nvPr/>
        </p:nvPicPr>
        <p:blipFill>
          <a:blip r:embed="rId3">
            <a:alphaModFix/>
          </a:blip>
          <a:stretch>
            <a:fillRect/>
          </a:stretch>
        </p:blipFill>
        <p:spPr>
          <a:xfrm>
            <a:off x="5206113" y="264750"/>
            <a:ext cx="3540812" cy="2492000"/>
          </a:xfrm>
          <a:prstGeom prst="rect">
            <a:avLst/>
          </a:prstGeom>
          <a:noFill/>
          <a:ln>
            <a:noFill/>
          </a:ln>
        </p:spPr>
      </p:pic>
      <p:pic>
        <p:nvPicPr>
          <p:cNvPr id="123" name="Google Shape;123;p22"/>
          <p:cNvPicPr preferRelativeResize="0"/>
          <p:nvPr/>
        </p:nvPicPr>
        <p:blipFill>
          <a:blip r:embed="rId4">
            <a:alphaModFix/>
          </a:blip>
          <a:stretch>
            <a:fillRect/>
          </a:stretch>
        </p:blipFill>
        <p:spPr>
          <a:xfrm>
            <a:off x="2080975" y="2450500"/>
            <a:ext cx="2815050" cy="249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Interesting Facts/ Lessons Learned </a:t>
            </a:r>
            <a:endParaRPr/>
          </a:p>
        </p:txBody>
      </p:sp>
      <p:sp>
        <p:nvSpPr>
          <p:cNvPr id="129" name="Google Shape;129;p23"/>
          <p:cNvSpPr txBox="1">
            <a:spLocks noGrp="1"/>
          </p:cNvSpPr>
          <p:nvPr>
            <p:ph type="body" idx="1"/>
          </p:nvPr>
        </p:nvSpPr>
        <p:spPr>
          <a:xfrm>
            <a:off x="311700" y="1017725"/>
            <a:ext cx="8520600" cy="4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The random forest model produced worse results than the decision tree of the same depth. </a:t>
            </a:r>
            <a:endParaRPr sz="1700"/>
          </a:p>
          <a:p>
            <a:pPr marL="0" lvl="0" indent="0" algn="l" rtl="0">
              <a:spcBef>
                <a:spcPts val="1600"/>
              </a:spcBef>
              <a:spcAft>
                <a:spcPts val="0"/>
              </a:spcAft>
              <a:buNone/>
            </a:pPr>
            <a:r>
              <a:rPr lang="en" sz="1700"/>
              <a:t>By increasing the max depth on our random forest we got a better scores but still not as good as decision tree. </a:t>
            </a:r>
            <a:endParaRPr sz="1700"/>
          </a:p>
          <a:p>
            <a:pPr marL="0" lvl="0" indent="0" algn="l" rtl="0">
              <a:spcBef>
                <a:spcPts val="1600"/>
              </a:spcBef>
              <a:spcAft>
                <a:spcPts val="0"/>
              </a:spcAft>
              <a:buNone/>
            </a:pPr>
            <a:r>
              <a:rPr lang="en" sz="1700"/>
              <a:t>Random Forest score = .6621</a:t>
            </a:r>
            <a:endParaRPr sz="1700"/>
          </a:p>
          <a:p>
            <a:pPr marL="0" lvl="0" indent="0" algn="l" rtl="0">
              <a:spcBef>
                <a:spcPts val="1600"/>
              </a:spcBef>
              <a:spcAft>
                <a:spcPts val="0"/>
              </a:spcAft>
              <a:buNone/>
            </a:pPr>
            <a:r>
              <a:rPr lang="en" sz="1700"/>
              <a:t>MSE = .0801</a:t>
            </a:r>
            <a:endParaRPr sz="1700"/>
          </a:p>
          <a:p>
            <a:pPr marL="0" lvl="0" indent="0" algn="l" rtl="0">
              <a:spcBef>
                <a:spcPts val="1600"/>
              </a:spcBef>
              <a:spcAft>
                <a:spcPts val="0"/>
              </a:spcAft>
              <a:buNone/>
            </a:pPr>
            <a:r>
              <a:rPr lang="en" sz="1700"/>
              <a:t>R^2 = .6750</a:t>
            </a:r>
            <a:endParaRPr sz="1700"/>
          </a:p>
          <a:p>
            <a:pPr marL="0" lvl="0" indent="0" algn="l" rtl="0">
              <a:spcBef>
                <a:spcPts val="1600"/>
              </a:spcBef>
              <a:spcAft>
                <a:spcPts val="1600"/>
              </a:spcAft>
              <a:buNone/>
            </a:pPr>
            <a:r>
              <a:rPr lang="en" sz="1700"/>
              <a:t>Random Forest can potentially run into problems with dummy variables and since we created several dummy variables this might be an explanation as to why the Random Forest model produced weak results.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a:t>END</a:t>
            </a:r>
            <a:endParaRPr sz="10000"/>
          </a:p>
        </p:txBody>
      </p:sp>
      <p:sp>
        <p:nvSpPr>
          <p:cNvPr id="135" name="Google Shape;135;p24"/>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Repository </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u="sng">
                <a:solidFill>
                  <a:schemeClr val="hlink"/>
                </a:solidFill>
                <a:hlinkClick r:id="rId3"/>
              </a:rPr>
              <a:t>https://github.com/malle72/finalproject</a:t>
            </a:r>
            <a:endParaRPr sz="2000"/>
          </a:p>
          <a:p>
            <a:pPr marL="0" lvl="0" indent="0" algn="l" rtl="0">
              <a:spcBef>
                <a:spcPts val="1600"/>
              </a:spcBef>
              <a:spcAft>
                <a:spcPts val="1600"/>
              </a:spcAft>
              <a:buNone/>
            </a:pPr>
            <a:endParaRPr/>
          </a:p>
        </p:txBody>
      </p:sp>
      <p:pic>
        <p:nvPicPr>
          <p:cNvPr id="68" name="Google Shape;68;p14"/>
          <p:cNvPicPr preferRelativeResize="0"/>
          <p:nvPr/>
        </p:nvPicPr>
        <p:blipFill>
          <a:blip r:embed="rId4">
            <a:alphaModFix/>
          </a:blip>
          <a:stretch>
            <a:fillRect/>
          </a:stretch>
        </p:blipFill>
        <p:spPr>
          <a:xfrm>
            <a:off x="753750" y="1495950"/>
            <a:ext cx="7059348" cy="359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Success</a:t>
            </a:r>
            <a:endParaRPr/>
          </a:p>
        </p:txBody>
      </p:sp>
      <p:sp>
        <p:nvSpPr>
          <p:cNvPr id="74" name="Google Shape;74;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B7B7B7"/>
              </a:buClr>
              <a:buSzPts val="1800"/>
              <a:buChar char="●"/>
            </a:pPr>
            <a:r>
              <a:rPr lang="en">
                <a:solidFill>
                  <a:srgbClr val="B7B7B7"/>
                </a:solidFill>
              </a:rPr>
              <a:t>To measure success our model will validate (within .03) and beat the naive rule (0.55).</a:t>
            </a:r>
            <a:endParaRPr>
              <a:solidFill>
                <a:srgbClr val="B7B7B7"/>
              </a:solidFill>
            </a:endParaRPr>
          </a:p>
          <a:p>
            <a:pPr marL="457200" lvl="0" indent="0" algn="l" rtl="0">
              <a:lnSpc>
                <a:spcPct val="100000"/>
              </a:lnSpc>
              <a:spcBef>
                <a:spcPts val="0"/>
              </a:spcBef>
              <a:spcAft>
                <a:spcPts val="0"/>
              </a:spcAft>
              <a:buNone/>
            </a:pPr>
            <a:endParaRPr>
              <a:solidFill>
                <a:srgbClr val="B7B7B7"/>
              </a:solidFill>
            </a:endParaRPr>
          </a:p>
          <a:p>
            <a:pPr marL="457200" lvl="0" indent="-342900" algn="l" rtl="0">
              <a:lnSpc>
                <a:spcPct val="100000"/>
              </a:lnSpc>
              <a:spcBef>
                <a:spcPts val="0"/>
              </a:spcBef>
              <a:spcAft>
                <a:spcPts val="0"/>
              </a:spcAft>
              <a:buClr>
                <a:srgbClr val="B7B7B7"/>
              </a:buClr>
              <a:buSzPts val="1800"/>
              <a:buChar char="●"/>
            </a:pPr>
            <a:r>
              <a:rPr lang="en">
                <a:solidFill>
                  <a:srgbClr val="B7B7B7"/>
                </a:solidFill>
              </a:rPr>
              <a:t>The intended use for this algorithm would be a loan officer having the ability to expedite the loan approval process. </a:t>
            </a:r>
            <a:endParaRPr>
              <a:solidFill>
                <a:srgbClr val="B7B7B7"/>
              </a:solidFill>
            </a:endParaRPr>
          </a:p>
          <a:p>
            <a:pPr marL="457200" lvl="0" indent="0" algn="l" rtl="0">
              <a:lnSpc>
                <a:spcPct val="100000"/>
              </a:lnSpc>
              <a:spcBef>
                <a:spcPts val="0"/>
              </a:spcBef>
              <a:spcAft>
                <a:spcPts val="0"/>
              </a:spcAft>
              <a:buNone/>
            </a:pPr>
            <a:endParaRPr>
              <a:solidFill>
                <a:srgbClr val="B7B7B7"/>
              </a:solidFill>
            </a:endParaRPr>
          </a:p>
          <a:p>
            <a:pPr marL="1371600" lvl="0" indent="0" algn="l" rtl="0">
              <a:lnSpc>
                <a:spcPct val="100000"/>
              </a:lnSpc>
              <a:spcBef>
                <a:spcPts val="0"/>
              </a:spcBef>
              <a:spcAft>
                <a:spcPts val="0"/>
              </a:spcAft>
              <a:buNone/>
            </a:pPr>
            <a:r>
              <a:rPr lang="en">
                <a:solidFill>
                  <a:srgbClr val="B7B7B7"/>
                </a:solidFill>
              </a:rPr>
              <a:t> ⯀Another use for this algorithm could be to help remove bias from the loan application review process. </a:t>
            </a:r>
            <a:endParaRPr>
              <a:solidFill>
                <a:srgbClr val="B7B7B7"/>
              </a:solidFill>
            </a:endParaRPr>
          </a:p>
          <a:p>
            <a:pPr marL="457200" lvl="0" indent="0" algn="l" rtl="0">
              <a:lnSpc>
                <a:spcPct val="100000"/>
              </a:lnSpc>
              <a:spcBef>
                <a:spcPts val="0"/>
              </a:spcBef>
              <a:spcAft>
                <a:spcPts val="0"/>
              </a:spcAft>
              <a:buNone/>
            </a:pPr>
            <a:endParaRPr>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B7B7B7"/>
              </a:buClr>
              <a:buSzPts val="1800"/>
              <a:buChar char="●"/>
            </a:pPr>
            <a:r>
              <a:rPr lang="en">
                <a:solidFill>
                  <a:srgbClr val="B7B7B7"/>
                </a:solidFill>
              </a:rPr>
              <a:t>The records that had the value “loan purchased by institution” were not valid or were going to cause problems and we could not define it as a definite loan accepted. </a:t>
            </a:r>
            <a:endParaRPr>
              <a:solidFill>
                <a:srgbClr val="B7B7B7"/>
              </a:solidFill>
            </a:endParaRPr>
          </a:p>
          <a:p>
            <a:pPr marL="1371600" lvl="1" indent="-317500" algn="l" rtl="0">
              <a:lnSpc>
                <a:spcPct val="100000"/>
              </a:lnSpc>
              <a:spcBef>
                <a:spcPts val="0"/>
              </a:spcBef>
              <a:spcAft>
                <a:spcPts val="0"/>
              </a:spcAft>
              <a:buClr>
                <a:srgbClr val="B7B7B7"/>
              </a:buClr>
              <a:buSzPts val="1400"/>
              <a:buChar char="○"/>
            </a:pPr>
            <a:r>
              <a:rPr lang="en">
                <a:solidFill>
                  <a:srgbClr val="B7B7B7"/>
                </a:solidFill>
              </a:rPr>
              <a:t>This reduced our observations by about 24,000. The final observation count is around 148,000. </a:t>
            </a:r>
            <a:endParaRPr>
              <a:solidFill>
                <a:srgbClr val="B7B7B7"/>
              </a:solidFill>
            </a:endParaRPr>
          </a:p>
          <a:p>
            <a:pPr marL="457200" lvl="0" indent="0" algn="l" rtl="0">
              <a:lnSpc>
                <a:spcPct val="100000"/>
              </a:lnSpc>
              <a:spcBef>
                <a:spcPts val="0"/>
              </a:spcBef>
              <a:spcAft>
                <a:spcPts val="0"/>
              </a:spcAft>
              <a:buNone/>
            </a:pPr>
            <a:endParaRPr>
              <a:solidFill>
                <a:srgbClr val="B7B7B7"/>
              </a:solidFill>
            </a:endParaRPr>
          </a:p>
          <a:p>
            <a:pPr marL="457200" lvl="0" indent="-342900" algn="l" rtl="0">
              <a:lnSpc>
                <a:spcPct val="100000"/>
              </a:lnSpc>
              <a:spcBef>
                <a:spcPts val="0"/>
              </a:spcBef>
              <a:spcAft>
                <a:spcPts val="0"/>
              </a:spcAft>
              <a:buClr>
                <a:srgbClr val="B7B7B7"/>
              </a:buClr>
              <a:buSzPts val="1800"/>
              <a:buChar char="●"/>
            </a:pPr>
            <a:r>
              <a:rPr lang="en">
                <a:solidFill>
                  <a:srgbClr val="B7B7B7"/>
                </a:solidFill>
              </a:rPr>
              <a:t>If this model is to be used to make good recommendations to a loan officer, we have to assume that the source data only contains good choices. </a:t>
            </a:r>
            <a:endParaRPr>
              <a:solidFill>
                <a:srgbClr val="B7B7B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a:p>
            <a:pPr marL="0" lvl="0" indent="0" algn="l" rtl="0">
              <a:spcBef>
                <a:spcPts val="0"/>
              </a:spcBef>
              <a:spcAft>
                <a:spcPts val="0"/>
              </a:spcAft>
              <a:buNone/>
            </a:pP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https://www.consumerfinance.gov/</a:t>
            </a:r>
            <a:endParaRPr/>
          </a:p>
          <a:p>
            <a:pPr marL="0" lvl="0" indent="0" algn="l" rtl="0">
              <a:spcBef>
                <a:spcPts val="1600"/>
              </a:spcBef>
              <a:spcAft>
                <a:spcPts val="0"/>
              </a:spcAft>
              <a:buNone/>
            </a:pPr>
            <a:r>
              <a:rPr lang="en"/>
              <a:t>Every housing loan for which someone applied in Louisiana in 2017.</a:t>
            </a:r>
            <a:endParaRPr/>
          </a:p>
          <a:p>
            <a:pPr marL="0" lvl="0" indent="0" algn="l" rtl="0">
              <a:spcBef>
                <a:spcPts val="1600"/>
              </a:spcBef>
              <a:spcAft>
                <a:spcPts val="1600"/>
              </a:spcAft>
              <a:buNone/>
            </a:pPr>
            <a:r>
              <a:rPr lang="en"/>
              <a:t>The original data set features: 7 floats, 3 integers, 19 objects </a:t>
            </a:r>
            <a:endParaRPr/>
          </a:p>
        </p:txBody>
      </p:sp>
      <p:pic>
        <p:nvPicPr>
          <p:cNvPr id="87" name="Google Shape;87;p17"/>
          <p:cNvPicPr preferRelativeResize="0"/>
          <p:nvPr/>
        </p:nvPicPr>
        <p:blipFill>
          <a:blip r:embed="rId4">
            <a:alphaModFix/>
          </a:blip>
          <a:stretch>
            <a:fillRect/>
          </a:stretch>
        </p:blipFill>
        <p:spPr>
          <a:xfrm>
            <a:off x="1663700" y="2702350"/>
            <a:ext cx="5816602" cy="2335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Train and Test dataset</a:t>
            </a:r>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code to split data into training and testing</a:t>
            </a:r>
            <a:endParaRPr/>
          </a:p>
          <a:p>
            <a:pPr marL="0" lvl="0" indent="0" algn="l" rtl="0">
              <a:spcBef>
                <a:spcPts val="1600"/>
              </a:spcBef>
              <a:spcAft>
                <a:spcPts val="0"/>
              </a:spcAft>
              <a:buNone/>
            </a:pPr>
            <a:r>
              <a:rPr lang="en"/>
              <a:t>x_train, x_test, y_train, y_test = train_test_split(loans_df[loans_df.columns[1:]],loans_df.app_accepted,test_size=0.2, random_state=9,stratify=loans_df.app_accepted)</a:t>
            </a:r>
            <a:endParaRPr/>
          </a:p>
          <a:p>
            <a:pPr marL="457200" lvl="0" indent="-342900" algn="l" rtl="0">
              <a:spcBef>
                <a:spcPts val="1600"/>
              </a:spcBef>
              <a:spcAft>
                <a:spcPts val="0"/>
              </a:spcAft>
              <a:buSzPts val="1800"/>
              <a:buChar char="●"/>
            </a:pPr>
            <a:r>
              <a:rPr lang="en"/>
              <a:t>Training: 80%</a:t>
            </a:r>
            <a:endParaRPr/>
          </a:p>
          <a:p>
            <a:pPr marL="457200" lvl="0" indent="-342900" algn="l" rtl="0">
              <a:spcBef>
                <a:spcPts val="0"/>
              </a:spcBef>
              <a:spcAft>
                <a:spcPts val="0"/>
              </a:spcAft>
              <a:buSzPts val="1800"/>
              <a:buChar char="●"/>
            </a:pPr>
            <a:r>
              <a:rPr lang="en"/>
              <a:t>Testing: 20%</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Visualize Data </a:t>
            </a:r>
            <a:endParaRPr/>
          </a:p>
        </p:txBody>
      </p:sp>
      <p:pic>
        <p:nvPicPr>
          <p:cNvPr id="99" name="Google Shape;99;p19"/>
          <p:cNvPicPr preferRelativeResize="0"/>
          <p:nvPr/>
        </p:nvPicPr>
        <p:blipFill>
          <a:blip r:embed="rId3">
            <a:alphaModFix/>
          </a:blip>
          <a:stretch>
            <a:fillRect/>
          </a:stretch>
        </p:blipFill>
        <p:spPr>
          <a:xfrm>
            <a:off x="201175" y="2404688"/>
            <a:ext cx="3924300" cy="2524125"/>
          </a:xfrm>
          <a:prstGeom prst="rect">
            <a:avLst/>
          </a:prstGeom>
          <a:noFill/>
          <a:ln>
            <a:noFill/>
          </a:ln>
        </p:spPr>
      </p:pic>
      <p:pic>
        <p:nvPicPr>
          <p:cNvPr id="100" name="Google Shape;100;p19"/>
          <p:cNvPicPr preferRelativeResize="0"/>
          <p:nvPr/>
        </p:nvPicPr>
        <p:blipFill>
          <a:blip r:embed="rId4">
            <a:alphaModFix/>
          </a:blip>
          <a:stretch>
            <a:fillRect/>
          </a:stretch>
        </p:blipFill>
        <p:spPr>
          <a:xfrm>
            <a:off x="4739975" y="356375"/>
            <a:ext cx="3848100" cy="2524125"/>
          </a:xfrm>
          <a:prstGeom prst="rect">
            <a:avLst/>
          </a:prstGeom>
          <a:noFill/>
          <a:ln>
            <a:noFill/>
          </a:ln>
        </p:spPr>
      </p:pic>
      <p:sp>
        <p:nvSpPr>
          <p:cNvPr id="101" name="Google Shape;101;p19"/>
          <p:cNvSpPr txBox="1"/>
          <p:nvPr/>
        </p:nvSpPr>
        <p:spPr>
          <a:xfrm>
            <a:off x="5298925" y="3034300"/>
            <a:ext cx="2856600" cy="9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Average"/>
                <a:ea typeface="Average"/>
                <a:cs typeface="Average"/>
                <a:sym typeface="Average"/>
              </a:rPr>
              <a:t>These scatter plot visualizations serve as examples of multicollinearity between variables in our model </a:t>
            </a:r>
            <a:endParaRPr>
              <a:solidFill>
                <a:srgbClr val="FFFFFF"/>
              </a:solidFill>
              <a:latin typeface="Average"/>
              <a:ea typeface="Average"/>
              <a:cs typeface="Average"/>
              <a:sym typeface="Average"/>
            </a:endParaRPr>
          </a:p>
        </p:txBody>
      </p:sp>
      <p:sp>
        <p:nvSpPr>
          <p:cNvPr id="102" name="Google Shape;102;p19"/>
          <p:cNvSpPr txBox="1"/>
          <p:nvPr/>
        </p:nvSpPr>
        <p:spPr>
          <a:xfrm>
            <a:off x="495850" y="1472750"/>
            <a:ext cx="3441300" cy="7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Identify Target Features</a:t>
            </a:r>
            <a:endParaRPr/>
          </a:p>
        </p:txBody>
      </p:sp>
      <p:sp>
        <p:nvSpPr>
          <p:cNvPr id="108" name="Google Shape;108;p20"/>
          <p:cNvSpPr txBox="1">
            <a:spLocks noGrp="1"/>
          </p:cNvSpPr>
          <p:nvPr>
            <p:ph type="body" idx="1"/>
          </p:nvPr>
        </p:nvSpPr>
        <p:spPr>
          <a:xfrm>
            <a:off x="311700" y="1152475"/>
            <a:ext cx="5052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Response Variable: app_accepted</a:t>
            </a:r>
            <a:endParaRPr/>
          </a:p>
          <a:p>
            <a:pPr marL="914400" lvl="1" indent="-317500" algn="l" rtl="0">
              <a:spcBef>
                <a:spcPts val="0"/>
              </a:spcBef>
              <a:spcAft>
                <a:spcPts val="0"/>
              </a:spcAft>
              <a:buSzPts val="1400"/>
              <a:buChar char="○"/>
            </a:pPr>
            <a:r>
              <a:rPr lang="en"/>
              <a:t>Computed from Action Taken </a:t>
            </a:r>
            <a:endParaRPr/>
          </a:p>
          <a:p>
            <a:pPr marL="914400" lvl="1" indent="-317500" algn="l" rtl="0">
              <a:spcBef>
                <a:spcPts val="0"/>
              </a:spcBef>
              <a:spcAft>
                <a:spcPts val="0"/>
              </a:spcAft>
              <a:buSzPts val="1400"/>
              <a:buChar char="○"/>
            </a:pPr>
            <a:r>
              <a:rPr lang="en"/>
              <a:t>“Loan Originated” = 1</a:t>
            </a:r>
            <a:endParaRPr/>
          </a:p>
          <a:p>
            <a:pPr marL="914400" lvl="1" indent="-317500" algn="l" rtl="0">
              <a:spcBef>
                <a:spcPts val="0"/>
              </a:spcBef>
              <a:spcAft>
                <a:spcPts val="0"/>
              </a:spcAft>
              <a:buSzPts val="1400"/>
              <a:buChar char="○"/>
            </a:pPr>
            <a:r>
              <a:rPr lang="en"/>
              <a:t>Other values = 0</a:t>
            </a:r>
            <a:endParaRPr/>
          </a:p>
          <a:p>
            <a:pPr marL="457200" lvl="0" indent="-342900" algn="l" rtl="0">
              <a:spcBef>
                <a:spcPts val="0"/>
              </a:spcBef>
              <a:spcAft>
                <a:spcPts val="0"/>
              </a:spcAft>
              <a:buSzPts val="1800"/>
              <a:buChar char="●"/>
            </a:pPr>
            <a:r>
              <a:rPr lang="en"/>
              <a:t>Dropped: respondent_id (not needed), agency_name (duplicate feature)</a:t>
            </a:r>
            <a:endParaRPr/>
          </a:p>
          <a:p>
            <a:pPr marL="457200" lvl="0" indent="-342900" algn="l" rtl="0">
              <a:spcBef>
                <a:spcPts val="0"/>
              </a:spcBef>
              <a:spcAft>
                <a:spcPts val="0"/>
              </a:spcAft>
              <a:buSzPts val="1800"/>
              <a:buChar char="●"/>
            </a:pPr>
            <a:r>
              <a:rPr lang="en"/>
              <a:t>All other input variables were used in the model</a:t>
            </a:r>
            <a:endParaRPr/>
          </a:p>
        </p:txBody>
      </p:sp>
      <p:pic>
        <p:nvPicPr>
          <p:cNvPr id="109" name="Google Shape;109;p20"/>
          <p:cNvPicPr preferRelativeResize="0"/>
          <p:nvPr/>
        </p:nvPicPr>
        <p:blipFill>
          <a:blip r:embed="rId3">
            <a:alphaModFix/>
          </a:blip>
          <a:stretch>
            <a:fillRect/>
          </a:stretch>
        </p:blipFill>
        <p:spPr>
          <a:xfrm>
            <a:off x="5485373" y="575700"/>
            <a:ext cx="3431475" cy="359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Inspect &amp; Wrangle Data </a:t>
            </a:r>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CCCCCC"/>
                </a:solidFill>
              </a:rPr>
              <a:t>Cleanliness of data: </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The data was clean, but not all variables were in the formats that our model required </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There were missing numeric values in the census data and missing data for categorical fields</a:t>
            </a:r>
            <a:endParaRPr sz="1400">
              <a:solidFill>
                <a:srgbClr val="CCCCCC"/>
              </a:solidFill>
            </a:endParaRPr>
          </a:p>
          <a:p>
            <a:pPr marL="0" lvl="0" indent="0" algn="l" rtl="0">
              <a:lnSpc>
                <a:spcPct val="100000"/>
              </a:lnSpc>
              <a:spcBef>
                <a:spcPts val="0"/>
              </a:spcBef>
              <a:spcAft>
                <a:spcPts val="0"/>
              </a:spcAft>
              <a:buNone/>
            </a:pPr>
            <a:endParaRPr sz="1400">
              <a:solidFill>
                <a:srgbClr val="CCCCCC"/>
              </a:solidFill>
            </a:endParaRPr>
          </a:p>
          <a:p>
            <a:pPr marL="0" lvl="0" indent="0" algn="l" rtl="0">
              <a:lnSpc>
                <a:spcPct val="100000"/>
              </a:lnSpc>
              <a:spcBef>
                <a:spcPts val="0"/>
              </a:spcBef>
              <a:spcAft>
                <a:spcPts val="0"/>
              </a:spcAft>
              <a:buNone/>
            </a:pPr>
            <a:r>
              <a:rPr lang="en" sz="1400">
                <a:solidFill>
                  <a:srgbClr val="CCCCCC"/>
                </a:solidFill>
              </a:rPr>
              <a:t>Wrangling Data:</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Looped through all of the census numeric variables to replace NaN values with the median value</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Replaced empty values in applicant_income_000s with median value</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Did not remove any outliers</a:t>
            </a:r>
            <a:endParaRPr sz="1400">
              <a:solidFill>
                <a:srgbClr val="CCCCCC"/>
              </a:solidFill>
            </a:endParaRPr>
          </a:p>
          <a:p>
            <a:pPr marL="0" lvl="0" indent="0" algn="l" rtl="0">
              <a:lnSpc>
                <a:spcPct val="100000"/>
              </a:lnSpc>
              <a:spcBef>
                <a:spcPts val="0"/>
              </a:spcBef>
              <a:spcAft>
                <a:spcPts val="0"/>
              </a:spcAft>
              <a:buNone/>
            </a:pPr>
            <a:endParaRPr sz="1400">
              <a:solidFill>
                <a:srgbClr val="CCCCCC"/>
              </a:solidFill>
            </a:endParaRPr>
          </a:p>
          <a:p>
            <a:pPr marL="0" lvl="0" indent="0" algn="l" rtl="0">
              <a:lnSpc>
                <a:spcPct val="100000"/>
              </a:lnSpc>
              <a:spcBef>
                <a:spcPts val="0"/>
              </a:spcBef>
              <a:spcAft>
                <a:spcPts val="0"/>
              </a:spcAft>
              <a:buNone/>
            </a:pPr>
            <a:r>
              <a:rPr lang="en" sz="1400">
                <a:solidFill>
                  <a:srgbClr val="CCCCCC"/>
                </a:solidFill>
              </a:rPr>
              <a:t>Useless Features: </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Dropped respondent_id because it is not needed, dropped agency_name because it was a duplicate feature</a:t>
            </a:r>
            <a:endParaRPr sz="1400">
              <a:solidFill>
                <a:srgbClr val="CCCCCC"/>
              </a:solidFill>
            </a:endParaRPr>
          </a:p>
          <a:p>
            <a:pPr marL="0" lvl="0" indent="0" algn="l" rtl="0">
              <a:lnSpc>
                <a:spcPct val="100000"/>
              </a:lnSpc>
              <a:spcBef>
                <a:spcPts val="0"/>
              </a:spcBef>
              <a:spcAft>
                <a:spcPts val="0"/>
              </a:spcAft>
              <a:buNone/>
            </a:pPr>
            <a:endParaRPr sz="1400">
              <a:solidFill>
                <a:srgbClr val="CCCCCC"/>
              </a:solidFill>
            </a:endParaRPr>
          </a:p>
          <a:p>
            <a:pPr marL="0" lvl="0" indent="0" algn="l" rtl="0">
              <a:lnSpc>
                <a:spcPct val="100000"/>
              </a:lnSpc>
              <a:spcBef>
                <a:spcPts val="0"/>
              </a:spcBef>
              <a:spcAft>
                <a:spcPts val="0"/>
              </a:spcAft>
              <a:buNone/>
            </a:pPr>
            <a:r>
              <a:rPr lang="en" sz="1400">
                <a:solidFill>
                  <a:srgbClr val="CCCCCC"/>
                </a:solidFill>
              </a:rPr>
              <a:t>Object variable issue:</a:t>
            </a:r>
            <a:endParaRPr sz="1400">
              <a:solidFill>
                <a:srgbClr val="CCCCCC"/>
              </a:solidFill>
            </a:endParaRPr>
          </a:p>
          <a:p>
            <a:pPr marL="457200" lvl="0" indent="-317500" algn="l" rtl="0">
              <a:lnSpc>
                <a:spcPct val="100000"/>
              </a:lnSpc>
              <a:spcBef>
                <a:spcPts val="0"/>
              </a:spcBef>
              <a:spcAft>
                <a:spcPts val="0"/>
              </a:spcAft>
              <a:buClr>
                <a:srgbClr val="CCCCCC"/>
              </a:buClr>
              <a:buSzPts val="1400"/>
              <a:buChar char="-"/>
            </a:pPr>
            <a:r>
              <a:rPr lang="en" sz="1400">
                <a:solidFill>
                  <a:srgbClr val="CCCCCC"/>
                </a:solidFill>
              </a:rPr>
              <a:t>Created dummy variables for all categorical variables for use in decision tree</a:t>
            </a:r>
            <a:endParaRPr sz="1400">
              <a:solidFill>
                <a:srgbClr val="CCCCCC"/>
              </a:solidFill>
            </a:endParaRPr>
          </a:p>
          <a:p>
            <a:pPr marL="45720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On-screen Show (16:9)</PresentationFormat>
  <Paragraphs>79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Oswald</vt:lpstr>
      <vt:lpstr>Calibri</vt:lpstr>
      <vt:lpstr>Average</vt:lpstr>
      <vt:lpstr>Arial</vt:lpstr>
      <vt:lpstr>Slate</vt:lpstr>
      <vt:lpstr>Group 9 </vt:lpstr>
      <vt:lpstr>Git Repository </vt:lpstr>
      <vt:lpstr>Success</vt:lpstr>
      <vt:lpstr>Assumptions</vt:lpstr>
      <vt:lpstr>Dataset </vt:lpstr>
      <vt:lpstr>Train and Test dataset</vt:lpstr>
      <vt:lpstr>Visualize Data </vt:lpstr>
      <vt:lpstr>Identify Target Features</vt:lpstr>
      <vt:lpstr>Inspect &amp; Wrangle Data </vt:lpstr>
      <vt:lpstr>Identifying &amp; Testing Model </vt:lpstr>
      <vt:lpstr>Interesting Facts/ Lessons Learned </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 </dc:title>
  <dc:creator>Erin Roach</dc:creator>
  <cp:lastModifiedBy>Erin Roach</cp:lastModifiedBy>
  <cp:revision>1</cp:revision>
  <dcterms:modified xsi:type="dcterms:W3CDTF">2020-07-24T20:06:15Z</dcterms:modified>
</cp:coreProperties>
</file>