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7" r:id="rId5"/>
    <p:sldId id="272" r:id="rId6"/>
    <p:sldId id="260" r:id="rId7"/>
    <p:sldId id="273" r:id="rId8"/>
    <p:sldId id="261" r:id="rId9"/>
    <p:sldId id="274"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75" r:id="rId31"/>
    <p:sldId id="296" r:id="rId32"/>
    <p:sldId id="302" r:id="rId33"/>
    <p:sldId id="303" r:id="rId34"/>
    <p:sldId id="304" r:id="rId35"/>
    <p:sldId id="305" r:id="rId36"/>
    <p:sldId id="306" r:id="rId37"/>
    <p:sldId id="307" r:id="rId38"/>
    <p:sldId id="298" r:id="rId39"/>
    <p:sldId id="300" r:id="rId40"/>
    <p:sldId id="299" r:id="rId41"/>
    <p:sldId id="297" r:id="rId42"/>
    <p:sldId id="301" r:id="rId43"/>
  </p:sldIdLst>
  <p:sldSz cx="18288000" cy="10287000"/>
  <p:notesSz cx="6858000" cy="9144000"/>
  <p:embeddedFontLst>
    <p:embeddedFont>
      <p:font typeface="Tahoma" panose="020B0604030504040204" pitchFamily="34" charset="0"/>
      <p:regular r:id="rId44"/>
      <p:bold r:id="rId45"/>
    </p:embeddedFont>
    <p:embeddedFont>
      <p:font typeface="HK Grotesk Light" panose="020B0604020202020204" charset="0"/>
      <p:regular r:id="rId46"/>
    </p:embeddedFont>
    <p:embeddedFont>
      <p:font typeface="HK Grotesk Medium" panose="020B0604020202020204" charset="0"/>
      <p:regular r:id="rId47"/>
    </p:embeddedFont>
    <p:embeddedFont>
      <p:font typeface="Calibri" panose="020F050202020403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3.jpg"/></Relationships>
</file>

<file path=ppt/slides/_rels/slide3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grpSp>
        <p:nvGrpSpPr>
          <p:cNvPr id="6" name="Group 6"/>
          <p:cNvGrpSpPr/>
          <p:nvPr/>
        </p:nvGrpSpPr>
        <p:grpSpPr>
          <a:xfrm>
            <a:off x="2224876" y="2933700"/>
            <a:ext cx="8062124" cy="4862045"/>
            <a:chOff x="0" y="161925"/>
            <a:chExt cx="8668027" cy="6482726"/>
          </a:xfrm>
        </p:grpSpPr>
        <p:sp>
          <p:nvSpPr>
            <p:cNvPr id="7" name="TextBox 7"/>
            <p:cNvSpPr txBox="1"/>
            <p:nvPr/>
          </p:nvSpPr>
          <p:spPr>
            <a:xfrm>
              <a:off x="0" y="161925"/>
              <a:ext cx="8668027" cy="2886004"/>
            </a:xfrm>
            <a:prstGeom prst="rect">
              <a:avLst/>
            </a:prstGeom>
          </p:spPr>
          <p:txBody>
            <a:bodyPr lIns="0" tIns="0" rIns="0" bIns="0" rtlCol="0" anchor="t">
              <a:spAutoFit/>
            </a:bodyPr>
            <a:lstStyle/>
            <a:p>
              <a:pPr>
                <a:lnSpc>
                  <a:spcPts val="8800"/>
                </a:lnSpc>
              </a:pPr>
              <a:r>
                <a:rPr lang="en-US" sz="7200" dirty="0" smtClean="0">
                  <a:solidFill>
                    <a:schemeClr val="bg1"/>
                  </a:solidFill>
                  <a:latin typeface="Tahoma" panose="020B0604030504040204" pitchFamily="34" charset="0"/>
                  <a:ea typeface="Tahoma" panose="020B0604030504040204" pitchFamily="34" charset="0"/>
                  <a:cs typeface="Tahoma" panose="020B0604030504040204" pitchFamily="34" charset="0"/>
                </a:rPr>
                <a:t>Marketing Insights For CodeX</a:t>
              </a:r>
              <a:endParaRPr lang="en-US" sz="7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8"/>
            <p:cNvSpPr txBox="1"/>
            <p:nvPr/>
          </p:nvSpPr>
          <p:spPr>
            <a:xfrm>
              <a:off x="0" y="5343524"/>
              <a:ext cx="8393432" cy="1301127"/>
            </a:xfrm>
            <a:prstGeom prst="rect">
              <a:avLst/>
            </a:prstGeom>
          </p:spPr>
          <p:txBody>
            <a:bodyPr lIns="0" tIns="0" rIns="0" bIns="0" rtlCol="0" anchor="t">
              <a:spAutoFit/>
            </a:bodyPr>
            <a:lstStyle/>
            <a:p>
              <a:pPr>
                <a:lnSpc>
                  <a:spcPts val="3840"/>
                </a:lnSpc>
              </a:pPr>
              <a:r>
                <a:rPr lang="en-US" sz="3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Codebasics Resume Project</a:t>
              </a:r>
            </a:p>
            <a:p>
              <a:pPr>
                <a:lnSpc>
                  <a:spcPts val="3840"/>
                </a:lnSpc>
              </a:pP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Challenge - 6</a:t>
              </a:r>
              <a:endPar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Freeform 9"/>
            <p:cNvSpPr/>
            <p:nvPr/>
          </p:nvSpPr>
          <p:spPr>
            <a:xfrm>
              <a:off x="0" y="3734499"/>
              <a:ext cx="8273907" cy="434380"/>
            </a:xfrm>
            <a:custGeom>
              <a:avLst/>
              <a:gdLst/>
              <a:ahLst/>
              <a:cxnLst/>
              <a:rect l="l" t="t" r="r" b="b"/>
              <a:pathLst>
                <a:path w="8273907" h="434380">
                  <a:moveTo>
                    <a:pt x="0" y="0"/>
                  </a:moveTo>
                  <a:lnTo>
                    <a:pt x="8273907" y="0"/>
                  </a:lnTo>
                  <a:lnTo>
                    <a:pt x="8273907" y="434380"/>
                  </a:lnTo>
                  <a:lnTo>
                    <a:pt x="0" y="434380"/>
                  </a:lnTo>
                  <a:lnTo>
                    <a:pt x="0" y="0"/>
                  </a:lnTo>
                  <a:close/>
                </a:path>
              </a:pathLst>
            </a:custGeom>
            <a:blipFill>
              <a:blip r:embed="rId3"/>
              <a:stretch>
                <a:fillRect/>
              </a:stretch>
            </a:blipFill>
          </p:spPr>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1562101"/>
            <a:ext cx="4631876" cy="7238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7" name="Picture 16">
            <a:extLst>
              <a:ext uri="{FF2B5EF4-FFF2-40B4-BE49-F238E27FC236}">
                <a16:creationId xmlns="" xmlns:a16="http://schemas.microsoft.com/office/drawing/2014/main" id="{FBAA5D09-9834-4844-BB9E-7D71A16E8037}"/>
              </a:ext>
            </a:extLst>
          </p:cNvPr>
          <p:cNvPicPr>
            <a:picLocks noChangeAspect="1"/>
          </p:cNvPicPr>
          <p:nvPr/>
        </p:nvPicPr>
        <p:blipFill>
          <a:blip r:embed="rId5"/>
          <a:stretch>
            <a:fillRect/>
          </a:stretch>
        </p:blipFill>
        <p:spPr>
          <a:xfrm>
            <a:off x="1676400" y="263989"/>
            <a:ext cx="1547813" cy="15478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884858"/>
          </a:xfrm>
          <a:prstGeom prst="rect">
            <a:avLst/>
          </a:prstGeom>
        </p:spPr>
        <p:txBody>
          <a:bodyPr wrap="square" lIns="0" tIns="0" rIns="0" bIns="0" rtlCol="0" anchor="t">
            <a:spAutoFit/>
          </a:bodyPr>
          <a:lstStyle/>
          <a:p>
            <a:pPr>
              <a:lnSpc>
                <a:spcPts val="6888"/>
              </a:lnSpc>
            </a:pPr>
            <a:r>
              <a:rPr lang="en-US" sz="5400" dirty="0" smtClean="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b.Which </a:t>
            </a:r>
            <a:r>
              <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age group prefers energy drinks more?</a:t>
            </a:r>
          </a:p>
        </p:txBody>
      </p:sp>
      <p:sp>
        <p:nvSpPr>
          <p:cNvPr id="14" name="Freeform 9"/>
          <p:cNvSpPr/>
          <p:nvPr/>
        </p:nvSpPr>
        <p:spPr>
          <a:xfrm rot="16200000">
            <a:off x="5718700" y="4461399"/>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8452692"/>
            <a:ext cx="12020266" cy="1200329"/>
          </a:xfrm>
          <a:prstGeom prst="rect">
            <a:avLst/>
          </a:prstGeom>
        </p:spPr>
        <p:txBody>
          <a:bodyPr wrap="square">
            <a:spAutoFit/>
          </a:bodyPr>
          <a:lstStyle/>
          <a:p>
            <a:r>
              <a:rPr lang="en-US" sz="2400" dirty="0">
                <a:solidFill>
                  <a:srgbClr val="ECECEC"/>
                </a:solidFill>
                <a:latin typeface="Söhne"/>
              </a:rPr>
              <a:t>Energy drink marketing often targets young men with images of extreme sports, adventure, and high-energy lifestyles. These advertisements might resonate more strongly with men, leading to higher consumption rates.</a:t>
            </a:r>
            <a:endParaRPr lang="en-IN" sz="2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83" y="2977265"/>
            <a:ext cx="4243575" cy="3302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8120" y="1943100"/>
            <a:ext cx="5617587" cy="5534363"/>
          </a:xfrm>
          <a:prstGeom prst="rect">
            <a:avLst/>
          </a:prstGeom>
        </p:spPr>
      </p:pic>
      <p:sp>
        <p:nvSpPr>
          <p:cNvPr id="15" name="Freeform 3"/>
          <p:cNvSpPr/>
          <p:nvPr/>
        </p:nvSpPr>
        <p:spPr>
          <a:xfrm>
            <a:off x="1565262" y="86487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6" name="Freeform 3"/>
          <p:cNvSpPr/>
          <p:nvPr/>
        </p:nvSpPr>
        <p:spPr>
          <a:xfrm>
            <a:off x="1565261" y="8060564"/>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2" name="Rectangle 11"/>
          <p:cNvSpPr/>
          <p:nvPr/>
        </p:nvSpPr>
        <p:spPr>
          <a:xfrm>
            <a:off x="1752600" y="7912750"/>
            <a:ext cx="8871146" cy="461665"/>
          </a:xfrm>
          <a:prstGeom prst="rect">
            <a:avLst/>
          </a:prstGeom>
        </p:spPr>
        <p:txBody>
          <a:bodyPr wrap="none">
            <a:spAutoFit/>
          </a:bodyPr>
          <a:lstStyle/>
          <a:p>
            <a:r>
              <a:rPr lang="en-US" sz="2400" dirty="0">
                <a:solidFill>
                  <a:schemeClr val="bg1"/>
                </a:solidFill>
              </a:rPr>
              <a:t>19-30 age group consumes maximum energy drink followed by 31-45.</a:t>
            </a:r>
            <a:endParaRPr lang="en-IN" sz="2400" dirty="0">
              <a:solidFill>
                <a:schemeClr val="bg1"/>
              </a:solidFill>
            </a:endParaRPr>
          </a:p>
        </p:txBody>
      </p:sp>
    </p:spTree>
    <p:extLst>
      <p:ext uri="{BB962C8B-B14F-4D97-AF65-F5344CB8AC3E}">
        <p14:creationId xmlns:p14="http://schemas.microsoft.com/office/powerpoint/2010/main" val="282910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69715"/>
          </a:xfrm>
          <a:prstGeom prst="rect">
            <a:avLst/>
          </a:prstGeom>
        </p:spPr>
        <p:txBody>
          <a:bodyPr wrap="square" lIns="0" tIns="0" rIns="0" bIns="0" rtlCol="0" anchor="t">
            <a:spAutoFit/>
          </a:bodyPr>
          <a:lstStyle/>
          <a:p>
            <a:pPr>
              <a:lnSpc>
                <a:spcPts val="6888"/>
              </a:lnSpc>
            </a:pPr>
            <a:r>
              <a:rPr lang="en-US" sz="5400" dirty="0" smtClean="0">
                <a:solidFill>
                  <a:schemeClr val="accent1">
                    <a:lumMod val="20000"/>
                    <a:lumOff val="80000"/>
                  </a:schemeClr>
                </a:solidFill>
              </a:rPr>
              <a:t>c.Which </a:t>
            </a:r>
            <a:r>
              <a:rPr lang="en-US" sz="5400" dirty="0">
                <a:solidFill>
                  <a:schemeClr val="accent1">
                    <a:lumMod val="20000"/>
                    <a:lumOff val="80000"/>
                  </a:schemeClr>
                </a:solidFill>
              </a:rPr>
              <a:t>type of marketing reaches the most Youth </a:t>
            </a:r>
            <a:endParaRPr lang="en-US" sz="5400" dirty="0" smtClean="0">
              <a:solidFill>
                <a:schemeClr val="accent1">
                  <a:lumMod val="20000"/>
                  <a:lumOff val="80000"/>
                </a:schemeClr>
              </a:solidFill>
            </a:endParaRPr>
          </a:p>
          <a:p>
            <a:pPr>
              <a:lnSpc>
                <a:spcPts val="6888"/>
              </a:lnSpc>
            </a:pPr>
            <a:r>
              <a:rPr lang="en-US" sz="5400" dirty="0" smtClean="0">
                <a:solidFill>
                  <a:schemeClr val="accent1">
                    <a:lumMod val="20000"/>
                    <a:lumOff val="80000"/>
                  </a:schemeClr>
                </a:solidFill>
              </a:rPr>
              <a:t>(</a:t>
            </a:r>
            <a:r>
              <a:rPr lang="en-US" sz="5400" dirty="0">
                <a:solidFill>
                  <a:schemeClr val="accent1">
                    <a:lumMod val="20000"/>
                    <a:lumOff val="80000"/>
                  </a:schemeClr>
                </a:solidFill>
              </a:rPr>
              <a:t>15-30)?</a:t>
            </a: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1569660"/>
          </a:xfrm>
          <a:prstGeom prst="rect">
            <a:avLst/>
          </a:prstGeom>
        </p:spPr>
        <p:txBody>
          <a:bodyPr wrap="square">
            <a:spAutoFit/>
          </a:bodyPr>
          <a:lstStyle/>
          <a:p>
            <a:r>
              <a:rPr lang="en-US" sz="2400" dirty="0" smtClean="0">
                <a:solidFill>
                  <a:schemeClr val="bg1"/>
                </a:solidFill>
              </a:rPr>
              <a:t>Online Platforms </a:t>
            </a:r>
            <a:r>
              <a:rPr lang="en-US" sz="2400" dirty="0">
                <a:solidFill>
                  <a:schemeClr val="bg1"/>
                </a:solidFill>
              </a:rPr>
              <a:t>like Instagram, Snapchat, TikTok, and YouTube are highly popular among young people. Marketing campaigns that leverage engaging content, influencers, and interactive features on these platforms can effectively reach </a:t>
            </a:r>
            <a:r>
              <a:rPr lang="en-US" sz="2400" dirty="0" smtClean="0">
                <a:solidFill>
                  <a:schemeClr val="bg1"/>
                </a:solidFill>
              </a:rPr>
              <a:t>audiences between 15-30 age group.</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3362881"/>
            <a:ext cx="6194351" cy="314729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000" y="1945452"/>
            <a:ext cx="6081969" cy="5761865"/>
          </a:xfrm>
          <a:prstGeom prst="rect">
            <a:avLst/>
          </a:prstGeom>
        </p:spPr>
      </p:pic>
    </p:spTree>
    <p:extLst>
      <p:ext uri="{BB962C8B-B14F-4D97-AF65-F5344CB8AC3E}">
        <p14:creationId xmlns:p14="http://schemas.microsoft.com/office/powerpoint/2010/main" val="335426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081048" y="5436343"/>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3539430"/>
          </a:xfrm>
          <a:prstGeom prst="rect">
            <a:avLst/>
          </a:prstGeom>
        </p:spPr>
        <p:txBody>
          <a:bodyPr wrap="square" lIns="0" tIns="0" rIns="0" bIns="0" rtlCol="0" anchor="t">
            <a:spAutoFit/>
          </a:bodyPr>
          <a:lstStyle/>
          <a:p>
            <a:pPr>
              <a:lnSpc>
                <a:spcPts val="6888"/>
              </a:lnSpc>
            </a:pPr>
            <a:r>
              <a:rPr lang="en-US" sz="2800" dirty="0" smtClean="0">
                <a:solidFill>
                  <a:schemeClr val="bg1"/>
                </a:solidFill>
              </a:rPr>
              <a:t>a. What </a:t>
            </a:r>
            <a:r>
              <a:rPr lang="en-US" sz="2800" dirty="0">
                <a:solidFill>
                  <a:schemeClr val="bg1"/>
                </a:solidFill>
              </a:rPr>
              <a:t>are the preferred ingredients of energy drinks among respondents?</a:t>
            </a:r>
          </a:p>
          <a:p>
            <a:pPr>
              <a:lnSpc>
                <a:spcPts val="6888"/>
              </a:lnSpc>
            </a:pPr>
            <a:r>
              <a:rPr lang="en-US" sz="2800" dirty="0" smtClean="0">
                <a:solidFill>
                  <a:schemeClr val="bg1"/>
                </a:solidFill>
              </a:rPr>
              <a:t>b. </a:t>
            </a:r>
            <a:r>
              <a:rPr lang="en-US" sz="2800" dirty="0">
                <a:solidFill>
                  <a:schemeClr val="bg1"/>
                </a:solidFill>
              </a:rPr>
              <a:t>What packaging preferences do respondents have for energy drinks? </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4876800" y="1048118"/>
            <a:ext cx="7134474" cy="805862"/>
          </a:xfrm>
          <a:prstGeom prst="rect">
            <a:avLst/>
          </a:prstGeom>
        </p:spPr>
        <p:txBody>
          <a:bodyPr lIns="0" tIns="0" rIns="0" bIns="0" rtlCol="0" anchor="t">
            <a:spAutoFit/>
          </a:bodyPr>
          <a:lstStyle/>
          <a:p>
            <a:pPr>
              <a:lnSpc>
                <a:spcPts val="6888"/>
              </a:lnSpc>
            </a:pPr>
            <a:r>
              <a:rPr lang="en-IN"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Consumer Preferences</a:t>
            </a:r>
            <a:endPar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3009900"/>
            <a:ext cx="4876190" cy="4876190"/>
          </a:xfrm>
          <a:prstGeom prst="rect">
            <a:avLst/>
          </a:prstGeom>
        </p:spPr>
      </p:pic>
    </p:spTree>
    <p:extLst>
      <p:ext uri="{BB962C8B-B14F-4D97-AF65-F5344CB8AC3E}">
        <p14:creationId xmlns:p14="http://schemas.microsoft.com/office/powerpoint/2010/main" val="365728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31308"/>
          </a:xfrm>
          <a:prstGeom prst="rect">
            <a:avLst/>
          </a:prstGeom>
        </p:spPr>
        <p:txBody>
          <a:bodyPr wrap="square" lIns="0" tIns="0" rIns="0" bIns="0" rtlCol="0" anchor="t">
            <a:spAutoFit/>
          </a:bodyPr>
          <a:lstStyle/>
          <a:p>
            <a:pPr>
              <a:lnSpc>
                <a:spcPts val="6888"/>
              </a:lnSpc>
            </a:pPr>
            <a:r>
              <a:rPr lang="en-US" sz="5400" dirty="0">
                <a:solidFill>
                  <a:schemeClr val="bg1"/>
                </a:solidFill>
              </a:rPr>
              <a:t>a. What are the preferred ingredients of energy drinks among respondents?</a:t>
            </a: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1200329"/>
          </a:xfrm>
          <a:prstGeom prst="rect">
            <a:avLst/>
          </a:prstGeom>
        </p:spPr>
        <p:txBody>
          <a:bodyPr wrap="square">
            <a:spAutoFit/>
          </a:bodyPr>
          <a:lstStyle/>
          <a:p>
            <a:r>
              <a:rPr lang="en-US" sz="2400" dirty="0">
                <a:solidFill>
                  <a:schemeClr val="bg1"/>
                </a:solidFill>
              </a:rPr>
              <a:t>Caffeine is a central nervous system stimulant that can increase alertness, concentration, and energy levels. Many people consume energy drinks specifically for this stimulating effect, especially when they need to stay awake or focused for an extended period.</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257" y="3498385"/>
            <a:ext cx="7008611" cy="250014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2100" y="2658209"/>
            <a:ext cx="6325281" cy="4818084"/>
          </a:xfrm>
          <a:prstGeom prst="rect">
            <a:avLst/>
          </a:prstGeom>
        </p:spPr>
      </p:pic>
    </p:spTree>
    <p:extLst>
      <p:ext uri="{BB962C8B-B14F-4D97-AF65-F5344CB8AC3E}">
        <p14:creationId xmlns:p14="http://schemas.microsoft.com/office/powerpoint/2010/main" val="340636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22779"/>
          </a:xfrm>
          <a:prstGeom prst="rect">
            <a:avLst/>
          </a:prstGeom>
        </p:spPr>
        <p:txBody>
          <a:bodyPr wrap="square" lIns="0" tIns="0" rIns="0" bIns="0" rtlCol="0" anchor="t">
            <a:spAutoFit/>
          </a:bodyPr>
          <a:lstStyle/>
          <a:p>
            <a:pPr>
              <a:lnSpc>
                <a:spcPts val="6888"/>
              </a:lnSpc>
            </a:pPr>
            <a:r>
              <a:rPr lang="en-US" sz="5400" dirty="0">
                <a:solidFill>
                  <a:schemeClr val="bg1"/>
                </a:solidFill>
              </a:rPr>
              <a:t>b. What packaging preferences do respondents have for energy drinks? </a:t>
            </a:r>
            <a:endParaRPr lang="en-US" sz="5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1200329"/>
          </a:xfrm>
          <a:prstGeom prst="rect">
            <a:avLst/>
          </a:prstGeom>
        </p:spPr>
        <p:txBody>
          <a:bodyPr wrap="square">
            <a:spAutoFit/>
          </a:bodyPr>
          <a:lstStyle/>
          <a:p>
            <a:r>
              <a:rPr lang="en-US" sz="2400" dirty="0">
                <a:solidFill>
                  <a:schemeClr val="bg1"/>
                </a:solidFill>
              </a:rPr>
              <a:t>Compact cans are easier to carry and handle, making them convenient for consumers who are on the go. They can be easily stored in backpacks, purses, or pockets, allowing consumers to enjoy their beverages wherever they </a:t>
            </a:r>
            <a:r>
              <a:rPr lang="en-US" sz="2400" dirty="0" smtClean="0">
                <a:solidFill>
                  <a:schemeClr val="bg1"/>
                </a:solidFill>
              </a:rPr>
              <a:t>are.</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809" y="4000500"/>
            <a:ext cx="6282085" cy="2362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7632" y="2474633"/>
            <a:ext cx="6553200" cy="5018100"/>
          </a:xfrm>
          <a:prstGeom prst="rect">
            <a:avLst/>
          </a:prstGeom>
        </p:spPr>
      </p:pic>
    </p:spTree>
    <p:extLst>
      <p:ext uri="{BB962C8B-B14F-4D97-AF65-F5344CB8AC3E}">
        <p14:creationId xmlns:p14="http://schemas.microsoft.com/office/powerpoint/2010/main" val="363844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081048" y="5436343"/>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2654573"/>
          </a:xfrm>
          <a:prstGeom prst="rect">
            <a:avLst/>
          </a:prstGeom>
        </p:spPr>
        <p:txBody>
          <a:bodyPr wrap="square" lIns="0" tIns="0" rIns="0" bIns="0" rtlCol="0" anchor="t">
            <a:spAutoFit/>
          </a:bodyPr>
          <a:lstStyle/>
          <a:p>
            <a:pPr marL="514350" indent="-514350">
              <a:lnSpc>
                <a:spcPts val="6888"/>
              </a:lnSpc>
              <a:buAutoNum type="alphaLcPeriod"/>
            </a:pPr>
            <a:r>
              <a:rPr lang="en-US" sz="2800" dirty="0" smtClean="0">
                <a:solidFill>
                  <a:schemeClr val="bg1"/>
                </a:solidFill>
              </a:rPr>
              <a:t>Who </a:t>
            </a:r>
            <a:r>
              <a:rPr lang="en-US" sz="2800" dirty="0">
                <a:solidFill>
                  <a:schemeClr val="bg1"/>
                </a:solidFill>
              </a:rPr>
              <a:t>are the current market leaders? </a:t>
            </a:r>
            <a:endParaRPr lang="en-US" sz="2800" dirty="0" smtClean="0">
              <a:solidFill>
                <a:schemeClr val="bg1"/>
              </a:solidFill>
            </a:endParaRPr>
          </a:p>
          <a:p>
            <a:pPr>
              <a:lnSpc>
                <a:spcPts val="6888"/>
              </a:lnSpc>
            </a:pPr>
            <a:r>
              <a:rPr lang="en-US" sz="2800" dirty="0" smtClean="0">
                <a:solidFill>
                  <a:schemeClr val="bg1"/>
                </a:solidFill>
              </a:rPr>
              <a:t>b. </a:t>
            </a:r>
            <a:r>
              <a:rPr lang="en-US" sz="2800" dirty="0">
                <a:solidFill>
                  <a:schemeClr val="bg1"/>
                </a:solidFill>
              </a:rPr>
              <a:t>What are the primary reasons consumers prefer those brands over ours? </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4876800" y="1048118"/>
            <a:ext cx="7134474" cy="805862"/>
          </a:xfrm>
          <a:prstGeom prst="rect">
            <a:avLst/>
          </a:prstGeom>
        </p:spPr>
        <p:txBody>
          <a:bodyPr lIns="0" tIns="0" rIns="0" bIns="0" rtlCol="0" anchor="t">
            <a:spAutoFit/>
          </a:bodyPr>
          <a:lstStyle/>
          <a:p>
            <a:pPr>
              <a:lnSpc>
                <a:spcPts val="6888"/>
              </a:lnSpc>
            </a:pPr>
            <a:r>
              <a:rPr lang="en-IN" sz="5400" dirty="0" smtClean="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Competition Analysis</a:t>
            </a:r>
            <a:endPar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3851" y="3113903"/>
            <a:ext cx="4876190" cy="4876190"/>
          </a:xfrm>
          <a:prstGeom prst="rect">
            <a:avLst/>
          </a:prstGeom>
        </p:spPr>
      </p:pic>
    </p:spTree>
    <p:extLst>
      <p:ext uri="{BB962C8B-B14F-4D97-AF65-F5344CB8AC3E}">
        <p14:creationId xmlns:p14="http://schemas.microsoft.com/office/powerpoint/2010/main" val="16578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846450"/>
          </a:xfrm>
          <a:prstGeom prst="rect">
            <a:avLst/>
          </a:prstGeom>
        </p:spPr>
        <p:txBody>
          <a:bodyPr wrap="square" lIns="0" tIns="0" rIns="0" bIns="0" rtlCol="0" anchor="t">
            <a:spAutoFit/>
          </a:bodyPr>
          <a:lstStyle/>
          <a:p>
            <a:pPr marL="514350" indent="-514350">
              <a:lnSpc>
                <a:spcPts val="6888"/>
              </a:lnSpc>
              <a:buAutoNum type="alphaLcPeriod"/>
            </a:pPr>
            <a:r>
              <a:rPr lang="en-US" sz="5400" dirty="0">
                <a:solidFill>
                  <a:schemeClr val="bg1"/>
                </a:solidFill>
              </a:rPr>
              <a:t>Who are the current market leaders? </a:t>
            </a: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830997"/>
          </a:xfrm>
          <a:prstGeom prst="rect">
            <a:avLst/>
          </a:prstGeom>
        </p:spPr>
        <p:txBody>
          <a:bodyPr wrap="square">
            <a:spAutoFit/>
          </a:bodyPr>
          <a:lstStyle/>
          <a:p>
            <a:r>
              <a:rPr lang="en-US" sz="2400" dirty="0">
                <a:solidFill>
                  <a:schemeClr val="bg1"/>
                </a:solidFill>
              </a:rPr>
              <a:t>Top </a:t>
            </a:r>
            <a:r>
              <a:rPr lang="en-US" sz="2400" dirty="0" smtClean="0">
                <a:solidFill>
                  <a:schemeClr val="bg1"/>
                </a:solidFill>
              </a:rPr>
              <a:t>3 </a:t>
            </a:r>
            <a:r>
              <a:rPr lang="en-US" sz="2400" dirty="0">
                <a:solidFill>
                  <a:schemeClr val="bg1"/>
                </a:solidFill>
              </a:rPr>
              <a:t>market leaders are- Cola-Coka, Bepsi, </a:t>
            </a:r>
            <a:r>
              <a:rPr lang="en-US" sz="2400" dirty="0" smtClean="0">
                <a:solidFill>
                  <a:schemeClr val="bg1"/>
                </a:solidFill>
              </a:rPr>
              <a:t>Gangster.</a:t>
            </a:r>
          </a:p>
          <a:p>
            <a:r>
              <a:rPr lang="en-US" sz="2400" dirty="0" smtClean="0">
                <a:solidFill>
                  <a:schemeClr val="bg1"/>
                </a:solidFill>
              </a:rPr>
              <a:t> CodeX’s </a:t>
            </a:r>
            <a:r>
              <a:rPr lang="en-US" sz="2400" dirty="0">
                <a:solidFill>
                  <a:schemeClr val="bg1"/>
                </a:solidFill>
              </a:rPr>
              <a:t>immediate competitor is Sky </a:t>
            </a:r>
            <a:r>
              <a:rPr lang="en-US" sz="2400" dirty="0" smtClean="0">
                <a:solidFill>
                  <a:schemeClr val="bg1"/>
                </a:solidFill>
              </a:rPr>
              <a:t>9 and Blue Bull.</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121" y="3009900"/>
            <a:ext cx="6205633" cy="35052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800" y="2171700"/>
            <a:ext cx="6992445" cy="5148733"/>
          </a:xfrm>
          <a:prstGeom prst="rect">
            <a:avLst/>
          </a:prstGeom>
        </p:spPr>
      </p:pic>
      <p:sp>
        <p:nvSpPr>
          <p:cNvPr id="16" name="Freeform 3"/>
          <p:cNvSpPr/>
          <p:nvPr/>
        </p:nvSpPr>
        <p:spPr>
          <a:xfrm>
            <a:off x="1565262" y="8420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160318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22779"/>
          </a:xfrm>
          <a:prstGeom prst="rect">
            <a:avLst/>
          </a:prstGeom>
        </p:spPr>
        <p:txBody>
          <a:bodyPr wrap="square" lIns="0" tIns="0" rIns="0" bIns="0" rtlCol="0" anchor="t">
            <a:spAutoFit/>
          </a:bodyPr>
          <a:lstStyle/>
          <a:p>
            <a:pPr>
              <a:lnSpc>
                <a:spcPts val="6888"/>
              </a:lnSpc>
            </a:pPr>
            <a:r>
              <a:rPr lang="en-US" sz="5400" dirty="0">
                <a:solidFill>
                  <a:schemeClr val="bg1"/>
                </a:solidFill>
              </a:rPr>
              <a:t>b. What are the primary reasons consumers prefer those brands over ours? </a:t>
            </a:r>
            <a:endParaRPr lang="en-US" sz="5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830997"/>
          </a:xfrm>
          <a:prstGeom prst="rect">
            <a:avLst/>
          </a:prstGeom>
        </p:spPr>
        <p:txBody>
          <a:bodyPr wrap="square">
            <a:spAutoFit/>
          </a:bodyPr>
          <a:lstStyle/>
          <a:p>
            <a:r>
              <a:rPr lang="en-US" sz="2400" dirty="0" smtClean="0">
                <a:solidFill>
                  <a:schemeClr val="bg1"/>
                </a:solidFill>
              </a:rPr>
              <a:t>Brand Reputation &amp; Taste/flavor preference are primary </a:t>
            </a:r>
            <a:r>
              <a:rPr lang="en-US" sz="2400" dirty="0">
                <a:solidFill>
                  <a:schemeClr val="bg1"/>
                </a:solidFill>
              </a:rPr>
              <a:t>reasons consumers prefer those brands </a:t>
            </a:r>
            <a:r>
              <a:rPr lang="en-US" sz="2400" dirty="0" smtClean="0">
                <a:solidFill>
                  <a:schemeClr val="bg1"/>
                </a:solidFill>
              </a:rPr>
              <a:t>over ours.</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78" y="3543300"/>
            <a:ext cx="6894256" cy="243842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2171700"/>
            <a:ext cx="7091839" cy="5589212"/>
          </a:xfrm>
          <a:prstGeom prst="rect">
            <a:avLst/>
          </a:prstGeom>
        </p:spPr>
      </p:pic>
    </p:spTree>
    <p:extLst>
      <p:ext uri="{BB962C8B-B14F-4D97-AF65-F5344CB8AC3E}">
        <p14:creationId xmlns:p14="http://schemas.microsoft.com/office/powerpoint/2010/main" val="58949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081048" y="5436343"/>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3539430"/>
          </a:xfrm>
          <a:prstGeom prst="rect">
            <a:avLst/>
          </a:prstGeom>
        </p:spPr>
        <p:txBody>
          <a:bodyPr wrap="square" lIns="0" tIns="0" rIns="0" bIns="0" rtlCol="0" anchor="t">
            <a:spAutoFit/>
          </a:bodyPr>
          <a:lstStyle/>
          <a:p>
            <a:pPr marL="514350" indent="-514350">
              <a:lnSpc>
                <a:spcPts val="6888"/>
              </a:lnSpc>
              <a:buAutoNum type="alphaLcPeriod"/>
            </a:pPr>
            <a:r>
              <a:rPr lang="en-US" sz="2800" dirty="0" smtClean="0">
                <a:solidFill>
                  <a:schemeClr val="bg1"/>
                </a:solidFill>
              </a:rPr>
              <a:t> </a:t>
            </a:r>
            <a:r>
              <a:rPr lang="en-US" sz="2800" dirty="0">
                <a:solidFill>
                  <a:schemeClr val="bg1"/>
                </a:solidFill>
              </a:rPr>
              <a:t>Which marketing channel can be used to reach more customers? </a:t>
            </a:r>
            <a:endParaRPr lang="en-US" sz="2800" dirty="0" smtClean="0">
              <a:solidFill>
                <a:schemeClr val="bg1"/>
              </a:solidFill>
            </a:endParaRPr>
          </a:p>
          <a:p>
            <a:pPr marL="514350" indent="-514350">
              <a:lnSpc>
                <a:spcPts val="6888"/>
              </a:lnSpc>
              <a:buAutoNum type="alphaLcPeriod"/>
            </a:pPr>
            <a:r>
              <a:rPr lang="en-US" sz="2800" dirty="0" smtClean="0">
                <a:solidFill>
                  <a:schemeClr val="bg1"/>
                </a:solidFill>
              </a:rPr>
              <a:t> </a:t>
            </a:r>
            <a:r>
              <a:rPr lang="en-US" sz="2800" dirty="0">
                <a:solidFill>
                  <a:schemeClr val="bg1"/>
                </a:solidFill>
              </a:rPr>
              <a:t>How effective are different marketing strategies and channels in reaching our customers?</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2667000" y="1048118"/>
            <a:ext cx="12954000" cy="884858"/>
          </a:xfrm>
          <a:prstGeom prst="rect">
            <a:avLst/>
          </a:prstGeom>
        </p:spPr>
        <p:txBody>
          <a:bodyPr wrap="square" lIns="0" tIns="0" rIns="0" bIns="0" rtlCol="0" anchor="t">
            <a:spAutoFit/>
          </a:bodyPr>
          <a:lstStyle/>
          <a:p>
            <a:pPr>
              <a:lnSpc>
                <a:spcPts val="6888"/>
              </a:lnSpc>
            </a:pPr>
            <a:r>
              <a:rPr lang="en-US" sz="5400" dirty="0" smtClean="0"/>
              <a:t> </a:t>
            </a:r>
            <a:r>
              <a:rPr lang="en-US" sz="5400" dirty="0">
                <a:solidFill>
                  <a:schemeClr val="accent1">
                    <a:lumMod val="20000"/>
                    <a:lumOff val="80000"/>
                  </a:schemeClr>
                </a:solidFill>
              </a:rPr>
              <a:t>Marketing Channels and Brand </a:t>
            </a:r>
            <a:r>
              <a:rPr lang="en-US" sz="5400" dirty="0" smtClean="0">
                <a:solidFill>
                  <a:schemeClr val="accent1">
                    <a:lumMod val="20000"/>
                    <a:lumOff val="80000"/>
                  </a:schemeClr>
                </a:solidFill>
              </a:rPr>
              <a:t>Awareness</a:t>
            </a:r>
            <a:endPar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3851" y="3113903"/>
            <a:ext cx="4876190" cy="4876190"/>
          </a:xfrm>
          <a:prstGeom prst="rect">
            <a:avLst/>
          </a:prstGeom>
        </p:spPr>
      </p:pic>
    </p:spTree>
    <p:extLst>
      <p:ext uri="{BB962C8B-B14F-4D97-AF65-F5344CB8AC3E}">
        <p14:creationId xmlns:p14="http://schemas.microsoft.com/office/powerpoint/2010/main" val="216674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31308"/>
          </a:xfrm>
          <a:prstGeom prst="rect">
            <a:avLst/>
          </a:prstGeom>
        </p:spPr>
        <p:txBody>
          <a:bodyPr wrap="square" lIns="0" tIns="0" rIns="0" bIns="0" rtlCol="0" anchor="t">
            <a:spAutoFit/>
          </a:bodyPr>
          <a:lstStyle/>
          <a:p>
            <a:pPr marL="514350" indent="-514350">
              <a:lnSpc>
                <a:spcPts val="6888"/>
              </a:lnSpc>
              <a:buAutoNum type="alphaLcPeriod"/>
            </a:pPr>
            <a:r>
              <a:rPr lang="en-US" sz="5400" dirty="0">
                <a:solidFill>
                  <a:schemeClr val="bg1"/>
                </a:solidFill>
              </a:rPr>
              <a:t> Which marketing channel can be used to reach more customers? </a:t>
            </a: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830997"/>
          </a:xfrm>
          <a:prstGeom prst="rect">
            <a:avLst/>
          </a:prstGeom>
        </p:spPr>
        <p:txBody>
          <a:bodyPr wrap="square">
            <a:spAutoFit/>
          </a:bodyPr>
          <a:lstStyle/>
          <a:p>
            <a:r>
              <a:rPr lang="en-US" sz="2400" dirty="0">
                <a:solidFill>
                  <a:schemeClr val="bg1"/>
                </a:solidFill>
              </a:rPr>
              <a:t>Online ads and TV commercials are more reachable due to their wide reach and ability to deliver engaging content.</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716" y="3467100"/>
            <a:ext cx="5705858" cy="27432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2294555"/>
            <a:ext cx="6841509" cy="5088290"/>
          </a:xfrm>
          <a:prstGeom prst="rect">
            <a:avLst/>
          </a:prstGeom>
        </p:spPr>
      </p:pic>
    </p:spTree>
    <p:extLst>
      <p:ext uri="{BB962C8B-B14F-4D97-AF65-F5344CB8AC3E}">
        <p14:creationId xmlns:p14="http://schemas.microsoft.com/office/powerpoint/2010/main" val="29977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9486857" y="2453066"/>
            <a:ext cx="4913258" cy="1647488"/>
          </a:xfrm>
          <a:custGeom>
            <a:avLst/>
            <a:gdLst/>
            <a:ahLst/>
            <a:cxnLst/>
            <a:rect l="l" t="t" r="r" b="b"/>
            <a:pathLst>
              <a:path w="4913258" h="1647488">
                <a:moveTo>
                  <a:pt x="0" y="0"/>
                </a:moveTo>
                <a:lnTo>
                  <a:pt x="4913258" y="0"/>
                </a:lnTo>
                <a:lnTo>
                  <a:pt x="4913258" y="1647487"/>
                </a:lnTo>
                <a:lnTo>
                  <a:pt x="0" y="1647487"/>
                </a:lnTo>
                <a:lnTo>
                  <a:pt x="0" y="0"/>
                </a:lnTo>
                <a:close/>
              </a:path>
            </a:pathLst>
          </a:custGeom>
          <a:blipFill>
            <a:blip r:embed="rId2"/>
            <a:stretch>
              <a:fillRect t="-325" b="-325"/>
            </a:stretch>
          </a:blipFill>
        </p:spPr>
      </p:sp>
      <p:sp>
        <p:nvSpPr>
          <p:cNvPr id="3" name="Freeform 3"/>
          <p:cNvSpPr/>
          <p:nvPr/>
        </p:nvSpPr>
        <p:spPr>
          <a:xfrm>
            <a:off x="2238728" y="1917127"/>
            <a:ext cx="6825243" cy="6816711"/>
          </a:xfrm>
          <a:custGeom>
            <a:avLst/>
            <a:gdLst/>
            <a:ahLst/>
            <a:cxnLst/>
            <a:rect l="l" t="t" r="r" b="b"/>
            <a:pathLst>
              <a:path w="6825243" h="6816711">
                <a:moveTo>
                  <a:pt x="0" y="0"/>
                </a:moveTo>
                <a:lnTo>
                  <a:pt x="6825242" y="0"/>
                </a:lnTo>
                <a:lnTo>
                  <a:pt x="6825242" y="6816712"/>
                </a:lnTo>
                <a:lnTo>
                  <a:pt x="0" y="6816712"/>
                </a:lnTo>
                <a:lnTo>
                  <a:pt x="0" y="0"/>
                </a:lnTo>
                <a:close/>
              </a:path>
            </a:pathLst>
          </a:custGeom>
          <a:blipFill>
            <a:blip r:embed="rId3"/>
            <a:stretch>
              <a:fillRect/>
            </a:stretch>
          </a:blipFill>
        </p:spPr>
      </p:sp>
      <p:sp>
        <p:nvSpPr>
          <p:cNvPr id="6" name="TextBox 6"/>
          <p:cNvSpPr txBox="1"/>
          <p:nvPr/>
        </p:nvSpPr>
        <p:spPr>
          <a:xfrm>
            <a:off x="10065618" y="2905017"/>
            <a:ext cx="3755735" cy="857885"/>
          </a:xfrm>
          <a:prstGeom prst="rect">
            <a:avLst/>
          </a:prstGeom>
        </p:spPr>
        <p:txBody>
          <a:bodyPr lIns="0" tIns="0" rIns="0" bIns="0" rtlCol="0" anchor="t">
            <a:spAutoFit/>
          </a:bodyPr>
          <a:lstStyle/>
          <a:p>
            <a:pPr algn="ctr">
              <a:lnSpc>
                <a:spcPts val="6400"/>
              </a:lnSpc>
            </a:pPr>
            <a:r>
              <a:rPr lang="en-US" sz="6400" dirty="0" smtClean="0">
                <a:solidFill>
                  <a:schemeClr val="tx2">
                    <a:lumMod val="20000"/>
                    <a:lumOff val="80000"/>
                  </a:schemeClr>
                </a:solidFill>
                <a:latin typeface="HK Grotesk Medium"/>
              </a:rPr>
              <a:t>Content</a:t>
            </a:r>
            <a:endParaRPr lang="en-US" sz="6400" dirty="0">
              <a:solidFill>
                <a:schemeClr val="tx2">
                  <a:lumMod val="20000"/>
                  <a:lumOff val="80000"/>
                </a:schemeClr>
              </a:solidFill>
              <a:latin typeface="HK Grotesk Medium"/>
            </a:endParaRPr>
          </a:p>
        </p:txBody>
      </p:sp>
      <p:grpSp>
        <p:nvGrpSpPr>
          <p:cNvPr id="7" name="Group 7"/>
          <p:cNvGrpSpPr/>
          <p:nvPr/>
        </p:nvGrpSpPr>
        <p:grpSpPr>
          <a:xfrm>
            <a:off x="9484277" y="7216396"/>
            <a:ext cx="6680813" cy="513990"/>
            <a:chOff x="0" y="0"/>
            <a:chExt cx="8907751" cy="685320"/>
          </a:xfrm>
        </p:grpSpPr>
        <p:sp>
          <p:nvSpPr>
            <p:cNvPr id="8" name="Freeform 8"/>
            <p:cNvSpPr/>
            <p:nvPr/>
          </p:nvSpPr>
          <p:spPr>
            <a:xfrm>
              <a:off x="0" y="0"/>
              <a:ext cx="686177" cy="685320"/>
            </a:xfrm>
            <a:custGeom>
              <a:avLst/>
              <a:gdLst/>
              <a:ahLst/>
              <a:cxnLst/>
              <a:rect l="l" t="t" r="r" b="b"/>
              <a:pathLst>
                <a:path w="686177" h="685320">
                  <a:moveTo>
                    <a:pt x="0" y="0"/>
                  </a:moveTo>
                  <a:lnTo>
                    <a:pt x="686177" y="0"/>
                  </a:lnTo>
                  <a:lnTo>
                    <a:pt x="686177" y="685320"/>
                  </a:lnTo>
                  <a:lnTo>
                    <a:pt x="0" y="685320"/>
                  </a:lnTo>
                  <a:lnTo>
                    <a:pt x="0" y="0"/>
                  </a:lnTo>
                  <a:close/>
                </a:path>
              </a:pathLst>
            </a:custGeom>
            <a:blipFill>
              <a:blip r:embed="rId3"/>
              <a:stretch>
                <a:fillRect/>
              </a:stretch>
            </a:blipFill>
          </p:spPr>
        </p:sp>
        <p:grpSp>
          <p:nvGrpSpPr>
            <p:cNvPr id="9" name="Group 9"/>
            <p:cNvGrpSpPr/>
            <p:nvPr/>
          </p:nvGrpSpPr>
          <p:grpSpPr>
            <a:xfrm>
              <a:off x="145339" y="134983"/>
              <a:ext cx="395499" cy="39549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sp>
          <p:nvSpPr>
            <p:cNvPr id="11" name="TextBox 11"/>
            <p:cNvSpPr txBox="1"/>
            <p:nvPr/>
          </p:nvSpPr>
          <p:spPr>
            <a:xfrm>
              <a:off x="985833" y="2723"/>
              <a:ext cx="7921918" cy="643681"/>
            </a:xfrm>
            <a:prstGeom prst="rect">
              <a:avLst/>
            </a:prstGeom>
          </p:spPr>
          <p:txBody>
            <a:bodyPr lIns="0" tIns="0" rIns="0" bIns="0" rtlCol="0" anchor="t">
              <a:spAutoFit/>
            </a:bodyPr>
            <a:lstStyle/>
            <a:p>
              <a:pPr marL="0" lvl="1" indent="0" algn="l">
                <a:lnSpc>
                  <a:spcPts val="3919"/>
                </a:lnSpc>
                <a:spcBef>
                  <a:spcPct val="0"/>
                </a:spcBef>
              </a:pPr>
              <a:r>
                <a:rPr lang="en-US" sz="2800" u="none" dirty="0" smtClean="0">
                  <a:solidFill>
                    <a:srgbClr val="BBBBBB"/>
                  </a:solidFill>
                  <a:latin typeface="HK Grotesk Medium"/>
                </a:rPr>
                <a:t>Primary &amp; Secondary Insights</a:t>
              </a:r>
              <a:endParaRPr lang="en-US" sz="2800" u="none" dirty="0">
                <a:solidFill>
                  <a:srgbClr val="BBBBBB"/>
                </a:solidFill>
                <a:latin typeface="HK Grotesk Medium"/>
              </a:endParaRPr>
            </a:p>
          </p:txBody>
        </p:sp>
      </p:grpSp>
      <p:grpSp>
        <p:nvGrpSpPr>
          <p:cNvPr id="12" name="Group 12"/>
          <p:cNvGrpSpPr/>
          <p:nvPr/>
        </p:nvGrpSpPr>
        <p:grpSpPr>
          <a:xfrm>
            <a:off x="9486857" y="4841600"/>
            <a:ext cx="6680813" cy="513990"/>
            <a:chOff x="0" y="0"/>
            <a:chExt cx="8907751" cy="685320"/>
          </a:xfrm>
        </p:grpSpPr>
        <p:sp>
          <p:nvSpPr>
            <p:cNvPr id="13" name="Freeform 13"/>
            <p:cNvSpPr/>
            <p:nvPr/>
          </p:nvSpPr>
          <p:spPr>
            <a:xfrm>
              <a:off x="0" y="0"/>
              <a:ext cx="686177" cy="685320"/>
            </a:xfrm>
            <a:custGeom>
              <a:avLst/>
              <a:gdLst/>
              <a:ahLst/>
              <a:cxnLst/>
              <a:rect l="l" t="t" r="r" b="b"/>
              <a:pathLst>
                <a:path w="686177" h="685320">
                  <a:moveTo>
                    <a:pt x="0" y="0"/>
                  </a:moveTo>
                  <a:lnTo>
                    <a:pt x="686177" y="0"/>
                  </a:lnTo>
                  <a:lnTo>
                    <a:pt x="686177" y="685320"/>
                  </a:lnTo>
                  <a:lnTo>
                    <a:pt x="0" y="685320"/>
                  </a:lnTo>
                  <a:lnTo>
                    <a:pt x="0" y="0"/>
                  </a:lnTo>
                  <a:close/>
                </a:path>
              </a:pathLst>
            </a:custGeom>
            <a:blipFill>
              <a:blip r:embed="rId3"/>
              <a:stretch>
                <a:fillRect/>
              </a:stretch>
            </a:blipFill>
          </p:spPr>
        </p:sp>
        <p:grpSp>
          <p:nvGrpSpPr>
            <p:cNvPr id="14" name="Group 14"/>
            <p:cNvGrpSpPr/>
            <p:nvPr/>
          </p:nvGrpSpPr>
          <p:grpSpPr>
            <a:xfrm>
              <a:off x="145339" y="134983"/>
              <a:ext cx="395499" cy="395499"/>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sp>
          <p:nvSpPr>
            <p:cNvPr id="16" name="TextBox 16"/>
            <p:cNvSpPr txBox="1"/>
            <p:nvPr/>
          </p:nvSpPr>
          <p:spPr>
            <a:xfrm>
              <a:off x="985833" y="2723"/>
              <a:ext cx="7921918" cy="643681"/>
            </a:xfrm>
            <a:prstGeom prst="rect">
              <a:avLst/>
            </a:prstGeom>
          </p:spPr>
          <p:txBody>
            <a:bodyPr lIns="0" tIns="0" rIns="0" bIns="0" rtlCol="0" anchor="t">
              <a:spAutoFit/>
            </a:bodyPr>
            <a:lstStyle/>
            <a:p>
              <a:pPr>
                <a:lnSpc>
                  <a:spcPts val="3919"/>
                </a:lnSpc>
              </a:pPr>
              <a:r>
                <a:rPr lang="en-US" sz="2800" dirty="0" smtClean="0">
                  <a:solidFill>
                    <a:srgbClr val="BBBBBB"/>
                  </a:solidFill>
                  <a:latin typeface="HK Grotesk Medium"/>
                </a:rPr>
                <a:t>Company Overview</a:t>
              </a:r>
              <a:endParaRPr lang="en-US" sz="2800" dirty="0">
                <a:solidFill>
                  <a:srgbClr val="BBBBBB"/>
                </a:solidFill>
                <a:latin typeface="HK Grotesk Medium"/>
              </a:endParaRPr>
            </a:p>
          </p:txBody>
        </p:sp>
      </p:grpSp>
      <p:grpSp>
        <p:nvGrpSpPr>
          <p:cNvPr id="17" name="Group 17"/>
          <p:cNvGrpSpPr/>
          <p:nvPr/>
        </p:nvGrpSpPr>
        <p:grpSpPr>
          <a:xfrm>
            <a:off x="9484277" y="5610990"/>
            <a:ext cx="6680813" cy="513990"/>
            <a:chOff x="0" y="0"/>
            <a:chExt cx="8907751" cy="685320"/>
          </a:xfrm>
        </p:grpSpPr>
        <p:sp>
          <p:nvSpPr>
            <p:cNvPr id="18" name="Freeform 18"/>
            <p:cNvSpPr/>
            <p:nvPr/>
          </p:nvSpPr>
          <p:spPr>
            <a:xfrm>
              <a:off x="0" y="0"/>
              <a:ext cx="686177" cy="685320"/>
            </a:xfrm>
            <a:custGeom>
              <a:avLst/>
              <a:gdLst/>
              <a:ahLst/>
              <a:cxnLst/>
              <a:rect l="l" t="t" r="r" b="b"/>
              <a:pathLst>
                <a:path w="686177" h="685320">
                  <a:moveTo>
                    <a:pt x="0" y="0"/>
                  </a:moveTo>
                  <a:lnTo>
                    <a:pt x="686177" y="0"/>
                  </a:lnTo>
                  <a:lnTo>
                    <a:pt x="686177" y="685320"/>
                  </a:lnTo>
                  <a:lnTo>
                    <a:pt x="0" y="685320"/>
                  </a:lnTo>
                  <a:lnTo>
                    <a:pt x="0" y="0"/>
                  </a:lnTo>
                  <a:close/>
                </a:path>
              </a:pathLst>
            </a:custGeom>
            <a:blipFill>
              <a:blip r:embed="rId3"/>
              <a:stretch>
                <a:fillRect/>
              </a:stretch>
            </a:blipFill>
          </p:spPr>
        </p:sp>
        <p:grpSp>
          <p:nvGrpSpPr>
            <p:cNvPr id="19" name="Group 19"/>
            <p:cNvGrpSpPr/>
            <p:nvPr/>
          </p:nvGrpSpPr>
          <p:grpSpPr>
            <a:xfrm>
              <a:off x="145339" y="134983"/>
              <a:ext cx="395499" cy="395499"/>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sp>
          <p:nvSpPr>
            <p:cNvPr id="21" name="TextBox 21"/>
            <p:cNvSpPr txBox="1"/>
            <p:nvPr/>
          </p:nvSpPr>
          <p:spPr>
            <a:xfrm>
              <a:off x="985833" y="2723"/>
              <a:ext cx="7921918" cy="643681"/>
            </a:xfrm>
            <a:prstGeom prst="rect">
              <a:avLst/>
            </a:prstGeom>
          </p:spPr>
          <p:txBody>
            <a:bodyPr lIns="0" tIns="0" rIns="0" bIns="0" rtlCol="0" anchor="t">
              <a:spAutoFit/>
            </a:bodyPr>
            <a:lstStyle/>
            <a:p>
              <a:pPr marL="0" lvl="1" indent="0" algn="l">
                <a:lnSpc>
                  <a:spcPts val="3919"/>
                </a:lnSpc>
                <a:spcBef>
                  <a:spcPct val="0"/>
                </a:spcBef>
              </a:pPr>
              <a:r>
                <a:rPr lang="en-US" sz="2800" u="none" dirty="0" smtClean="0">
                  <a:solidFill>
                    <a:srgbClr val="BBBBBB"/>
                  </a:solidFill>
                  <a:latin typeface="HK Grotesk Medium"/>
                </a:rPr>
                <a:t>Goals</a:t>
              </a:r>
              <a:endParaRPr lang="en-US" sz="2800" u="none" dirty="0">
                <a:solidFill>
                  <a:srgbClr val="BBBBBB"/>
                </a:solidFill>
                <a:latin typeface="HK Grotesk Medium"/>
              </a:endParaRPr>
            </a:p>
          </p:txBody>
        </p:sp>
      </p:gr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849" y="2494365"/>
            <a:ext cx="5715000" cy="56622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4" name="Group 7"/>
          <p:cNvGrpSpPr/>
          <p:nvPr/>
        </p:nvGrpSpPr>
        <p:grpSpPr>
          <a:xfrm>
            <a:off x="9484277" y="6415863"/>
            <a:ext cx="6680813" cy="513990"/>
            <a:chOff x="0" y="0"/>
            <a:chExt cx="8907751" cy="685320"/>
          </a:xfrm>
        </p:grpSpPr>
        <p:sp>
          <p:nvSpPr>
            <p:cNvPr id="25" name="Freeform 8"/>
            <p:cNvSpPr/>
            <p:nvPr/>
          </p:nvSpPr>
          <p:spPr>
            <a:xfrm>
              <a:off x="0" y="0"/>
              <a:ext cx="686177" cy="685320"/>
            </a:xfrm>
            <a:custGeom>
              <a:avLst/>
              <a:gdLst/>
              <a:ahLst/>
              <a:cxnLst/>
              <a:rect l="l" t="t" r="r" b="b"/>
              <a:pathLst>
                <a:path w="686177" h="685320">
                  <a:moveTo>
                    <a:pt x="0" y="0"/>
                  </a:moveTo>
                  <a:lnTo>
                    <a:pt x="686177" y="0"/>
                  </a:lnTo>
                  <a:lnTo>
                    <a:pt x="686177" y="685320"/>
                  </a:lnTo>
                  <a:lnTo>
                    <a:pt x="0" y="685320"/>
                  </a:lnTo>
                  <a:lnTo>
                    <a:pt x="0" y="0"/>
                  </a:lnTo>
                  <a:close/>
                </a:path>
              </a:pathLst>
            </a:custGeom>
            <a:blipFill>
              <a:blip r:embed="rId3"/>
              <a:stretch>
                <a:fillRect/>
              </a:stretch>
            </a:blipFill>
          </p:spPr>
        </p:sp>
        <p:grpSp>
          <p:nvGrpSpPr>
            <p:cNvPr id="26" name="Group 9"/>
            <p:cNvGrpSpPr/>
            <p:nvPr/>
          </p:nvGrpSpPr>
          <p:grpSpPr>
            <a:xfrm>
              <a:off x="145339" y="134983"/>
              <a:ext cx="395499" cy="395499"/>
              <a:chOff x="0" y="0"/>
              <a:chExt cx="6350000" cy="6350000"/>
            </a:xfrm>
          </p:grpSpPr>
          <p:sp>
            <p:nvSpPr>
              <p:cNvPr id="28"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sp>
          <p:nvSpPr>
            <p:cNvPr id="27" name="TextBox 11"/>
            <p:cNvSpPr txBox="1"/>
            <p:nvPr/>
          </p:nvSpPr>
          <p:spPr>
            <a:xfrm>
              <a:off x="985833" y="2723"/>
              <a:ext cx="7921918" cy="643681"/>
            </a:xfrm>
            <a:prstGeom prst="rect">
              <a:avLst/>
            </a:prstGeom>
          </p:spPr>
          <p:txBody>
            <a:bodyPr lIns="0" tIns="0" rIns="0" bIns="0" rtlCol="0" anchor="t">
              <a:spAutoFit/>
            </a:bodyPr>
            <a:lstStyle/>
            <a:p>
              <a:pPr marL="0" lvl="1" indent="0" algn="l">
                <a:lnSpc>
                  <a:spcPts val="3919"/>
                </a:lnSpc>
                <a:spcBef>
                  <a:spcPct val="0"/>
                </a:spcBef>
              </a:pPr>
              <a:r>
                <a:rPr lang="en-US" sz="2800" u="none" dirty="0" smtClean="0">
                  <a:solidFill>
                    <a:srgbClr val="BBBBBB"/>
                  </a:solidFill>
                  <a:latin typeface="HK Grotesk Medium"/>
                </a:rPr>
                <a:t>Problem Statement</a:t>
              </a:r>
              <a:endParaRPr lang="en-US" sz="2800" u="none" dirty="0">
                <a:solidFill>
                  <a:srgbClr val="BBBBBB"/>
                </a:solidFill>
                <a:latin typeface="HK Grotesk Medium"/>
              </a:endParaRPr>
            </a:p>
          </p:txBody>
        </p:sp>
      </p:grpSp>
      <p:grpSp>
        <p:nvGrpSpPr>
          <p:cNvPr id="29" name="Group 7"/>
          <p:cNvGrpSpPr/>
          <p:nvPr/>
        </p:nvGrpSpPr>
        <p:grpSpPr>
          <a:xfrm>
            <a:off x="9484277" y="7899603"/>
            <a:ext cx="6680813" cy="513990"/>
            <a:chOff x="0" y="0"/>
            <a:chExt cx="8907751" cy="685320"/>
          </a:xfrm>
        </p:grpSpPr>
        <p:sp>
          <p:nvSpPr>
            <p:cNvPr id="30" name="Freeform 8"/>
            <p:cNvSpPr/>
            <p:nvPr/>
          </p:nvSpPr>
          <p:spPr>
            <a:xfrm>
              <a:off x="0" y="0"/>
              <a:ext cx="686177" cy="685320"/>
            </a:xfrm>
            <a:custGeom>
              <a:avLst/>
              <a:gdLst/>
              <a:ahLst/>
              <a:cxnLst/>
              <a:rect l="l" t="t" r="r" b="b"/>
              <a:pathLst>
                <a:path w="686177" h="685320">
                  <a:moveTo>
                    <a:pt x="0" y="0"/>
                  </a:moveTo>
                  <a:lnTo>
                    <a:pt x="686177" y="0"/>
                  </a:lnTo>
                  <a:lnTo>
                    <a:pt x="686177" y="685320"/>
                  </a:lnTo>
                  <a:lnTo>
                    <a:pt x="0" y="685320"/>
                  </a:lnTo>
                  <a:lnTo>
                    <a:pt x="0" y="0"/>
                  </a:lnTo>
                  <a:close/>
                </a:path>
              </a:pathLst>
            </a:custGeom>
            <a:blipFill>
              <a:blip r:embed="rId3"/>
              <a:stretch>
                <a:fillRect/>
              </a:stretch>
            </a:blipFill>
          </p:spPr>
        </p:sp>
        <p:grpSp>
          <p:nvGrpSpPr>
            <p:cNvPr id="31" name="Group 9"/>
            <p:cNvGrpSpPr/>
            <p:nvPr/>
          </p:nvGrpSpPr>
          <p:grpSpPr>
            <a:xfrm>
              <a:off x="145339" y="134983"/>
              <a:ext cx="395499" cy="395499"/>
              <a:chOff x="0" y="0"/>
              <a:chExt cx="6350000" cy="6350000"/>
            </a:xfrm>
          </p:grpSpPr>
          <p:sp>
            <p:nvSpPr>
              <p:cNvPr id="33"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sp>
          <p:nvSpPr>
            <p:cNvPr id="32" name="TextBox 11"/>
            <p:cNvSpPr txBox="1"/>
            <p:nvPr/>
          </p:nvSpPr>
          <p:spPr>
            <a:xfrm>
              <a:off x="985833" y="2723"/>
              <a:ext cx="7921918" cy="643681"/>
            </a:xfrm>
            <a:prstGeom prst="rect">
              <a:avLst/>
            </a:prstGeom>
          </p:spPr>
          <p:txBody>
            <a:bodyPr lIns="0" tIns="0" rIns="0" bIns="0" rtlCol="0" anchor="t">
              <a:spAutoFit/>
            </a:bodyPr>
            <a:lstStyle/>
            <a:p>
              <a:pPr marL="0" lvl="1" indent="0" algn="l">
                <a:lnSpc>
                  <a:spcPts val="3919"/>
                </a:lnSpc>
                <a:spcBef>
                  <a:spcPct val="0"/>
                </a:spcBef>
              </a:pPr>
              <a:r>
                <a:rPr lang="en-US" sz="2800" u="none" dirty="0" smtClean="0">
                  <a:solidFill>
                    <a:srgbClr val="BBBBBB"/>
                  </a:solidFill>
                  <a:latin typeface="HK Grotesk Medium"/>
                </a:rPr>
                <a:t>Recommendations</a:t>
              </a:r>
              <a:endParaRPr lang="en-US" sz="2800" u="none" dirty="0">
                <a:solidFill>
                  <a:srgbClr val="BBBBBB"/>
                </a:solidFill>
                <a:latin typeface="HK Grotesk Medium"/>
              </a:endParaRPr>
            </a:p>
          </p:txBody>
        </p:sp>
      </p:grpSp>
      <p:sp>
        <p:nvSpPr>
          <p:cNvPr id="34"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3"/>
            <a:stretch>
              <a:fillRect/>
            </a:stretch>
          </a:blipFill>
        </p:spPr>
      </p:sp>
      <p:sp>
        <p:nvSpPr>
          <p:cNvPr id="35" name="Freeform 2"/>
          <p:cNvSpPr/>
          <p:nvPr/>
        </p:nvSpPr>
        <p:spPr>
          <a:xfrm>
            <a:off x="533400" y="9105900"/>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3"/>
            <a:stretch>
              <a:fillRect/>
            </a:stretch>
          </a:blipFill>
        </p:spPr>
      </p:sp>
      <p:sp>
        <p:nvSpPr>
          <p:cNvPr id="36" name="Freeform 2"/>
          <p:cNvSpPr/>
          <p:nvPr/>
        </p:nvSpPr>
        <p:spPr>
          <a:xfrm>
            <a:off x="16992600" y="9105900"/>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3"/>
            <a:stretch>
              <a:fillRect/>
            </a:stretch>
          </a:blipFill>
        </p:spPr>
      </p:sp>
      <p:sp>
        <p:nvSpPr>
          <p:cNvPr id="37" name="Freeform 2"/>
          <p:cNvSpPr/>
          <p:nvPr/>
        </p:nvSpPr>
        <p:spPr>
          <a:xfrm>
            <a:off x="16992600"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3"/>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4" name="Freeform 9"/>
          <p:cNvSpPr/>
          <p:nvPr/>
        </p:nvSpPr>
        <p:spPr>
          <a:xfrm rot="16200000">
            <a:off x="5747024" y="507650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830997"/>
          </a:xfrm>
          <a:prstGeom prst="rect">
            <a:avLst/>
          </a:prstGeom>
        </p:spPr>
        <p:txBody>
          <a:bodyPr wrap="square">
            <a:spAutoFit/>
          </a:bodyPr>
          <a:lstStyle/>
          <a:p>
            <a:r>
              <a:rPr lang="en-US" sz="2400" dirty="0">
                <a:solidFill>
                  <a:schemeClr val="bg1"/>
                </a:solidFill>
              </a:rPr>
              <a:t>Online ads and TV commercials are more reachable due to their wide reach and ability to deliver engaging content.</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8" name="Rectangle 7"/>
          <p:cNvSpPr/>
          <p:nvPr/>
        </p:nvSpPr>
        <p:spPr>
          <a:xfrm>
            <a:off x="1467134" y="530588"/>
            <a:ext cx="15353731" cy="1862048"/>
          </a:xfrm>
          <a:prstGeom prst="rect">
            <a:avLst/>
          </a:prstGeom>
        </p:spPr>
        <p:txBody>
          <a:bodyPr wrap="square">
            <a:spAutoFit/>
          </a:bodyPr>
          <a:lstStyle/>
          <a:p>
            <a:pPr>
              <a:lnSpc>
                <a:spcPts val="6888"/>
              </a:lnSpc>
            </a:pPr>
            <a:r>
              <a:rPr lang="en-US" sz="5400" dirty="0" smtClean="0">
                <a:solidFill>
                  <a:schemeClr val="bg1"/>
                </a:solidFill>
              </a:rPr>
              <a:t>b.How </a:t>
            </a:r>
            <a:r>
              <a:rPr lang="en-US" sz="5400" dirty="0">
                <a:solidFill>
                  <a:schemeClr val="bg1"/>
                </a:solidFill>
              </a:rPr>
              <a:t>effective are different marketing strategies and channels in reaching our customers?</a:t>
            </a:r>
            <a:endParaRPr lang="en-US" sz="5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83" y="3695700"/>
            <a:ext cx="5921527" cy="27432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0" y="2607768"/>
            <a:ext cx="6584150" cy="5071574"/>
          </a:xfrm>
          <a:prstGeom prst="rect">
            <a:avLst/>
          </a:prstGeom>
        </p:spPr>
      </p:pic>
    </p:spTree>
    <p:extLst>
      <p:ext uri="{BB962C8B-B14F-4D97-AF65-F5344CB8AC3E}">
        <p14:creationId xmlns:p14="http://schemas.microsoft.com/office/powerpoint/2010/main" val="3866898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081048" y="5436343"/>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2654573"/>
          </a:xfrm>
          <a:prstGeom prst="rect">
            <a:avLst/>
          </a:prstGeom>
        </p:spPr>
        <p:txBody>
          <a:bodyPr wrap="square" lIns="0" tIns="0" rIns="0" bIns="0" rtlCol="0" anchor="t">
            <a:spAutoFit/>
          </a:bodyPr>
          <a:lstStyle/>
          <a:p>
            <a:pPr>
              <a:lnSpc>
                <a:spcPts val="6888"/>
              </a:lnSpc>
            </a:pPr>
            <a:r>
              <a:rPr lang="en-US" sz="2800" dirty="0">
                <a:solidFill>
                  <a:schemeClr val="bg1"/>
                </a:solidFill>
              </a:rPr>
              <a:t>a. What do people think about our brand? (overall rating) </a:t>
            </a:r>
            <a:endParaRPr lang="en-US" sz="2800" dirty="0" smtClean="0">
              <a:solidFill>
                <a:schemeClr val="bg1"/>
              </a:solidFill>
            </a:endParaRPr>
          </a:p>
          <a:p>
            <a:pPr>
              <a:lnSpc>
                <a:spcPts val="6888"/>
              </a:lnSpc>
            </a:pPr>
            <a:r>
              <a:rPr lang="en-US" sz="2800" dirty="0">
                <a:solidFill>
                  <a:schemeClr val="bg1"/>
                </a:solidFill>
              </a:rPr>
              <a:t>b. Which cities do we need to focus more on? </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2667000" y="1048118"/>
            <a:ext cx="12954000" cy="837922"/>
          </a:xfrm>
          <a:prstGeom prst="rect">
            <a:avLst/>
          </a:prstGeom>
        </p:spPr>
        <p:txBody>
          <a:bodyPr wrap="square" lIns="0" tIns="0" rIns="0" bIns="0" rtlCol="0" anchor="t">
            <a:spAutoFit/>
          </a:bodyPr>
          <a:lstStyle/>
          <a:p>
            <a:pPr algn="ctr">
              <a:lnSpc>
                <a:spcPts val="6888"/>
              </a:lnSpc>
            </a:pPr>
            <a:r>
              <a:rPr lang="en-US" sz="5400" dirty="0" smtClean="0">
                <a:solidFill>
                  <a:schemeClr val="accent1">
                    <a:lumMod val="20000"/>
                    <a:lumOff val="80000"/>
                  </a:schemeClr>
                </a:solidFill>
              </a:rPr>
              <a:t>Brand Penetration</a:t>
            </a:r>
            <a:endPar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0716" y="2728907"/>
            <a:ext cx="5162460" cy="5162460"/>
          </a:xfrm>
          <a:prstGeom prst="rect">
            <a:avLst/>
          </a:prstGeom>
        </p:spPr>
      </p:pic>
    </p:spTree>
    <p:extLst>
      <p:ext uri="{BB962C8B-B14F-4D97-AF65-F5344CB8AC3E}">
        <p14:creationId xmlns:p14="http://schemas.microsoft.com/office/powerpoint/2010/main" val="143624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31308"/>
          </a:xfrm>
          <a:prstGeom prst="rect">
            <a:avLst/>
          </a:prstGeom>
        </p:spPr>
        <p:txBody>
          <a:bodyPr wrap="square" lIns="0" tIns="0" rIns="0" bIns="0" rtlCol="0" anchor="t">
            <a:spAutoFit/>
          </a:bodyPr>
          <a:lstStyle/>
          <a:p>
            <a:pPr>
              <a:lnSpc>
                <a:spcPts val="6888"/>
              </a:lnSpc>
            </a:pPr>
            <a:r>
              <a:rPr lang="en-US" sz="5400" dirty="0">
                <a:solidFill>
                  <a:schemeClr val="bg1"/>
                </a:solidFill>
              </a:rPr>
              <a:t>a. What do people think about our brand? (overall rating) </a:t>
            </a: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830997"/>
          </a:xfrm>
          <a:prstGeom prst="rect">
            <a:avLst/>
          </a:prstGeom>
        </p:spPr>
        <p:txBody>
          <a:bodyPr wrap="square">
            <a:spAutoFit/>
          </a:bodyPr>
          <a:lstStyle/>
          <a:p>
            <a:r>
              <a:rPr lang="en-US" sz="2400" dirty="0">
                <a:solidFill>
                  <a:schemeClr val="bg1"/>
                </a:solidFill>
              </a:rPr>
              <a:t>60% people give neutral, 22% people give positive and 17% people gives negative ratings towards our brand.</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64" y="3643559"/>
            <a:ext cx="7181415" cy="21095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6800" y="2403814"/>
            <a:ext cx="6792278" cy="5238227"/>
          </a:xfrm>
          <a:prstGeom prst="rect">
            <a:avLst/>
          </a:prstGeom>
        </p:spPr>
      </p:pic>
      <p:sp>
        <p:nvSpPr>
          <p:cNvPr id="11" name="Rectangle 10"/>
          <p:cNvSpPr/>
          <p:nvPr/>
        </p:nvSpPr>
        <p:spPr>
          <a:xfrm>
            <a:off x="1752600" y="8752557"/>
            <a:ext cx="11887200" cy="830997"/>
          </a:xfrm>
          <a:prstGeom prst="rect">
            <a:avLst/>
          </a:prstGeom>
        </p:spPr>
        <p:txBody>
          <a:bodyPr wrap="square">
            <a:spAutoFit/>
          </a:bodyPr>
          <a:lstStyle/>
          <a:p>
            <a:r>
              <a:rPr lang="en-US" sz="2400" dirty="0">
                <a:solidFill>
                  <a:srgbClr val="ECECEC"/>
                </a:solidFill>
                <a:latin typeface="+mj-lt"/>
              </a:rPr>
              <a:t>Brand perception is the collective impressions, beliefs, and emotions that consumers associate with a brand, shaping their attitudes and behaviors.</a:t>
            </a:r>
            <a:endParaRPr lang="en-IN" sz="2400" dirty="0">
              <a:latin typeface="+mj-lt"/>
            </a:endParaRPr>
          </a:p>
        </p:txBody>
      </p:sp>
      <p:sp>
        <p:nvSpPr>
          <p:cNvPr id="16" name="Freeform 3"/>
          <p:cNvSpPr/>
          <p:nvPr/>
        </p:nvSpPr>
        <p:spPr>
          <a:xfrm>
            <a:off x="1565261" y="8926293"/>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253842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837922"/>
          </a:xfrm>
          <a:prstGeom prst="rect">
            <a:avLst/>
          </a:prstGeom>
        </p:spPr>
        <p:txBody>
          <a:bodyPr wrap="square" lIns="0" tIns="0" rIns="0" bIns="0" rtlCol="0" anchor="t">
            <a:spAutoFit/>
          </a:bodyPr>
          <a:lstStyle/>
          <a:p>
            <a:pPr>
              <a:lnSpc>
                <a:spcPts val="6888"/>
              </a:lnSpc>
            </a:pPr>
            <a:r>
              <a:rPr lang="en-US" sz="5400" dirty="0">
                <a:solidFill>
                  <a:schemeClr val="bg1"/>
                </a:solidFill>
              </a:rPr>
              <a:t>b. Which cities do we need to focus more on? </a:t>
            </a:r>
            <a:endParaRPr lang="en-US" sz="5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8178192"/>
            <a:ext cx="12020266" cy="461665"/>
          </a:xfrm>
          <a:prstGeom prst="rect">
            <a:avLst/>
          </a:prstGeom>
        </p:spPr>
        <p:txBody>
          <a:bodyPr wrap="square">
            <a:spAutoFit/>
          </a:bodyPr>
          <a:lstStyle/>
          <a:p>
            <a:r>
              <a:rPr lang="en-US" sz="2400" dirty="0">
                <a:solidFill>
                  <a:schemeClr val="bg1"/>
                </a:solidFill>
              </a:rPr>
              <a:t>In tier-1, Banglore and Hyderabad is doing good. In tier-2, Pune and Kolkata are doing good. </a:t>
            </a:r>
            <a:endParaRPr lang="en-IN" sz="2400" dirty="0">
              <a:solidFill>
                <a:schemeClr val="bg1"/>
              </a:solidFill>
            </a:endParaRPr>
          </a:p>
        </p:txBody>
      </p:sp>
      <p:sp>
        <p:nvSpPr>
          <p:cNvPr id="15" name="Freeform 3"/>
          <p:cNvSpPr/>
          <p:nvPr/>
        </p:nvSpPr>
        <p:spPr>
          <a:xfrm>
            <a:off x="1565261" y="8326006"/>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1" name="Rectangle 10"/>
          <p:cNvSpPr/>
          <p:nvPr/>
        </p:nvSpPr>
        <p:spPr>
          <a:xfrm>
            <a:off x="1752600" y="8752557"/>
            <a:ext cx="11887200" cy="461665"/>
          </a:xfrm>
          <a:prstGeom prst="rect">
            <a:avLst/>
          </a:prstGeom>
        </p:spPr>
        <p:txBody>
          <a:bodyPr wrap="square">
            <a:spAutoFit/>
          </a:bodyPr>
          <a:lstStyle/>
          <a:p>
            <a:r>
              <a:rPr lang="en-US" sz="2400" dirty="0">
                <a:solidFill>
                  <a:schemeClr val="bg1"/>
                </a:solidFill>
              </a:rPr>
              <a:t>We need to focus on Delhi in tier-1 and Jaipur, Lucknow in tier-2.</a:t>
            </a:r>
            <a:endParaRPr lang="en-IN" sz="2400" dirty="0">
              <a:latin typeface="+mj-lt"/>
            </a:endParaRPr>
          </a:p>
        </p:txBody>
      </p:sp>
      <p:sp>
        <p:nvSpPr>
          <p:cNvPr id="16" name="Freeform 3"/>
          <p:cNvSpPr/>
          <p:nvPr/>
        </p:nvSpPr>
        <p:spPr>
          <a:xfrm>
            <a:off x="1565261" y="8926293"/>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81" y="2442219"/>
            <a:ext cx="5255203" cy="4612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200" y="1638300"/>
            <a:ext cx="6823636" cy="6427192"/>
          </a:xfrm>
          <a:prstGeom prst="rect">
            <a:avLst/>
          </a:prstGeom>
        </p:spPr>
      </p:pic>
    </p:spTree>
    <p:extLst>
      <p:ext uri="{BB962C8B-B14F-4D97-AF65-F5344CB8AC3E}">
        <p14:creationId xmlns:p14="http://schemas.microsoft.com/office/powerpoint/2010/main" val="228189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619645" y="5550388"/>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3539430"/>
          </a:xfrm>
          <a:prstGeom prst="rect">
            <a:avLst/>
          </a:prstGeom>
        </p:spPr>
        <p:txBody>
          <a:bodyPr wrap="square" lIns="0" tIns="0" rIns="0" bIns="0" rtlCol="0" anchor="t">
            <a:spAutoFit/>
          </a:bodyPr>
          <a:lstStyle/>
          <a:p>
            <a:pPr>
              <a:lnSpc>
                <a:spcPts val="6888"/>
              </a:lnSpc>
            </a:pPr>
            <a:r>
              <a:rPr lang="en-US" sz="2800" dirty="0" smtClean="0">
                <a:solidFill>
                  <a:schemeClr val="bg1"/>
                </a:solidFill>
              </a:rPr>
              <a:t>a</a:t>
            </a:r>
            <a:r>
              <a:rPr lang="en-US" sz="2800" dirty="0">
                <a:solidFill>
                  <a:schemeClr val="bg1"/>
                </a:solidFill>
              </a:rPr>
              <a:t>. Where do respondents prefer to purchase energy drinks? </a:t>
            </a:r>
          </a:p>
          <a:p>
            <a:pPr>
              <a:lnSpc>
                <a:spcPts val="6888"/>
              </a:lnSpc>
            </a:pPr>
            <a:r>
              <a:rPr lang="en-US" sz="2800" dirty="0">
                <a:solidFill>
                  <a:schemeClr val="bg1"/>
                </a:solidFill>
              </a:rPr>
              <a:t>b. What are the typical consumption situations for energy drinks among respondents?</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2667000" y="1048118"/>
            <a:ext cx="12954000" cy="837922"/>
          </a:xfrm>
          <a:prstGeom prst="rect">
            <a:avLst/>
          </a:prstGeom>
        </p:spPr>
        <p:txBody>
          <a:bodyPr wrap="square" lIns="0" tIns="0" rIns="0" bIns="0" rtlCol="0" anchor="t">
            <a:spAutoFit/>
          </a:bodyPr>
          <a:lstStyle/>
          <a:p>
            <a:pPr algn="ctr">
              <a:lnSpc>
                <a:spcPts val="6888"/>
              </a:lnSpc>
            </a:pPr>
            <a:r>
              <a:rPr lang="en-US" sz="5400" dirty="0" smtClean="0">
                <a:solidFill>
                  <a:schemeClr val="accent1">
                    <a:lumMod val="20000"/>
                    <a:lumOff val="80000"/>
                  </a:schemeClr>
                </a:solidFill>
              </a:rPr>
              <a:t>Purchase Behavior</a:t>
            </a:r>
            <a:endPar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696278" y="6726350"/>
            <a:ext cx="9144000" cy="1735603"/>
          </a:xfrm>
          <a:prstGeom prst="rect">
            <a:avLst/>
          </a:prstGeom>
        </p:spPr>
        <p:txBody>
          <a:bodyPr>
            <a:spAutoFit/>
          </a:bodyPr>
          <a:lstStyle/>
          <a:p>
            <a:pPr>
              <a:lnSpc>
                <a:spcPts val="6888"/>
              </a:lnSpc>
            </a:pPr>
            <a:r>
              <a:rPr lang="en-US" sz="2800" dirty="0">
                <a:solidFill>
                  <a:schemeClr val="bg1"/>
                </a:solidFill>
              </a:rPr>
              <a:t>c. What factors influence respondents' purchase decisions, such as price range and limited edition packaging?</a:t>
            </a:r>
            <a:endParaRPr lang="en-IN" sz="2800" dirty="0">
              <a:solidFill>
                <a:schemeClr val="bg1"/>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3851" y="3227948"/>
            <a:ext cx="4876190" cy="4876190"/>
          </a:xfrm>
          <a:prstGeom prst="rect">
            <a:avLst/>
          </a:prstGeom>
        </p:spPr>
      </p:pic>
    </p:spTree>
    <p:extLst>
      <p:ext uri="{BB962C8B-B14F-4D97-AF65-F5344CB8AC3E}">
        <p14:creationId xmlns:p14="http://schemas.microsoft.com/office/powerpoint/2010/main" val="118425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1731308"/>
          </a:xfrm>
          <a:prstGeom prst="rect">
            <a:avLst/>
          </a:prstGeom>
        </p:spPr>
        <p:txBody>
          <a:bodyPr wrap="square" lIns="0" tIns="0" rIns="0" bIns="0" rtlCol="0" anchor="t">
            <a:spAutoFit/>
          </a:bodyPr>
          <a:lstStyle/>
          <a:p>
            <a:pPr>
              <a:lnSpc>
                <a:spcPts val="6888"/>
              </a:lnSpc>
            </a:pPr>
            <a:r>
              <a:rPr lang="en-US" sz="5400" dirty="0">
                <a:solidFill>
                  <a:schemeClr val="bg1"/>
                </a:solidFill>
              </a:rPr>
              <a:t>a. Where do respondents prefer to purchase energy drinks? </a:t>
            </a: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830997"/>
          </a:xfrm>
          <a:prstGeom prst="rect">
            <a:avLst/>
          </a:prstGeom>
        </p:spPr>
        <p:txBody>
          <a:bodyPr wrap="square">
            <a:spAutoFit/>
          </a:bodyPr>
          <a:lstStyle/>
          <a:p>
            <a:r>
              <a:rPr lang="en-US" sz="2400" dirty="0">
                <a:solidFill>
                  <a:schemeClr val="bg1"/>
                </a:solidFill>
              </a:rPr>
              <a:t>Supermarkets are preferred by </a:t>
            </a:r>
            <a:r>
              <a:rPr lang="en-US" sz="2400" dirty="0" smtClean="0">
                <a:solidFill>
                  <a:schemeClr val="bg1"/>
                </a:solidFill>
              </a:rPr>
              <a:t>45% of respondents </a:t>
            </a:r>
            <a:r>
              <a:rPr lang="en-US" sz="2400" dirty="0">
                <a:solidFill>
                  <a:schemeClr val="bg1"/>
                </a:solidFill>
              </a:rPr>
              <a:t>followed by online retailers by </a:t>
            </a:r>
            <a:r>
              <a:rPr lang="en-US" sz="2400" dirty="0" smtClean="0">
                <a:solidFill>
                  <a:schemeClr val="bg1"/>
                </a:solidFill>
              </a:rPr>
              <a:t>25% of respondents</a:t>
            </a:r>
            <a:r>
              <a:rPr lang="en-US" sz="2400" dirty="0">
                <a:solidFill>
                  <a:schemeClr val="bg1"/>
                </a:solidFill>
              </a:rPr>
              <a:t>.</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27" y="3247002"/>
            <a:ext cx="6887320" cy="309737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2600" y="1797785"/>
            <a:ext cx="6172200" cy="5995803"/>
          </a:xfrm>
          <a:prstGeom prst="rect">
            <a:avLst/>
          </a:prstGeom>
        </p:spPr>
      </p:pic>
    </p:spTree>
    <p:extLst>
      <p:ext uri="{BB962C8B-B14F-4D97-AF65-F5344CB8AC3E}">
        <p14:creationId xmlns:p14="http://schemas.microsoft.com/office/powerpoint/2010/main" val="1896046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2654573"/>
          </a:xfrm>
          <a:prstGeom prst="rect">
            <a:avLst/>
          </a:prstGeom>
        </p:spPr>
        <p:txBody>
          <a:bodyPr wrap="square" lIns="0" tIns="0" rIns="0" bIns="0" rtlCol="0" anchor="t">
            <a:spAutoFit/>
          </a:bodyPr>
          <a:lstStyle/>
          <a:p>
            <a:pPr>
              <a:lnSpc>
                <a:spcPts val="6888"/>
              </a:lnSpc>
            </a:pPr>
            <a:r>
              <a:rPr lang="en-US" sz="5400" dirty="0">
                <a:solidFill>
                  <a:schemeClr val="bg1"/>
                </a:solidFill>
              </a:rPr>
              <a:t>b. What are the typical consumption situations for energy drinks among respondents?</a:t>
            </a:r>
            <a:endParaRPr lang="en-US" sz="5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nSpc>
                <a:spcPts val="6888"/>
              </a:lnSpc>
            </a:pPr>
            <a:r>
              <a:rPr lang="en-US" sz="5400" dirty="0" smtClean="0">
                <a:solidFill>
                  <a:schemeClr val="bg1"/>
                </a:solidFill>
              </a:rPr>
              <a:t> </a:t>
            </a:r>
            <a:endParaRPr lang="en-US" sz="5400" dirty="0">
              <a:solidFill>
                <a:schemeClr val="bg1"/>
              </a:solidFill>
            </a:endParaRPr>
          </a:p>
        </p:txBody>
      </p:sp>
      <p:sp>
        <p:nvSpPr>
          <p:cNvPr id="14" name="Freeform 9"/>
          <p:cNvSpPr/>
          <p:nvPr/>
        </p:nvSpPr>
        <p:spPr>
          <a:xfrm rot="16200000">
            <a:off x="5747024" y="4696198"/>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2600" y="7897887"/>
            <a:ext cx="12020266" cy="461665"/>
          </a:xfrm>
          <a:prstGeom prst="rect">
            <a:avLst/>
          </a:prstGeom>
        </p:spPr>
        <p:txBody>
          <a:bodyPr wrap="square">
            <a:spAutoFit/>
          </a:bodyPr>
          <a:lstStyle/>
          <a:p>
            <a:r>
              <a:rPr lang="en-US" sz="2400" dirty="0" smtClean="0">
                <a:solidFill>
                  <a:schemeClr val="bg1"/>
                </a:solidFill>
              </a:rPr>
              <a:t>45% of respondents say they typically consume energy drinks before/after Sports/exercise</a:t>
            </a:r>
            <a:endParaRPr lang="en-IN" sz="2400" dirty="0">
              <a:solidFill>
                <a:schemeClr val="bg1"/>
              </a:solidFill>
            </a:endParaRPr>
          </a:p>
        </p:txBody>
      </p:sp>
      <p:sp>
        <p:nvSpPr>
          <p:cNvPr id="15" name="Freeform 3"/>
          <p:cNvSpPr/>
          <p:nvPr/>
        </p:nvSpPr>
        <p:spPr>
          <a:xfrm>
            <a:off x="1565262" y="8039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99" y="3680412"/>
            <a:ext cx="6317951" cy="222508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6178" y="2603378"/>
            <a:ext cx="6344964" cy="4451321"/>
          </a:xfrm>
          <a:prstGeom prst="rect">
            <a:avLst/>
          </a:prstGeom>
        </p:spPr>
      </p:pic>
    </p:spTree>
    <p:extLst>
      <p:ext uri="{BB962C8B-B14F-4D97-AF65-F5344CB8AC3E}">
        <p14:creationId xmlns:p14="http://schemas.microsoft.com/office/powerpoint/2010/main" val="3482603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4859000" cy="3539430"/>
          </a:xfrm>
          <a:prstGeom prst="rect">
            <a:avLst/>
          </a:prstGeom>
        </p:spPr>
        <p:txBody>
          <a:bodyPr wrap="square" lIns="0" tIns="0" rIns="0" bIns="0" rtlCol="0" anchor="t">
            <a:spAutoFit/>
          </a:bodyPr>
          <a:lstStyle/>
          <a:p>
            <a:pPr>
              <a:lnSpc>
                <a:spcPts val="6888"/>
              </a:lnSpc>
            </a:pPr>
            <a:r>
              <a:rPr lang="en-US" sz="5400" dirty="0">
                <a:solidFill>
                  <a:schemeClr val="bg1"/>
                </a:solidFill>
              </a:rPr>
              <a:t>c. What factors influence respondents' purchase decisions, such as price range and limited edition packaging?</a:t>
            </a:r>
            <a:endParaRPr lang="en-IN" sz="5400" dirty="0">
              <a:solidFill>
                <a:schemeClr val="bg1"/>
              </a:solidFill>
            </a:endParaRPr>
          </a:p>
          <a:p>
            <a:pPr>
              <a:lnSpc>
                <a:spcPts val="6888"/>
              </a:lnSpc>
            </a:pPr>
            <a:r>
              <a:rPr lang="en-US" sz="5400" dirty="0" smtClean="0">
                <a:solidFill>
                  <a:schemeClr val="bg1"/>
                </a:solidFill>
              </a:rPr>
              <a:t> </a:t>
            </a:r>
            <a:endParaRPr lang="en-US" sz="5400" dirty="0">
              <a:solidFill>
                <a:schemeClr val="bg1"/>
              </a:solidFill>
            </a:endParaRPr>
          </a:p>
        </p:txBody>
      </p:sp>
      <p:sp>
        <p:nvSpPr>
          <p:cNvPr id="14" name="Freeform 9"/>
          <p:cNvSpPr/>
          <p:nvPr/>
        </p:nvSpPr>
        <p:spPr>
          <a:xfrm rot="16200000">
            <a:off x="5747023" y="5416277"/>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53737" y="8378296"/>
            <a:ext cx="12020266" cy="461665"/>
          </a:xfrm>
          <a:prstGeom prst="rect">
            <a:avLst/>
          </a:prstGeom>
        </p:spPr>
        <p:txBody>
          <a:bodyPr wrap="square">
            <a:spAutoFit/>
          </a:bodyPr>
          <a:lstStyle/>
          <a:p>
            <a:r>
              <a:rPr lang="en-US" sz="2400" dirty="0" smtClean="0">
                <a:solidFill>
                  <a:schemeClr val="bg1"/>
                </a:solidFill>
              </a:rPr>
              <a:t>43% of respondents prefer Price </a:t>
            </a:r>
            <a:r>
              <a:rPr lang="en-US" sz="2400" dirty="0">
                <a:solidFill>
                  <a:schemeClr val="bg1"/>
                </a:solidFill>
              </a:rPr>
              <a:t>range between </a:t>
            </a:r>
            <a:r>
              <a:rPr lang="en-US" sz="2400" dirty="0" smtClean="0">
                <a:solidFill>
                  <a:schemeClr val="bg1"/>
                </a:solidFill>
              </a:rPr>
              <a:t>50-99. </a:t>
            </a:r>
            <a:endParaRPr lang="en-IN" sz="2400" dirty="0">
              <a:solidFill>
                <a:schemeClr val="bg1"/>
              </a:solidFill>
            </a:endParaRPr>
          </a:p>
        </p:txBody>
      </p:sp>
      <p:sp>
        <p:nvSpPr>
          <p:cNvPr id="15" name="Freeform 3"/>
          <p:cNvSpPr/>
          <p:nvPr/>
        </p:nvSpPr>
        <p:spPr>
          <a:xfrm>
            <a:off x="1565795" y="852611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4164" y="3390900"/>
            <a:ext cx="4972435" cy="372479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8800" y="2926918"/>
            <a:ext cx="4624564" cy="5157099"/>
          </a:xfrm>
          <a:prstGeom prst="rect">
            <a:avLst/>
          </a:prstGeom>
        </p:spPr>
      </p:pic>
    </p:spTree>
    <p:extLst>
      <p:ext uri="{BB962C8B-B14F-4D97-AF65-F5344CB8AC3E}">
        <p14:creationId xmlns:p14="http://schemas.microsoft.com/office/powerpoint/2010/main" val="318480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619645" y="5550388"/>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2528128"/>
          </a:xfrm>
          <a:prstGeom prst="rect">
            <a:avLst/>
          </a:prstGeom>
        </p:spPr>
        <p:txBody>
          <a:bodyPr wrap="square" lIns="0" tIns="0" rIns="0" bIns="0" rtlCol="0" anchor="t">
            <a:spAutoFit/>
          </a:bodyPr>
          <a:lstStyle/>
          <a:p>
            <a:pPr marL="514350" indent="-514350">
              <a:lnSpc>
                <a:spcPts val="6888"/>
              </a:lnSpc>
              <a:buAutoNum type="alphaLcPeriod"/>
            </a:pPr>
            <a:r>
              <a:rPr lang="en-US" sz="2800" dirty="0" smtClean="0">
                <a:solidFill>
                  <a:schemeClr val="bg1"/>
                </a:solidFill>
              </a:rPr>
              <a:t>Which </a:t>
            </a:r>
            <a:r>
              <a:rPr lang="en-US" sz="2800" dirty="0">
                <a:solidFill>
                  <a:schemeClr val="bg1"/>
                </a:solidFill>
              </a:rPr>
              <a:t>area of business should we focus more on our product development? (Branding/taste/availability</a:t>
            </a:r>
            <a:r>
              <a:rPr lang="en-US" sz="2800" dirty="0" smtClean="0">
                <a:solidFill>
                  <a:schemeClr val="bg1"/>
                </a:solidFill>
              </a:rPr>
              <a:t>)</a:t>
            </a:r>
          </a:p>
        </p:txBody>
      </p:sp>
      <p:sp>
        <p:nvSpPr>
          <p:cNvPr id="17" name="TextBox 11"/>
          <p:cNvSpPr txBox="1"/>
          <p:nvPr/>
        </p:nvSpPr>
        <p:spPr>
          <a:xfrm>
            <a:off x="2667000" y="1048118"/>
            <a:ext cx="12954000" cy="837922"/>
          </a:xfrm>
          <a:prstGeom prst="rect">
            <a:avLst/>
          </a:prstGeom>
        </p:spPr>
        <p:txBody>
          <a:bodyPr wrap="square" lIns="0" tIns="0" rIns="0" bIns="0" rtlCol="0" anchor="t">
            <a:spAutoFit/>
          </a:bodyPr>
          <a:lstStyle/>
          <a:p>
            <a:pPr algn="ctr">
              <a:lnSpc>
                <a:spcPts val="6888"/>
              </a:lnSpc>
            </a:pPr>
            <a:r>
              <a:rPr lang="en-US" sz="5400" dirty="0" smtClean="0">
                <a:solidFill>
                  <a:schemeClr val="accent1">
                    <a:lumMod val="20000"/>
                    <a:lumOff val="80000"/>
                  </a:schemeClr>
                </a:solidFill>
              </a:rPr>
              <a:t>Product Development</a:t>
            </a:r>
            <a:endParaRPr lang="en-US" sz="5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3205" y="3227302"/>
            <a:ext cx="4877481" cy="4877481"/>
          </a:xfrm>
          <a:prstGeom prst="rect">
            <a:avLst/>
          </a:prstGeom>
        </p:spPr>
      </p:pic>
    </p:spTree>
    <p:extLst>
      <p:ext uri="{BB962C8B-B14F-4D97-AF65-F5344CB8AC3E}">
        <p14:creationId xmlns:p14="http://schemas.microsoft.com/office/powerpoint/2010/main" val="3591975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5839122" cy="2654573"/>
          </a:xfrm>
          <a:prstGeom prst="rect">
            <a:avLst/>
          </a:prstGeom>
        </p:spPr>
        <p:txBody>
          <a:bodyPr wrap="square" lIns="0" tIns="0" rIns="0" bIns="0" rtlCol="0" anchor="t">
            <a:spAutoFit/>
          </a:bodyPr>
          <a:lstStyle/>
          <a:p>
            <a:pPr>
              <a:lnSpc>
                <a:spcPts val="6888"/>
              </a:lnSpc>
            </a:pPr>
            <a:r>
              <a:rPr lang="en-US" sz="5400" dirty="0" smtClean="0">
                <a:solidFill>
                  <a:schemeClr val="bg1"/>
                </a:solidFill>
              </a:rPr>
              <a:t>a.Which </a:t>
            </a:r>
            <a:r>
              <a:rPr lang="en-US" sz="5400" dirty="0">
                <a:solidFill>
                  <a:schemeClr val="bg1"/>
                </a:solidFill>
              </a:rPr>
              <a:t>area of business should we focus more on our product development? (Branding/taste/availability)</a:t>
            </a:r>
          </a:p>
          <a:p>
            <a:pPr>
              <a:lnSpc>
                <a:spcPts val="6888"/>
              </a:lnSpc>
            </a:pPr>
            <a:endParaRPr lang="en-US" sz="5400" dirty="0">
              <a:solidFill>
                <a:schemeClr val="bg1"/>
              </a:solidFill>
            </a:endParaRPr>
          </a:p>
        </p:txBody>
      </p:sp>
      <p:sp>
        <p:nvSpPr>
          <p:cNvPr id="14" name="Freeform 9"/>
          <p:cNvSpPr/>
          <p:nvPr/>
        </p:nvSpPr>
        <p:spPr>
          <a:xfrm rot="16200000">
            <a:off x="5823223" y="5510385"/>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767385" y="8419321"/>
            <a:ext cx="12020266" cy="461665"/>
          </a:xfrm>
          <a:prstGeom prst="rect">
            <a:avLst/>
          </a:prstGeom>
        </p:spPr>
        <p:txBody>
          <a:bodyPr wrap="square">
            <a:spAutoFit/>
          </a:bodyPr>
          <a:lstStyle/>
          <a:p>
            <a:r>
              <a:rPr lang="en-US" sz="2400" dirty="0">
                <a:solidFill>
                  <a:schemeClr val="bg1"/>
                </a:solidFill>
              </a:rPr>
              <a:t>We need to focus more on brand effectiveness and taste/flavor preferences.</a:t>
            </a:r>
            <a:endParaRPr lang="en-IN" sz="2400" dirty="0">
              <a:solidFill>
                <a:schemeClr val="bg1"/>
              </a:solidFill>
            </a:endParaRPr>
          </a:p>
        </p:txBody>
      </p:sp>
      <p:sp>
        <p:nvSpPr>
          <p:cNvPr id="15" name="Freeform 3"/>
          <p:cNvSpPr/>
          <p:nvPr/>
        </p:nvSpPr>
        <p:spPr>
          <a:xfrm>
            <a:off x="1558153" y="8567135"/>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4076700"/>
            <a:ext cx="6405291" cy="282539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600" y="2745455"/>
            <a:ext cx="6639878" cy="5114332"/>
          </a:xfrm>
          <a:prstGeom prst="rect">
            <a:avLst/>
          </a:prstGeom>
        </p:spPr>
      </p:pic>
    </p:spTree>
    <p:extLst>
      <p:ext uri="{BB962C8B-B14F-4D97-AF65-F5344CB8AC3E}">
        <p14:creationId xmlns:p14="http://schemas.microsoft.com/office/powerpoint/2010/main" val="93398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TextBox 6"/>
          <p:cNvSpPr txBox="1"/>
          <p:nvPr/>
        </p:nvSpPr>
        <p:spPr>
          <a:xfrm>
            <a:off x="3733800" y="4152900"/>
            <a:ext cx="11386841" cy="4924425"/>
          </a:xfrm>
          <a:prstGeom prst="rect">
            <a:avLst/>
          </a:prstGeom>
        </p:spPr>
        <p:txBody>
          <a:bodyPr wrap="square" lIns="0" tIns="0" rIns="0" bIns="0" rtlCol="0" anchor="t">
            <a:spAutoFit/>
          </a:bodyPr>
          <a:lstStyle/>
          <a:p>
            <a:pPr algn="ctr">
              <a:lnSpc>
                <a:spcPts val="4759"/>
              </a:lnSpc>
            </a:pP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CodeX is a German beverage company that is aiming to make its mark in the Indian market. A few months ago, they launched their </a:t>
            </a: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energy drink </a:t>
            </a: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in 10 cities in India</a:t>
            </a: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algn="ctr">
              <a:lnSpc>
                <a:spcPts val="4759"/>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p>
          <a:p>
            <a:pPr algn="ctr">
              <a:lnSpc>
                <a:spcPts val="4759"/>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Their </a:t>
            </a: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Marketing team is responsible for increasing brand awareness, market share, and product development. They conducted a survey in those 10 cities and received results from 10k respondents.</a:t>
            </a:r>
            <a:endParaRPr lang="en-US" sz="3400" spc="102"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Freeform 7"/>
          <p:cNvSpPr/>
          <p:nvPr/>
        </p:nvSpPr>
        <p:spPr>
          <a:xfrm>
            <a:off x="5334000" y="1090483"/>
            <a:ext cx="7696200" cy="2297529"/>
          </a:xfrm>
          <a:custGeom>
            <a:avLst/>
            <a:gdLst/>
            <a:ahLst/>
            <a:cxnLst/>
            <a:rect l="l" t="t" r="r" b="b"/>
            <a:pathLst>
              <a:path w="5405951" h="2297529">
                <a:moveTo>
                  <a:pt x="0" y="0"/>
                </a:moveTo>
                <a:lnTo>
                  <a:pt x="5405952" y="0"/>
                </a:lnTo>
                <a:lnTo>
                  <a:pt x="5405952" y="2297530"/>
                </a:lnTo>
                <a:lnTo>
                  <a:pt x="0" y="2297530"/>
                </a:lnTo>
                <a:lnTo>
                  <a:pt x="0" y="0"/>
                </a:lnTo>
                <a:close/>
              </a:path>
            </a:pathLst>
          </a:custGeom>
          <a:blipFill>
            <a:blip r:embed="rId3"/>
            <a:stretch>
              <a:fillRect/>
            </a:stretch>
          </a:blipFill>
        </p:spPr>
      </p:sp>
      <p:sp>
        <p:nvSpPr>
          <p:cNvPr id="8" name="TextBox 8"/>
          <p:cNvSpPr txBox="1"/>
          <p:nvPr/>
        </p:nvSpPr>
        <p:spPr>
          <a:xfrm>
            <a:off x="4868299" y="1739206"/>
            <a:ext cx="8551400" cy="927433"/>
          </a:xfrm>
          <a:prstGeom prst="rect">
            <a:avLst/>
          </a:prstGeom>
        </p:spPr>
        <p:txBody>
          <a:bodyPr wrap="square" lIns="0" tIns="0" rIns="0" bIns="0" rtlCol="0" anchor="t">
            <a:spAutoFit/>
          </a:bodyPr>
          <a:lstStyle/>
          <a:p>
            <a:pPr algn="ctr">
              <a:lnSpc>
                <a:spcPts val="8000"/>
              </a:lnSpc>
            </a:pPr>
            <a:r>
              <a:rPr lang="en-US" sz="60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Company Overview</a:t>
            </a:r>
            <a:endParaRPr lang="en-US" sz="60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Freeform 9"/>
          <p:cNvSpPr/>
          <p:nvPr/>
        </p:nvSpPr>
        <p:spPr>
          <a:xfrm>
            <a:off x="6041284" y="3568693"/>
            <a:ext cx="6205430" cy="203208"/>
          </a:xfrm>
          <a:custGeom>
            <a:avLst/>
            <a:gdLst/>
            <a:ahLst/>
            <a:cxnLst/>
            <a:rect l="l" t="t" r="r" b="b"/>
            <a:pathLst>
              <a:path w="6205430" h="325785">
                <a:moveTo>
                  <a:pt x="0" y="0"/>
                </a:moveTo>
                <a:lnTo>
                  <a:pt x="6205430" y="0"/>
                </a:lnTo>
                <a:lnTo>
                  <a:pt x="6205430" y="325785"/>
                </a:lnTo>
                <a:lnTo>
                  <a:pt x="0" y="325785"/>
                </a:lnTo>
                <a:lnTo>
                  <a:pt x="0" y="0"/>
                </a:lnTo>
                <a:close/>
              </a:path>
            </a:pathLst>
          </a:custGeom>
          <a:blipFill>
            <a:blip r:embed="rId4"/>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0" name="TextBox 10"/>
          <p:cNvSpPr txBox="1"/>
          <p:nvPr/>
        </p:nvSpPr>
        <p:spPr>
          <a:xfrm>
            <a:off x="838201" y="7181508"/>
            <a:ext cx="7134474" cy="1086192"/>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5" name="Freeform 6"/>
          <p:cNvSpPr/>
          <p:nvPr/>
        </p:nvSpPr>
        <p:spPr>
          <a:xfrm>
            <a:off x="5029200" y="782929"/>
            <a:ext cx="6433243"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5257800" y="884260"/>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Secondary Insights</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505200" y="3086100"/>
            <a:ext cx="10972800" cy="1200329"/>
          </a:xfrm>
          <a:prstGeom prst="rect">
            <a:avLst/>
          </a:prstGeom>
        </p:spPr>
        <p:txBody>
          <a:bodyPr wrap="square">
            <a:spAutoFit/>
          </a:bodyPr>
          <a:lstStyle/>
          <a:p>
            <a:r>
              <a:rPr lang="en-US" sz="3600" dirty="0" smtClean="0">
                <a:solidFill>
                  <a:schemeClr val="bg1"/>
                </a:solidFill>
              </a:rPr>
              <a:t>These </a:t>
            </a:r>
            <a:r>
              <a:rPr lang="en-US" sz="3600" dirty="0">
                <a:solidFill>
                  <a:schemeClr val="bg1"/>
                </a:solidFill>
              </a:rPr>
              <a:t>insights can be derived from additional market research and information provided in the datasets.</a:t>
            </a:r>
            <a:endParaRPr lang="en-IN" sz="3600" dirty="0">
              <a:solidFill>
                <a:schemeClr val="bg1"/>
              </a:solidFill>
            </a:endParaRPr>
          </a:p>
        </p:txBody>
      </p:sp>
    </p:spTree>
    <p:extLst>
      <p:ext uri="{BB962C8B-B14F-4D97-AF65-F5344CB8AC3E}">
        <p14:creationId xmlns:p14="http://schemas.microsoft.com/office/powerpoint/2010/main" val="3109512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0" name="TextBox 10"/>
          <p:cNvSpPr txBox="1"/>
          <p:nvPr/>
        </p:nvSpPr>
        <p:spPr>
          <a:xfrm>
            <a:off x="1704120" y="6648301"/>
            <a:ext cx="14881749" cy="1000274"/>
          </a:xfrm>
          <a:prstGeom prst="rect">
            <a:avLst/>
          </a:prstGeom>
        </p:spPr>
        <p:txBody>
          <a:bodyPr wrap="square" lIns="0" tIns="0" rIns="0" bIns="0" rtlCol="0" anchor="t">
            <a:spAutoFit/>
          </a:bodyPr>
          <a:lstStyle/>
          <a:p>
            <a:pPr marL="0" lvl="1">
              <a:lnSpc>
                <a:spcPts val="3919"/>
              </a:lnSpc>
              <a:spcBef>
                <a:spcPct val="0"/>
              </a:spcBef>
            </a:pPr>
            <a:r>
              <a:rPr lang="en-US" sz="2800" dirty="0">
                <a:solidFill>
                  <a:srgbClr val="BBBBBB"/>
                </a:solidFill>
                <a:latin typeface="HK Grotesk Light"/>
              </a:rPr>
              <a:t> </a:t>
            </a:r>
            <a:r>
              <a:rPr lang="en-US" sz="3600" dirty="0">
                <a:solidFill>
                  <a:schemeClr val="bg1"/>
                </a:solidFill>
              </a:rPr>
              <a:t>only 5% </a:t>
            </a:r>
            <a:r>
              <a:rPr lang="en-US" sz="3600" dirty="0" smtClean="0">
                <a:solidFill>
                  <a:schemeClr val="bg1"/>
                </a:solidFill>
              </a:rPr>
              <a:t>of respondents vs </a:t>
            </a:r>
            <a:r>
              <a:rPr lang="en-US" sz="3600" dirty="0">
                <a:solidFill>
                  <a:schemeClr val="bg1"/>
                </a:solidFill>
              </a:rPr>
              <a:t>11% for </a:t>
            </a:r>
            <a:r>
              <a:rPr lang="en-US" sz="3600" dirty="0" smtClean="0">
                <a:solidFill>
                  <a:schemeClr val="bg1"/>
                </a:solidFill>
              </a:rPr>
              <a:t>cola-coka which is the leading brand in india have </a:t>
            </a:r>
            <a:r>
              <a:rPr lang="en-US" sz="3600" dirty="0">
                <a:solidFill>
                  <a:schemeClr val="bg1"/>
                </a:solidFill>
              </a:rPr>
              <a:t>heard us before the </a:t>
            </a:r>
            <a:r>
              <a:rPr lang="en-US" sz="3600" dirty="0" smtClean="0">
                <a:solidFill>
                  <a:schemeClr val="bg1"/>
                </a:solidFill>
              </a:rPr>
              <a:t>survey.</a:t>
            </a:r>
            <a:endParaRPr lang="en-US" sz="3600" dirty="0">
              <a:solidFill>
                <a:schemeClr val="bg1"/>
              </a:solidFill>
            </a:endParaRPr>
          </a:p>
        </p:txBody>
      </p:sp>
      <p:sp>
        <p:nvSpPr>
          <p:cNvPr id="6" name="Rectangle 5"/>
          <p:cNvSpPr/>
          <p:nvPr/>
        </p:nvSpPr>
        <p:spPr>
          <a:xfrm>
            <a:off x="1752600" y="1790700"/>
            <a:ext cx="15621000" cy="1754326"/>
          </a:xfrm>
          <a:prstGeom prst="rect">
            <a:avLst/>
          </a:prstGeom>
        </p:spPr>
        <p:txBody>
          <a:bodyPr wrap="square">
            <a:spAutoFit/>
          </a:bodyPr>
          <a:lstStyle/>
          <a:p>
            <a:r>
              <a:rPr lang="en-US" sz="3600" dirty="0" smtClean="0">
                <a:solidFill>
                  <a:schemeClr val="bg1"/>
                </a:solidFill>
              </a:rPr>
              <a:t>35% of respondents say Increased energy and focus is the main reason for consuming our product </a:t>
            </a:r>
            <a:r>
              <a:rPr lang="en-US" sz="3600" dirty="0">
                <a:solidFill>
                  <a:schemeClr val="bg1"/>
                </a:solidFill>
              </a:rPr>
              <a:t>they consume our product 2-3 times a week.</a:t>
            </a:r>
            <a:endParaRPr lang="en-IN" sz="3600" dirty="0">
              <a:solidFill>
                <a:schemeClr val="bg1"/>
              </a:solidFill>
            </a:endParaRPr>
          </a:p>
          <a:p>
            <a:endParaRPr lang="en-IN" sz="3600" dirty="0">
              <a:solidFill>
                <a:schemeClr val="bg1"/>
              </a:solidFill>
            </a:endParaRPr>
          </a:p>
        </p:txBody>
      </p:sp>
      <p:sp>
        <p:nvSpPr>
          <p:cNvPr id="12" name="Freeform 3"/>
          <p:cNvSpPr/>
          <p:nvPr/>
        </p:nvSpPr>
        <p:spPr>
          <a:xfrm>
            <a:off x="1582143" y="20193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Rectangle 12"/>
          <p:cNvSpPr/>
          <p:nvPr/>
        </p:nvSpPr>
        <p:spPr>
          <a:xfrm>
            <a:off x="1752600" y="3113896"/>
            <a:ext cx="15621000" cy="646331"/>
          </a:xfrm>
          <a:prstGeom prst="rect">
            <a:avLst/>
          </a:prstGeom>
        </p:spPr>
        <p:txBody>
          <a:bodyPr wrap="square">
            <a:spAutoFit/>
          </a:bodyPr>
          <a:lstStyle/>
          <a:p>
            <a:r>
              <a:rPr lang="en-US" sz="3600" dirty="0">
                <a:solidFill>
                  <a:schemeClr val="bg1"/>
                </a:solidFill>
              </a:rPr>
              <a:t>2</a:t>
            </a:r>
            <a:r>
              <a:rPr lang="en-US" sz="3600" dirty="0" smtClean="0">
                <a:solidFill>
                  <a:schemeClr val="bg1"/>
                </a:solidFill>
              </a:rPr>
              <a:t>5% of respondents say Unavailability is the reason for not trying our product.</a:t>
            </a:r>
            <a:endParaRPr lang="en-IN" sz="3600" dirty="0">
              <a:solidFill>
                <a:schemeClr val="bg1"/>
              </a:solidFill>
            </a:endParaRPr>
          </a:p>
        </p:txBody>
      </p:sp>
      <p:sp>
        <p:nvSpPr>
          <p:cNvPr id="14" name="Freeform 3"/>
          <p:cNvSpPr/>
          <p:nvPr/>
        </p:nvSpPr>
        <p:spPr>
          <a:xfrm>
            <a:off x="1601051" y="3334787"/>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7" name="Rectangle 16"/>
          <p:cNvSpPr/>
          <p:nvPr/>
        </p:nvSpPr>
        <p:spPr>
          <a:xfrm>
            <a:off x="1682511" y="3981118"/>
            <a:ext cx="15621000" cy="1200329"/>
          </a:xfrm>
          <a:prstGeom prst="rect">
            <a:avLst/>
          </a:prstGeom>
        </p:spPr>
        <p:txBody>
          <a:bodyPr wrap="square">
            <a:spAutoFit/>
          </a:bodyPr>
          <a:lstStyle/>
          <a:p>
            <a:r>
              <a:rPr lang="en-US" sz="3600" dirty="0" smtClean="0">
                <a:solidFill>
                  <a:schemeClr val="bg1"/>
                </a:solidFill>
              </a:rPr>
              <a:t>22% of respondents say they are not trying our product due to possible health concerns.</a:t>
            </a:r>
            <a:endParaRPr lang="en-IN" sz="3600" dirty="0">
              <a:solidFill>
                <a:schemeClr val="bg1"/>
              </a:solidFill>
            </a:endParaRPr>
          </a:p>
        </p:txBody>
      </p:sp>
      <p:sp>
        <p:nvSpPr>
          <p:cNvPr id="18" name="Freeform 3"/>
          <p:cNvSpPr/>
          <p:nvPr/>
        </p:nvSpPr>
        <p:spPr>
          <a:xfrm>
            <a:off x="1579015" y="4221265"/>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9" name="Rectangle 18"/>
          <p:cNvSpPr/>
          <p:nvPr/>
        </p:nvSpPr>
        <p:spPr>
          <a:xfrm>
            <a:off x="1682511" y="5214892"/>
            <a:ext cx="15621000" cy="1200329"/>
          </a:xfrm>
          <a:prstGeom prst="rect">
            <a:avLst/>
          </a:prstGeom>
        </p:spPr>
        <p:txBody>
          <a:bodyPr wrap="square">
            <a:spAutoFit/>
          </a:bodyPr>
          <a:lstStyle/>
          <a:p>
            <a:r>
              <a:rPr lang="en-US" sz="3600" dirty="0" smtClean="0">
                <a:solidFill>
                  <a:schemeClr val="bg1"/>
                </a:solidFill>
              </a:rPr>
              <a:t>34% of respondents say they consume our energy drink during office working ours and study hours to stay awake.</a:t>
            </a:r>
            <a:endParaRPr lang="en-IN" sz="3600" dirty="0">
              <a:solidFill>
                <a:schemeClr val="bg1"/>
              </a:solidFill>
            </a:endParaRPr>
          </a:p>
        </p:txBody>
      </p:sp>
      <p:sp>
        <p:nvSpPr>
          <p:cNvPr id="20" name="Freeform 3"/>
          <p:cNvSpPr/>
          <p:nvPr/>
        </p:nvSpPr>
        <p:spPr>
          <a:xfrm>
            <a:off x="1519590" y="5453734"/>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1" name="Freeform 3"/>
          <p:cNvSpPr/>
          <p:nvPr/>
        </p:nvSpPr>
        <p:spPr>
          <a:xfrm>
            <a:off x="1486605" y="6815353"/>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2" name="TextBox 10"/>
          <p:cNvSpPr txBox="1"/>
          <p:nvPr/>
        </p:nvSpPr>
        <p:spPr>
          <a:xfrm>
            <a:off x="1647815" y="7787297"/>
            <a:ext cx="15468599" cy="500137"/>
          </a:xfrm>
          <a:prstGeom prst="rect">
            <a:avLst/>
          </a:prstGeom>
        </p:spPr>
        <p:txBody>
          <a:bodyPr wrap="square" lIns="0" tIns="0" rIns="0" bIns="0" rtlCol="0" anchor="t">
            <a:spAutoFit/>
          </a:bodyPr>
          <a:lstStyle/>
          <a:p>
            <a:pPr marL="0" lvl="1">
              <a:lnSpc>
                <a:spcPts val="3919"/>
              </a:lnSpc>
              <a:spcBef>
                <a:spcPct val="0"/>
              </a:spcBef>
            </a:pPr>
            <a:r>
              <a:rPr lang="en-US" sz="2800" dirty="0">
                <a:solidFill>
                  <a:srgbClr val="BBBBBB"/>
                </a:solidFill>
                <a:latin typeface="HK Grotesk Light"/>
              </a:rPr>
              <a:t> </a:t>
            </a:r>
            <a:r>
              <a:rPr lang="en-US" sz="3600" dirty="0" smtClean="0">
                <a:solidFill>
                  <a:schemeClr val="bg1"/>
                </a:solidFill>
              </a:rPr>
              <a:t>Average rating for our product is 3.2</a:t>
            </a:r>
            <a:endParaRPr lang="en-US" sz="3600" dirty="0">
              <a:solidFill>
                <a:schemeClr val="bg1"/>
              </a:solidFill>
            </a:endParaRPr>
          </a:p>
        </p:txBody>
      </p:sp>
      <p:sp>
        <p:nvSpPr>
          <p:cNvPr id="23" name="Freeform 3"/>
          <p:cNvSpPr/>
          <p:nvPr/>
        </p:nvSpPr>
        <p:spPr>
          <a:xfrm>
            <a:off x="1486604" y="7968514"/>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1104360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0" name="TextBox 10"/>
          <p:cNvSpPr txBox="1"/>
          <p:nvPr/>
        </p:nvSpPr>
        <p:spPr>
          <a:xfrm>
            <a:off x="838201" y="7181508"/>
            <a:ext cx="7134474" cy="1086192"/>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5" name="Freeform 6"/>
          <p:cNvSpPr/>
          <p:nvPr/>
        </p:nvSpPr>
        <p:spPr>
          <a:xfrm>
            <a:off x="3886200" y="788683"/>
            <a:ext cx="9906000"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4114800" y="874205"/>
            <a:ext cx="10591800" cy="884858"/>
          </a:xfrm>
          <a:prstGeom prst="rect">
            <a:avLst/>
          </a:prstGeom>
        </p:spPr>
        <p:txBody>
          <a:bodyPr wrap="square" lIns="0" tIns="0" rIns="0" bIns="0" rtlCol="0" anchor="t">
            <a:spAutoFit/>
          </a:bodyPr>
          <a:lstStyle/>
          <a:p>
            <a:pPr>
              <a:lnSpc>
                <a:spcPts val="6888"/>
              </a:lnSpc>
            </a:pPr>
            <a:r>
              <a:rPr lang="en-IN" sz="6000" dirty="0">
                <a:solidFill>
                  <a:schemeClr val="accent1">
                    <a:lumMod val="20000"/>
                    <a:lumOff val="80000"/>
                  </a:schemeClr>
                </a:solidFill>
              </a:rPr>
              <a:t>5 recommendations for CodeX</a:t>
            </a:r>
            <a:endParaRPr lang="en-US" sz="5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505200" y="3086100"/>
            <a:ext cx="10972800" cy="3970318"/>
          </a:xfrm>
          <a:prstGeom prst="rect">
            <a:avLst/>
          </a:prstGeom>
        </p:spPr>
        <p:txBody>
          <a:bodyPr wrap="square">
            <a:spAutoFit/>
          </a:bodyPr>
          <a:lstStyle/>
          <a:p>
            <a:r>
              <a:rPr lang="en-US" sz="3600" dirty="0" smtClean="0">
                <a:solidFill>
                  <a:schemeClr val="bg1"/>
                </a:solidFill>
              </a:rPr>
              <a:t>● </a:t>
            </a:r>
            <a:r>
              <a:rPr lang="en-US" sz="3600" dirty="0">
                <a:solidFill>
                  <a:schemeClr val="bg1"/>
                </a:solidFill>
              </a:rPr>
              <a:t>What immediate improvements can we bring to the product? </a:t>
            </a:r>
            <a:endParaRPr lang="en-US" sz="3600" dirty="0" smtClean="0">
              <a:solidFill>
                <a:schemeClr val="bg1"/>
              </a:solidFill>
            </a:endParaRPr>
          </a:p>
          <a:p>
            <a:r>
              <a:rPr lang="en-US" sz="3600" dirty="0" smtClean="0">
                <a:solidFill>
                  <a:schemeClr val="bg1"/>
                </a:solidFill>
              </a:rPr>
              <a:t>● </a:t>
            </a:r>
            <a:r>
              <a:rPr lang="en-US" sz="3600" dirty="0">
                <a:solidFill>
                  <a:schemeClr val="bg1"/>
                </a:solidFill>
              </a:rPr>
              <a:t>What should be the ideal price of our product? </a:t>
            </a:r>
            <a:endParaRPr lang="en-US" sz="3600" dirty="0" smtClean="0">
              <a:solidFill>
                <a:schemeClr val="bg1"/>
              </a:solidFill>
            </a:endParaRPr>
          </a:p>
          <a:p>
            <a:r>
              <a:rPr lang="en-US" sz="3600" dirty="0" smtClean="0">
                <a:solidFill>
                  <a:schemeClr val="bg1"/>
                </a:solidFill>
              </a:rPr>
              <a:t>● </a:t>
            </a:r>
            <a:r>
              <a:rPr lang="en-US" sz="3600" dirty="0">
                <a:solidFill>
                  <a:schemeClr val="bg1"/>
                </a:solidFill>
              </a:rPr>
              <a:t>What kind of marketing campaigns, offers, and discounts we can run? </a:t>
            </a:r>
            <a:endParaRPr lang="en-US" sz="3600" dirty="0" smtClean="0">
              <a:solidFill>
                <a:schemeClr val="bg1"/>
              </a:solidFill>
            </a:endParaRPr>
          </a:p>
          <a:p>
            <a:r>
              <a:rPr lang="en-US" sz="3600" dirty="0" smtClean="0">
                <a:solidFill>
                  <a:schemeClr val="bg1"/>
                </a:solidFill>
              </a:rPr>
              <a:t>● </a:t>
            </a:r>
            <a:r>
              <a:rPr lang="en-US" sz="3600" dirty="0">
                <a:solidFill>
                  <a:schemeClr val="bg1"/>
                </a:solidFill>
              </a:rPr>
              <a:t>Who can be a brand ambassador, and why? </a:t>
            </a:r>
            <a:endParaRPr lang="en-US" sz="3600" dirty="0" smtClean="0">
              <a:solidFill>
                <a:schemeClr val="bg1"/>
              </a:solidFill>
            </a:endParaRPr>
          </a:p>
          <a:p>
            <a:r>
              <a:rPr lang="en-US" sz="3600" dirty="0" smtClean="0">
                <a:solidFill>
                  <a:schemeClr val="bg1"/>
                </a:solidFill>
              </a:rPr>
              <a:t>● </a:t>
            </a:r>
            <a:r>
              <a:rPr lang="en-US" sz="3600" dirty="0">
                <a:solidFill>
                  <a:schemeClr val="bg1"/>
                </a:solidFill>
              </a:rPr>
              <a:t>Who should be our target audience, and why?</a:t>
            </a:r>
            <a:endParaRPr lang="en-IN" sz="3600" dirty="0">
              <a:solidFill>
                <a:schemeClr val="bg1"/>
              </a:solidFill>
            </a:endParaRPr>
          </a:p>
        </p:txBody>
      </p:sp>
    </p:spTree>
    <p:extLst>
      <p:ext uri="{BB962C8B-B14F-4D97-AF65-F5344CB8AC3E}">
        <p14:creationId xmlns:p14="http://schemas.microsoft.com/office/powerpoint/2010/main" val="2525913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5839122" cy="2508444"/>
          </a:xfrm>
          <a:prstGeom prst="rect">
            <a:avLst/>
          </a:prstGeom>
        </p:spPr>
        <p:txBody>
          <a:bodyPr wrap="square" lIns="0" tIns="0" rIns="0" bIns="0" rtlCol="0" anchor="t">
            <a:spAutoFit/>
          </a:bodyPr>
          <a:lstStyle/>
          <a:p>
            <a:r>
              <a:rPr lang="en-US" sz="5400" dirty="0" smtClean="0">
                <a:solidFill>
                  <a:schemeClr val="bg1"/>
                </a:solidFill>
              </a:rPr>
              <a:t>What </a:t>
            </a:r>
            <a:r>
              <a:rPr lang="en-US" sz="5400" dirty="0">
                <a:solidFill>
                  <a:schemeClr val="bg1"/>
                </a:solidFill>
              </a:rPr>
              <a:t>immediate improvements can we bring to the product? </a:t>
            </a:r>
          </a:p>
          <a:p>
            <a:pPr>
              <a:lnSpc>
                <a:spcPts val="6888"/>
              </a:lnSpc>
            </a:pPr>
            <a:endParaRPr lang="en-US" sz="5400" dirty="0">
              <a:solidFill>
                <a:schemeClr val="bg1"/>
              </a:solidFill>
            </a:endParaRPr>
          </a:p>
        </p:txBody>
      </p:sp>
      <p:sp>
        <p:nvSpPr>
          <p:cNvPr id="14" name="Freeform 9"/>
          <p:cNvSpPr/>
          <p:nvPr/>
        </p:nvSpPr>
        <p:spPr>
          <a:xfrm rot="16200000">
            <a:off x="7728223" y="5747873"/>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15" name="Freeform 3"/>
          <p:cNvSpPr/>
          <p:nvPr/>
        </p:nvSpPr>
        <p:spPr>
          <a:xfrm>
            <a:off x="1547882" y="39243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Rectangle 5"/>
          <p:cNvSpPr/>
          <p:nvPr/>
        </p:nvSpPr>
        <p:spPr>
          <a:xfrm>
            <a:off x="1773782" y="3727624"/>
            <a:ext cx="8145439" cy="1200329"/>
          </a:xfrm>
          <a:prstGeom prst="rect">
            <a:avLst/>
          </a:prstGeom>
        </p:spPr>
        <p:txBody>
          <a:bodyPr wrap="square">
            <a:spAutoFit/>
          </a:bodyPr>
          <a:lstStyle/>
          <a:p>
            <a:r>
              <a:rPr lang="en-US" sz="2400" dirty="0">
                <a:solidFill>
                  <a:schemeClr val="bg1"/>
                </a:solidFill>
              </a:rPr>
              <a:t>Reduced sugar content can be beneficial for health-conscious </a:t>
            </a:r>
            <a:r>
              <a:rPr lang="en-US" sz="2400" dirty="0" smtClean="0">
                <a:solidFill>
                  <a:schemeClr val="bg1"/>
                </a:solidFill>
              </a:rPr>
              <a:t>customers as 30% of our customers wanted less sugar content in energy drinks. </a:t>
            </a:r>
          </a:p>
        </p:txBody>
      </p:sp>
      <p:sp>
        <p:nvSpPr>
          <p:cNvPr id="16" name="Rectangle 15"/>
          <p:cNvSpPr/>
          <p:nvPr/>
        </p:nvSpPr>
        <p:spPr>
          <a:xfrm>
            <a:off x="1710803" y="5933719"/>
            <a:ext cx="7966597" cy="1200329"/>
          </a:xfrm>
          <a:prstGeom prst="rect">
            <a:avLst/>
          </a:prstGeom>
        </p:spPr>
        <p:txBody>
          <a:bodyPr wrap="square">
            <a:spAutoFit/>
          </a:bodyPr>
          <a:lstStyle/>
          <a:p>
            <a:r>
              <a:rPr lang="en-US" sz="2400" dirty="0" smtClean="0">
                <a:solidFill>
                  <a:schemeClr val="bg1"/>
                </a:solidFill>
              </a:rPr>
              <a:t>Work upon availability of our product in every supermarket and retail store near gyms, late night clubs and in office canteens.</a:t>
            </a:r>
            <a:endParaRPr lang="en-IN" sz="2400" dirty="0">
              <a:solidFill>
                <a:schemeClr val="bg1"/>
              </a:solidFill>
            </a:endParaRPr>
          </a:p>
        </p:txBody>
      </p:sp>
      <p:sp>
        <p:nvSpPr>
          <p:cNvPr id="17" name="Rectangle 16"/>
          <p:cNvSpPr/>
          <p:nvPr/>
        </p:nvSpPr>
        <p:spPr>
          <a:xfrm>
            <a:off x="1734687" y="4974883"/>
            <a:ext cx="7942713" cy="830997"/>
          </a:xfrm>
          <a:prstGeom prst="rect">
            <a:avLst/>
          </a:prstGeom>
        </p:spPr>
        <p:txBody>
          <a:bodyPr wrap="square">
            <a:spAutoFit/>
          </a:bodyPr>
          <a:lstStyle/>
          <a:p>
            <a:r>
              <a:rPr lang="en-US" sz="2400" dirty="0" smtClean="0">
                <a:solidFill>
                  <a:schemeClr val="bg1"/>
                </a:solidFill>
              </a:rPr>
              <a:t>Add </a:t>
            </a:r>
            <a:r>
              <a:rPr lang="en-US" sz="2400" dirty="0">
                <a:solidFill>
                  <a:schemeClr val="bg1"/>
                </a:solidFill>
              </a:rPr>
              <a:t>more natural ingredients </a:t>
            </a:r>
            <a:r>
              <a:rPr lang="en-US" sz="2400" dirty="0" smtClean="0">
                <a:solidFill>
                  <a:schemeClr val="bg1"/>
                </a:solidFill>
              </a:rPr>
              <a:t>like caffeine</a:t>
            </a:r>
            <a:r>
              <a:rPr lang="en-US" sz="2400" dirty="0">
                <a:solidFill>
                  <a:schemeClr val="bg1"/>
                </a:solidFill>
              </a:rPr>
              <a:t>, </a:t>
            </a:r>
            <a:r>
              <a:rPr lang="en-US" sz="2400" dirty="0" smtClean="0">
                <a:solidFill>
                  <a:schemeClr val="bg1"/>
                </a:solidFill>
              </a:rPr>
              <a:t>vitamin B and promote our energy drink as a healthy and natural. </a:t>
            </a:r>
          </a:p>
        </p:txBody>
      </p:sp>
      <p:sp>
        <p:nvSpPr>
          <p:cNvPr id="18" name="Freeform 3"/>
          <p:cNvSpPr/>
          <p:nvPr/>
        </p:nvSpPr>
        <p:spPr>
          <a:xfrm>
            <a:off x="1531676" y="5122697"/>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9" name="Freeform 3"/>
          <p:cNvSpPr/>
          <p:nvPr/>
        </p:nvSpPr>
        <p:spPr>
          <a:xfrm>
            <a:off x="1531676" y="61341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6269" y="1892713"/>
            <a:ext cx="4905485" cy="349766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3800" y="6134100"/>
            <a:ext cx="4867954" cy="3658111"/>
          </a:xfrm>
          <a:prstGeom prst="rect">
            <a:avLst/>
          </a:prstGeom>
        </p:spPr>
      </p:pic>
    </p:spTree>
    <p:extLst>
      <p:ext uri="{BB962C8B-B14F-4D97-AF65-F5344CB8AC3E}">
        <p14:creationId xmlns:p14="http://schemas.microsoft.com/office/powerpoint/2010/main" val="2045623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TextBox 11"/>
          <p:cNvSpPr txBox="1"/>
          <p:nvPr/>
        </p:nvSpPr>
        <p:spPr>
          <a:xfrm>
            <a:off x="1752600" y="672506"/>
            <a:ext cx="15839122" cy="1677447"/>
          </a:xfrm>
          <a:prstGeom prst="rect">
            <a:avLst/>
          </a:prstGeom>
        </p:spPr>
        <p:txBody>
          <a:bodyPr wrap="square" lIns="0" tIns="0" rIns="0" bIns="0" rtlCol="0" anchor="t">
            <a:spAutoFit/>
          </a:bodyPr>
          <a:lstStyle/>
          <a:p>
            <a:r>
              <a:rPr lang="en-US" sz="5400" dirty="0" smtClean="0">
                <a:solidFill>
                  <a:schemeClr val="bg1"/>
                </a:solidFill>
              </a:rPr>
              <a:t>What </a:t>
            </a:r>
            <a:r>
              <a:rPr lang="en-US" sz="5400" dirty="0">
                <a:solidFill>
                  <a:schemeClr val="bg1"/>
                </a:solidFill>
              </a:rPr>
              <a:t>should be the ideal price of our product? </a:t>
            </a:r>
          </a:p>
          <a:p>
            <a:pPr>
              <a:lnSpc>
                <a:spcPts val="6888"/>
              </a:lnSpc>
            </a:pPr>
            <a:endParaRPr lang="en-US" sz="5400" dirty="0">
              <a:solidFill>
                <a:schemeClr val="bg1"/>
              </a:solidFill>
            </a:endParaRPr>
          </a:p>
        </p:txBody>
      </p:sp>
      <p:sp>
        <p:nvSpPr>
          <p:cNvPr id="14" name="Freeform 9"/>
          <p:cNvSpPr/>
          <p:nvPr/>
        </p:nvSpPr>
        <p:spPr>
          <a:xfrm rot="16200000">
            <a:off x="7728223" y="5747873"/>
            <a:ext cx="4612478" cy="104523"/>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15" name="Freeform 3"/>
          <p:cNvSpPr/>
          <p:nvPr/>
        </p:nvSpPr>
        <p:spPr>
          <a:xfrm>
            <a:off x="1547882" y="4244772"/>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Rectangle 5"/>
          <p:cNvSpPr/>
          <p:nvPr/>
        </p:nvSpPr>
        <p:spPr>
          <a:xfrm>
            <a:off x="1756581" y="4021880"/>
            <a:ext cx="8145439" cy="1200329"/>
          </a:xfrm>
          <a:prstGeom prst="rect">
            <a:avLst/>
          </a:prstGeom>
        </p:spPr>
        <p:txBody>
          <a:bodyPr wrap="square">
            <a:spAutoFit/>
          </a:bodyPr>
          <a:lstStyle/>
          <a:p>
            <a:r>
              <a:rPr lang="en-US" sz="2400" dirty="0">
                <a:solidFill>
                  <a:schemeClr val="bg1"/>
                </a:solidFill>
              </a:rPr>
              <a:t>The price </a:t>
            </a:r>
            <a:r>
              <a:rPr lang="en-US" sz="2400" dirty="0" smtClean="0">
                <a:solidFill>
                  <a:schemeClr val="bg1"/>
                </a:solidFill>
              </a:rPr>
              <a:t>within </a:t>
            </a:r>
            <a:r>
              <a:rPr lang="en-US" sz="2400" dirty="0">
                <a:solidFill>
                  <a:schemeClr val="bg1"/>
                </a:solidFill>
              </a:rPr>
              <a:t>the range of </a:t>
            </a:r>
            <a:r>
              <a:rPr lang="en-US" sz="2400" dirty="0" smtClean="0">
                <a:solidFill>
                  <a:schemeClr val="bg1"/>
                </a:solidFill>
              </a:rPr>
              <a:t>50-99 Rupees </a:t>
            </a:r>
            <a:r>
              <a:rPr lang="en-US" sz="2400" dirty="0">
                <a:solidFill>
                  <a:schemeClr val="bg1"/>
                </a:solidFill>
              </a:rPr>
              <a:t>is the </a:t>
            </a:r>
            <a:r>
              <a:rPr lang="en-US" sz="2400" dirty="0" smtClean="0">
                <a:solidFill>
                  <a:schemeClr val="bg1"/>
                </a:solidFill>
              </a:rPr>
              <a:t>best choice </a:t>
            </a:r>
            <a:r>
              <a:rPr lang="en-US" sz="2400" dirty="0">
                <a:solidFill>
                  <a:schemeClr val="bg1"/>
                </a:solidFill>
              </a:rPr>
              <a:t>for our product without compromising quality, affordability, brand reputation.</a:t>
            </a:r>
            <a:endParaRPr lang="en-US" sz="2400" dirty="0" smtClean="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3250891"/>
            <a:ext cx="6310325" cy="4798347"/>
          </a:xfrm>
          <a:prstGeom prst="rect">
            <a:avLst/>
          </a:prstGeom>
        </p:spPr>
      </p:pic>
      <p:sp>
        <p:nvSpPr>
          <p:cNvPr id="20" name="Rectangle 19"/>
          <p:cNvSpPr/>
          <p:nvPr/>
        </p:nvSpPr>
        <p:spPr>
          <a:xfrm>
            <a:off x="1801786" y="5650064"/>
            <a:ext cx="8145439" cy="461665"/>
          </a:xfrm>
          <a:prstGeom prst="rect">
            <a:avLst/>
          </a:prstGeom>
        </p:spPr>
        <p:txBody>
          <a:bodyPr wrap="square">
            <a:spAutoFit/>
          </a:bodyPr>
          <a:lstStyle/>
          <a:p>
            <a:r>
              <a:rPr lang="en-US" sz="2400" dirty="0" smtClean="0">
                <a:solidFill>
                  <a:schemeClr val="bg1"/>
                </a:solidFill>
              </a:rPr>
              <a:t>85 Rupees would probably satisfy most customers.</a:t>
            </a:r>
          </a:p>
        </p:txBody>
      </p:sp>
      <p:sp>
        <p:nvSpPr>
          <p:cNvPr id="21" name="Freeform 3"/>
          <p:cNvSpPr/>
          <p:nvPr/>
        </p:nvSpPr>
        <p:spPr>
          <a:xfrm>
            <a:off x="1570627" y="5800134"/>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134667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grpSp>
        <p:nvGrpSpPr>
          <p:cNvPr id="9" name="Group 9"/>
          <p:cNvGrpSpPr/>
          <p:nvPr/>
        </p:nvGrpSpPr>
        <p:grpSpPr>
          <a:xfrm>
            <a:off x="838201" y="2944006"/>
            <a:ext cx="8305799" cy="5323694"/>
            <a:chOff x="0" y="570564"/>
            <a:chExt cx="9423763" cy="3154839"/>
          </a:xfrm>
        </p:grpSpPr>
        <p:sp>
          <p:nvSpPr>
            <p:cNvPr id="10" name="TextBox 10"/>
            <p:cNvSpPr txBox="1"/>
            <p:nvPr/>
          </p:nvSpPr>
          <p:spPr>
            <a:xfrm>
              <a:off x="0" y="3081722"/>
              <a:ext cx="8094777" cy="64368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1" name="TextBox 11"/>
            <p:cNvSpPr txBox="1"/>
            <p:nvPr/>
          </p:nvSpPr>
          <p:spPr>
            <a:xfrm>
              <a:off x="1328986" y="570564"/>
              <a:ext cx="8094777" cy="462129"/>
            </a:xfrm>
            <a:prstGeom prst="rect">
              <a:avLst/>
            </a:prstGeom>
          </p:spPr>
          <p:txBody>
            <a:bodyPr lIns="0" tIns="0" rIns="0" bIns="0" rtlCol="0" anchor="t">
              <a:spAutoFit/>
            </a:bodyPr>
            <a:lstStyle/>
            <a:p>
              <a:pPr>
                <a:lnSpc>
                  <a:spcPts val="6888"/>
                </a:lnSpc>
              </a:pPr>
              <a:r>
                <a:rPr lang="en-IN" sz="3600" b="1" dirty="0">
                  <a:solidFill>
                    <a:schemeClr val="bg1"/>
                  </a:solidFill>
                </a:rPr>
                <a:t>Influencer Partnerships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4" name="TextBox 11"/>
          <p:cNvSpPr txBox="1"/>
          <p:nvPr/>
        </p:nvSpPr>
        <p:spPr>
          <a:xfrm>
            <a:off x="8534400" y="2948024"/>
            <a:ext cx="7134474" cy="779829"/>
          </a:xfrm>
          <a:prstGeom prst="rect">
            <a:avLst/>
          </a:prstGeom>
        </p:spPr>
        <p:txBody>
          <a:bodyPr lIns="0" tIns="0" rIns="0" bIns="0" rtlCol="0" anchor="t">
            <a:spAutoFit/>
          </a:bodyPr>
          <a:lstStyle/>
          <a:p>
            <a:pPr>
              <a:lnSpc>
                <a:spcPts val="6888"/>
              </a:lnSpc>
            </a:pPr>
            <a:r>
              <a:rPr lang="en-IN" sz="3600" b="1" dirty="0">
                <a:solidFill>
                  <a:schemeClr val="bg1"/>
                </a:solidFill>
              </a:rPr>
              <a:t>Contests and Giveaways</a:t>
            </a:r>
            <a:r>
              <a:rPr lang="en-IN" sz="3600" dirty="0">
                <a:solidFill>
                  <a:schemeClr val="bg1"/>
                </a:solidFill>
              </a:rPr>
              <a:t>:</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1964034" y="4809517"/>
            <a:ext cx="7134474" cy="779829"/>
          </a:xfrm>
          <a:prstGeom prst="rect">
            <a:avLst/>
          </a:prstGeom>
        </p:spPr>
        <p:txBody>
          <a:bodyPr lIns="0" tIns="0" rIns="0" bIns="0" rtlCol="0" anchor="t">
            <a:spAutoFit/>
          </a:bodyPr>
          <a:lstStyle/>
          <a:p>
            <a:pPr>
              <a:lnSpc>
                <a:spcPts val="6888"/>
              </a:lnSpc>
            </a:pPr>
            <a:r>
              <a:rPr lang="en-IN" sz="3600" b="1" dirty="0">
                <a:solidFill>
                  <a:schemeClr val="bg1"/>
                </a:solidFill>
              </a:rPr>
              <a:t>Sampling Programs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11"/>
          <p:cNvSpPr txBox="1"/>
          <p:nvPr/>
        </p:nvSpPr>
        <p:spPr>
          <a:xfrm>
            <a:off x="8534400" y="4755315"/>
            <a:ext cx="8839200" cy="779829"/>
          </a:xfrm>
          <a:prstGeom prst="rect">
            <a:avLst/>
          </a:prstGeom>
        </p:spPr>
        <p:txBody>
          <a:bodyPr wrap="square" lIns="0" tIns="0" rIns="0" bIns="0" rtlCol="0" anchor="t">
            <a:spAutoFit/>
          </a:bodyPr>
          <a:lstStyle/>
          <a:p>
            <a:pPr>
              <a:lnSpc>
                <a:spcPts val="6888"/>
              </a:lnSpc>
            </a:pPr>
            <a:r>
              <a:rPr lang="en-IN" sz="3600" b="1" dirty="0">
                <a:solidFill>
                  <a:schemeClr val="bg1"/>
                </a:solidFill>
              </a:rPr>
              <a:t>Subscription Programs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1"/>
          <p:cNvSpPr txBox="1"/>
          <p:nvPr/>
        </p:nvSpPr>
        <p:spPr>
          <a:xfrm>
            <a:off x="1950386" y="6423095"/>
            <a:ext cx="7134474" cy="779829"/>
          </a:xfrm>
          <a:prstGeom prst="rect">
            <a:avLst/>
          </a:prstGeom>
        </p:spPr>
        <p:txBody>
          <a:bodyPr lIns="0" tIns="0" rIns="0" bIns="0" rtlCol="0" anchor="t">
            <a:spAutoFit/>
          </a:bodyPr>
          <a:lstStyle/>
          <a:p>
            <a:pPr>
              <a:lnSpc>
                <a:spcPts val="6888"/>
              </a:lnSpc>
            </a:pPr>
            <a:r>
              <a:rPr lang="en-IN" sz="3600" b="1" dirty="0">
                <a:solidFill>
                  <a:schemeClr val="bg1"/>
                </a:solidFill>
              </a:rPr>
              <a:t>Cross-Promotions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1"/>
          <p:cNvSpPr txBox="1"/>
          <p:nvPr/>
        </p:nvSpPr>
        <p:spPr>
          <a:xfrm>
            <a:off x="8534400" y="6423095"/>
            <a:ext cx="7134474" cy="779829"/>
          </a:xfrm>
          <a:prstGeom prst="rect">
            <a:avLst/>
          </a:prstGeom>
        </p:spPr>
        <p:txBody>
          <a:bodyPr lIns="0" tIns="0" rIns="0" bIns="0" rtlCol="0" anchor="t">
            <a:spAutoFit/>
          </a:bodyPr>
          <a:lstStyle/>
          <a:p>
            <a:pPr>
              <a:lnSpc>
                <a:spcPts val="6888"/>
              </a:lnSpc>
            </a:pPr>
            <a:r>
              <a:rPr lang="en-IN" sz="3600" b="1" dirty="0">
                <a:solidFill>
                  <a:schemeClr val="bg1"/>
                </a:solidFill>
              </a:rPr>
              <a:t>Loyalty Rewards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TextBox 11"/>
          <p:cNvSpPr txBox="1"/>
          <p:nvPr/>
        </p:nvSpPr>
        <p:spPr>
          <a:xfrm>
            <a:off x="1924227" y="8167880"/>
            <a:ext cx="7134474" cy="779829"/>
          </a:xfrm>
          <a:prstGeom prst="rect">
            <a:avLst/>
          </a:prstGeom>
        </p:spPr>
        <p:txBody>
          <a:bodyPr lIns="0" tIns="0" rIns="0" bIns="0" rtlCol="0" anchor="t">
            <a:spAutoFit/>
          </a:bodyPr>
          <a:lstStyle/>
          <a:p>
            <a:pPr>
              <a:lnSpc>
                <a:spcPts val="6888"/>
              </a:lnSpc>
            </a:pPr>
            <a:r>
              <a:rPr lang="en-IN" sz="3600" b="1" dirty="0">
                <a:solidFill>
                  <a:schemeClr val="bg1"/>
                </a:solidFill>
              </a:rPr>
              <a:t>Limited-Time Offers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2" name="Freeform 2"/>
          <p:cNvSpPr/>
          <p:nvPr/>
        </p:nvSpPr>
        <p:spPr>
          <a:xfrm>
            <a:off x="1524001" y="3323213"/>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3" name="Freeform 2"/>
          <p:cNvSpPr/>
          <p:nvPr/>
        </p:nvSpPr>
        <p:spPr>
          <a:xfrm>
            <a:off x="1524001" y="5197744"/>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4" name="Freeform 2"/>
          <p:cNvSpPr/>
          <p:nvPr/>
        </p:nvSpPr>
        <p:spPr>
          <a:xfrm>
            <a:off x="1524001" y="6838210"/>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5" name="Freeform 2"/>
          <p:cNvSpPr/>
          <p:nvPr/>
        </p:nvSpPr>
        <p:spPr>
          <a:xfrm>
            <a:off x="1524001" y="8536173"/>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6" name="Freeform 2"/>
          <p:cNvSpPr/>
          <p:nvPr/>
        </p:nvSpPr>
        <p:spPr>
          <a:xfrm>
            <a:off x="8130654" y="3323213"/>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7" name="Freeform 2"/>
          <p:cNvSpPr/>
          <p:nvPr/>
        </p:nvSpPr>
        <p:spPr>
          <a:xfrm>
            <a:off x="8024369" y="5141902"/>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8" name="Freeform 2"/>
          <p:cNvSpPr/>
          <p:nvPr/>
        </p:nvSpPr>
        <p:spPr>
          <a:xfrm>
            <a:off x="8024369" y="6850296"/>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7" name="Rectangle 6"/>
          <p:cNvSpPr/>
          <p:nvPr/>
        </p:nvSpPr>
        <p:spPr>
          <a:xfrm>
            <a:off x="1466604" y="678243"/>
            <a:ext cx="15888800" cy="1823641"/>
          </a:xfrm>
          <a:prstGeom prst="rect">
            <a:avLst/>
          </a:prstGeom>
        </p:spPr>
        <p:txBody>
          <a:bodyPr wrap="square">
            <a:spAutoFit/>
          </a:bodyPr>
          <a:lstStyle/>
          <a:p>
            <a:pPr>
              <a:lnSpc>
                <a:spcPts val="6888"/>
              </a:lnSpc>
            </a:pPr>
            <a:r>
              <a:rPr lang="en-US" sz="5400" dirty="0">
                <a:solidFill>
                  <a:schemeClr val="bg1"/>
                </a:solidFill>
              </a:rPr>
              <a:t>What kind of marketing campaigns, offers, and discounts we can run? </a:t>
            </a:r>
          </a:p>
        </p:txBody>
      </p:sp>
    </p:spTree>
    <p:extLst>
      <p:ext uri="{BB962C8B-B14F-4D97-AF65-F5344CB8AC3E}">
        <p14:creationId xmlns:p14="http://schemas.microsoft.com/office/powerpoint/2010/main" val="3565447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87531" y="8756261"/>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5" name="Freeform 2"/>
          <p:cNvSpPr/>
          <p:nvPr/>
        </p:nvSpPr>
        <p:spPr>
          <a:xfrm>
            <a:off x="1606171" y="3009900"/>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7" name="Rectangle 6"/>
          <p:cNvSpPr/>
          <p:nvPr/>
        </p:nvSpPr>
        <p:spPr>
          <a:xfrm>
            <a:off x="1466604" y="678243"/>
            <a:ext cx="15888800" cy="923330"/>
          </a:xfrm>
          <a:prstGeom prst="rect">
            <a:avLst/>
          </a:prstGeom>
        </p:spPr>
        <p:txBody>
          <a:bodyPr wrap="square">
            <a:spAutoFit/>
          </a:bodyPr>
          <a:lstStyle/>
          <a:p>
            <a:r>
              <a:rPr lang="en-US" sz="5400" dirty="0" smtClean="0">
                <a:solidFill>
                  <a:schemeClr val="bg1"/>
                </a:solidFill>
              </a:rPr>
              <a:t>Who </a:t>
            </a:r>
            <a:r>
              <a:rPr lang="en-US" sz="5400" dirty="0">
                <a:solidFill>
                  <a:schemeClr val="bg1"/>
                </a:solidFill>
              </a:rPr>
              <a:t>can be a brand ambassador, and why? </a:t>
            </a:r>
          </a:p>
        </p:txBody>
      </p:sp>
      <p:sp>
        <p:nvSpPr>
          <p:cNvPr id="6" name="Rectangle 1"/>
          <p:cNvSpPr>
            <a:spLocks noChangeArrowheads="1"/>
          </p:cNvSpPr>
          <p:nvPr/>
        </p:nvSpPr>
        <p:spPr bwMode="auto">
          <a:xfrm>
            <a:off x="1878273" y="2761518"/>
            <a:ext cx="9906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3200" dirty="0">
                <a:solidFill>
                  <a:schemeClr val="bg1"/>
                </a:solidFill>
                <a:latin typeface="Arial" panose="020B0604020202020204" pitchFamily="34" charset="0"/>
              </a:rPr>
              <a:t>T</a:t>
            </a:r>
            <a:r>
              <a:rPr kumimoji="0" lang="en-US" sz="3200" b="0" i="0" u="none" strike="noStrike" cap="none" normalizeH="0" baseline="0" dirty="0" smtClean="0">
                <a:ln>
                  <a:noFill/>
                </a:ln>
                <a:solidFill>
                  <a:schemeClr val="bg1"/>
                </a:solidFill>
                <a:effectLst/>
                <a:latin typeface="Arial" panose="020B0604020202020204" pitchFamily="34" charset="0"/>
              </a:rPr>
              <a:t>he ideal brand ambassador for our energy drink is someone who embodies energy, vitality, and authenticity, while also possessing the reach, influence, and relevance to effectively connect with the target audience and drive brand engagement and loyalty.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0"/>
            <a:ext cx="6038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Söhne"/>
              </a:rPr>
              <a:t/>
            </a:r>
            <a:br>
              <a:rPr kumimoji="0" lang="en-US" sz="1800" b="0" i="0" u="none" strike="noStrike" cap="none" normalizeH="0" baseline="0" dirty="0" smtClean="0">
                <a:ln>
                  <a:noFill/>
                </a:ln>
                <a:solidFill>
                  <a:srgbClr val="FFFFFF"/>
                </a:solidFill>
                <a:effectLst/>
                <a:latin typeface="Söhne"/>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1866900" y="5958113"/>
            <a:ext cx="9144000" cy="2677656"/>
          </a:xfrm>
          <a:prstGeom prst="rect">
            <a:avLst/>
          </a:prstGeom>
        </p:spPr>
        <p:txBody>
          <a:bodyPr>
            <a:spAutoFit/>
          </a:bodyPr>
          <a:lstStyle/>
          <a:p>
            <a:r>
              <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rPr>
              <a:t>Neeraj</a:t>
            </a:r>
            <a:r>
              <a:rPr lang="en-IN" sz="2400" b="1" dirty="0">
                <a:solidFill>
                  <a:schemeClr val="bg1"/>
                </a:solidFill>
                <a:latin typeface="Söhne"/>
              </a:rPr>
              <a:t> </a:t>
            </a:r>
            <a:r>
              <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rPr>
              <a:t>Chopra</a:t>
            </a:r>
            <a:r>
              <a:rPr lang="en-IN" sz="2400" dirty="0">
                <a:solidFill>
                  <a:schemeClr val="bg1"/>
                </a:solidFill>
                <a:latin typeface="Söhne"/>
              </a:rPr>
              <a:t>: </a:t>
            </a:r>
            <a:r>
              <a:rPr lang="en-IN" sz="2400" dirty="0">
                <a:solidFill>
                  <a:schemeClr val="bg1"/>
                </a:solidFill>
              </a:rPr>
              <a:t>A javelin thrower who won a gold medal at the 2020 Tokyo Olympics, Neeraj is one of India's most promising track and field athletes</a:t>
            </a:r>
            <a:r>
              <a:rPr lang="en-IN" sz="2400" dirty="0" smtClean="0">
                <a:solidFill>
                  <a:schemeClr val="bg1"/>
                </a:solidFill>
              </a:rPr>
              <a:t>.</a:t>
            </a:r>
          </a:p>
          <a:p>
            <a:endParaRPr lang="en-IN" sz="2400" dirty="0">
              <a:solidFill>
                <a:schemeClr val="bg1"/>
              </a:solidFill>
              <a:latin typeface="Söhne"/>
            </a:endParaRPr>
          </a:p>
          <a:p>
            <a:r>
              <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rPr>
              <a:t>Smriti Mandhana</a:t>
            </a:r>
            <a:r>
              <a:rPr lang="en-IN" sz="2400" dirty="0" smtClean="0">
                <a:solidFill>
                  <a:schemeClr val="bg1"/>
                </a:solidFill>
                <a:latin typeface="Söhne"/>
              </a:rPr>
              <a:t>: </a:t>
            </a:r>
            <a:r>
              <a:rPr lang="en-US" sz="2400" dirty="0">
                <a:solidFill>
                  <a:schemeClr val="bg1"/>
                </a:solidFill>
              </a:rPr>
              <a:t>Renowned Indian cricketer, ICC Women's Player of the Year nominee, record-breaking batswoman, and trailblazer for women's cricket</a:t>
            </a:r>
            <a:endParaRPr lang="en-IN" sz="2400" b="0" i="0" dirty="0">
              <a:solidFill>
                <a:schemeClr val="bg1"/>
              </a:solidFill>
              <a:effectLst/>
              <a:latin typeface="Söhne"/>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0" y="5829300"/>
            <a:ext cx="3962400" cy="402293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73000" y="1590063"/>
            <a:ext cx="3924300" cy="3924300"/>
          </a:xfrm>
          <a:prstGeom prst="rect">
            <a:avLst/>
          </a:prstGeom>
        </p:spPr>
      </p:pic>
    </p:spTree>
    <p:extLst>
      <p:ext uri="{BB962C8B-B14F-4D97-AF65-F5344CB8AC3E}">
        <p14:creationId xmlns:p14="http://schemas.microsoft.com/office/powerpoint/2010/main" val="193382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87531" y="8756261"/>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5" name="Freeform 2"/>
          <p:cNvSpPr/>
          <p:nvPr/>
        </p:nvSpPr>
        <p:spPr>
          <a:xfrm>
            <a:off x="1599347" y="3086100"/>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7" name="Rectangle 6"/>
          <p:cNvSpPr/>
          <p:nvPr/>
        </p:nvSpPr>
        <p:spPr>
          <a:xfrm>
            <a:off x="1466604" y="678243"/>
            <a:ext cx="15888800" cy="923330"/>
          </a:xfrm>
          <a:prstGeom prst="rect">
            <a:avLst/>
          </a:prstGeom>
        </p:spPr>
        <p:txBody>
          <a:bodyPr wrap="square">
            <a:spAutoFit/>
          </a:bodyPr>
          <a:lstStyle/>
          <a:p>
            <a:r>
              <a:rPr lang="en-US" sz="5400" dirty="0" smtClean="0">
                <a:solidFill>
                  <a:schemeClr val="bg1"/>
                </a:solidFill>
              </a:rPr>
              <a:t>Who </a:t>
            </a:r>
            <a:r>
              <a:rPr lang="en-US" sz="5400" dirty="0">
                <a:solidFill>
                  <a:schemeClr val="bg1"/>
                </a:solidFill>
              </a:rPr>
              <a:t>should be our target audience, and why?</a:t>
            </a:r>
            <a:endParaRPr lang="en-IN" sz="5400" dirty="0">
              <a:solidFill>
                <a:schemeClr val="bg1"/>
              </a:solidFill>
            </a:endParaRPr>
          </a:p>
        </p:txBody>
      </p:sp>
      <p:sp>
        <p:nvSpPr>
          <p:cNvPr id="6" name="Rectangle 1"/>
          <p:cNvSpPr>
            <a:spLocks noChangeArrowheads="1"/>
          </p:cNvSpPr>
          <p:nvPr/>
        </p:nvSpPr>
        <p:spPr bwMode="auto">
          <a:xfrm>
            <a:off x="1881685" y="2933700"/>
            <a:ext cx="779571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chemeClr val="bg1"/>
                </a:solidFill>
                <a:latin typeface="Arial" panose="020B0604020202020204" pitchFamily="34" charset="0"/>
              </a:rPr>
              <a:t>Our target audience should be </a:t>
            </a:r>
            <a:r>
              <a:rPr lang="en-US" sz="2400" u="sng" dirty="0" smtClean="0">
                <a:solidFill>
                  <a:schemeClr val="bg1"/>
                </a:solidFill>
                <a:latin typeface="Arial" panose="020B0604020202020204" pitchFamily="34" charset="0"/>
              </a:rPr>
              <a:t>youth of age group 15-30 </a:t>
            </a:r>
            <a:r>
              <a:rPr lang="en-US" sz="2400" dirty="0" smtClean="0">
                <a:solidFill>
                  <a:schemeClr val="bg1"/>
                </a:solidFill>
                <a:latin typeface="Arial" panose="020B0604020202020204" pitchFamily="34" charset="0"/>
              </a:rPr>
              <a:t>as 70% of respondents fall in that age group.</a:t>
            </a:r>
            <a:endParaRPr kumimoji="0" lang="en-US"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0"/>
            <a:ext cx="6038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Söhne"/>
              </a:rPr>
              <a:t/>
            </a:r>
            <a:br>
              <a:rPr kumimoji="0" lang="en-US" sz="1800" b="0" i="0" u="none" strike="noStrike" cap="none" normalizeH="0" baseline="0" dirty="0" smtClean="0">
                <a:ln>
                  <a:noFill/>
                </a:ln>
                <a:solidFill>
                  <a:srgbClr val="FFFFFF"/>
                </a:solidFill>
                <a:effectLst/>
                <a:latin typeface="Söhne"/>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1827947" y="4081161"/>
            <a:ext cx="777325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chemeClr val="bg1"/>
                </a:solidFill>
                <a:latin typeface="Arial" panose="020B0604020202020204" pitchFamily="34" charset="0"/>
              </a:rPr>
              <a:t>Our target audience should primarily consist of sportspersons, fitness enthusiasts and individuals who work in offices and students who are night owl’s.</a:t>
            </a:r>
            <a:endParaRPr kumimoji="0" lang="en-US"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Freeform 2"/>
          <p:cNvSpPr/>
          <p:nvPr/>
        </p:nvSpPr>
        <p:spPr>
          <a:xfrm>
            <a:off x="1597926" y="4240675"/>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7" name="Rectangle 1"/>
          <p:cNvSpPr>
            <a:spLocks noChangeArrowheads="1"/>
          </p:cNvSpPr>
          <p:nvPr/>
        </p:nvSpPr>
        <p:spPr bwMode="auto">
          <a:xfrm>
            <a:off x="1827947" y="5504098"/>
            <a:ext cx="815425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chemeClr val="bg1"/>
                </a:solidFill>
                <a:latin typeface="Arial" panose="020B0604020202020204" pitchFamily="34" charset="0"/>
              </a:rPr>
              <a:t>As most of our customers buy our product in supermarkets we should target them by giving discounts and promotional offers.</a:t>
            </a:r>
            <a:endParaRPr kumimoji="0" lang="en-US"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Freeform 2"/>
          <p:cNvSpPr/>
          <p:nvPr/>
        </p:nvSpPr>
        <p:spPr>
          <a:xfrm>
            <a:off x="1597926" y="5835246"/>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7930" y="2628900"/>
            <a:ext cx="7233792" cy="4822528"/>
          </a:xfrm>
          <a:prstGeom prst="rect">
            <a:avLst/>
          </a:prstGeom>
        </p:spPr>
      </p:pic>
    </p:spTree>
    <p:extLst>
      <p:ext uri="{BB962C8B-B14F-4D97-AF65-F5344CB8AC3E}">
        <p14:creationId xmlns:p14="http://schemas.microsoft.com/office/powerpoint/2010/main" val="425912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5" name="Freeform 6"/>
          <p:cNvSpPr/>
          <p:nvPr/>
        </p:nvSpPr>
        <p:spPr>
          <a:xfrm>
            <a:off x="5315720" y="357676"/>
            <a:ext cx="6433243"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5562600" y="501001"/>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Recommendations</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365613" y="1944402"/>
            <a:ext cx="4568588" cy="1200329"/>
          </a:xfrm>
          <a:prstGeom prst="rect">
            <a:avLst/>
          </a:prstGeom>
        </p:spPr>
        <p:txBody>
          <a:bodyPr wrap="square">
            <a:spAutoFit/>
          </a:bodyPr>
          <a:lstStyle/>
          <a:p>
            <a:r>
              <a:rPr lang="en-IN" sz="3600" dirty="0">
                <a:solidFill>
                  <a:schemeClr val="accent1">
                    <a:lumMod val="20000"/>
                    <a:lumOff val="80000"/>
                  </a:schemeClr>
                </a:solidFill>
              </a:rPr>
              <a:t>Effective Marketing </a:t>
            </a:r>
            <a:r>
              <a:rPr lang="en-IN" sz="3600" dirty="0" smtClean="0">
                <a:solidFill>
                  <a:schemeClr val="accent1">
                    <a:lumMod val="20000"/>
                    <a:lumOff val="80000"/>
                  </a:schemeClr>
                </a:solidFill>
              </a:rPr>
              <a:t>&amp; Sponsorship:</a:t>
            </a:r>
            <a:endParaRPr lang="en-IN" sz="3600" dirty="0">
              <a:solidFill>
                <a:schemeClr val="accent1">
                  <a:lumMod val="20000"/>
                  <a:lumOff val="80000"/>
                </a:schemeClr>
              </a:solidFill>
            </a:endParaRPr>
          </a:p>
        </p:txBody>
      </p:sp>
      <p:sp>
        <p:nvSpPr>
          <p:cNvPr id="11" name="Freeform 3"/>
          <p:cNvSpPr/>
          <p:nvPr/>
        </p:nvSpPr>
        <p:spPr>
          <a:xfrm>
            <a:off x="2133600" y="21717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Freeform 3"/>
          <p:cNvSpPr/>
          <p:nvPr/>
        </p:nvSpPr>
        <p:spPr>
          <a:xfrm>
            <a:off x="2133598" y="47625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4" name="Freeform 3"/>
          <p:cNvSpPr/>
          <p:nvPr/>
        </p:nvSpPr>
        <p:spPr>
          <a:xfrm>
            <a:off x="2133598" y="7136247"/>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7" name="Rectangle 6"/>
          <p:cNvSpPr/>
          <p:nvPr/>
        </p:nvSpPr>
        <p:spPr>
          <a:xfrm>
            <a:off x="7176963" y="1988416"/>
            <a:ext cx="9144000" cy="1938992"/>
          </a:xfrm>
          <a:prstGeom prst="rect">
            <a:avLst/>
          </a:prstGeom>
        </p:spPr>
        <p:txBody>
          <a:bodyPr>
            <a:spAutoFit/>
          </a:bodyPr>
          <a:lstStyle/>
          <a:p>
            <a:r>
              <a:rPr lang="en-US" sz="2400" dirty="0" smtClean="0">
                <a:solidFill>
                  <a:schemeClr val="bg1"/>
                </a:solidFill>
              </a:rPr>
              <a:t>Invest </a:t>
            </a:r>
            <a:r>
              <a:rPr lang="en-US" sz="2400" dirty="0">
                <a:solidFill>
                  <a:schemeClr val="bg1"/>
                </a:solidFill>
              </a:rPr>
              <a:t>heavily in marketing and sponsorship activities to build brand awareness and engagement</a:t>
            </a:r>
            <a:r>
              <a:rPr lang="en-US" sz="2400" dirty="0" smtClean="0">
                <a:solidFill>
                  <a:schemeClr val="bg1"/>
                </a:solidFill>
              </a:rPr>
              <a:t>. Sponsor athletes, sports </a:t>
            </a:r>
            <a:r>
              <a:rPr lang="en-US" sz="2400" dirty="0">
                <a:solidFill>
                  <a:schemeClr val="bg1"/>
                </a:solidFill>
              </a:rPr>
              <a:t>events, gaming tournaments, music festivals, and other cultural initiatives, positioning </a:t>
            </a:r>
            <a:r>
              <a:rPr lang="en-US" sz="2400" dirty="0" smtClean="0">
                <a:solidFill>
                  <a:schemeClr val="bg1"/>
                </a:solidFill>
              </a:rPr>
              <a:t>ourselves as </a:t>
            </a:r>
            <a:r>
              <a:rPr lang="en-US" sz="2400" dirty="0">
                <a:solidFill>
                  <a:schemeClr val="bg1"/>
                </a:solidFill>
              </a:rPr>
              <a:t>a lifestyle brand that aligns with the interests and passions of </a:t>
            </a:r>
            <a:r>
              <a:rPr lang="en-US" sz="2400" dirty="0" smtClean="0">
                <a:solidFill>
                  <a:schemeClr val="bg1"/>
                </a:solidFill>
              </a:rPr>
              <a:t>our target demographic i.e young people in the age group of 15-30.</a:t>
            </a:r>
            <a:endParaRPr lang="en-IN" sz="2400" dirty="0">
              <a:solidFill>
                <a:schemeClr val="bg1"/>
              </a:solidFill>
            </a:endParaRPr>
          </a:p>
        </p:txBody>
      </p:sp>
      <p:sp>
        <p:nvSpPr>
          <p:cNvPr id="8" name="Rectangle 7"/>
          <p:cNvSpPr/>
          <p:nvPr/>
        </p:nvSpPr>
        <p:spPr>
          <a:xfrm>
            <a:off x="2438400" y="4522351"/>
            <a:ext cx="4495801" cy="1200329"/>
          </a:xfrm>
          <a:prstGeom prst="rect">
            <a:avLst/>
          </a:prstGeom>
        </p:spPr>
        <p:txBody>
          <a:bodyPr wrap="square">
            <a:spAutoFit/>
          </a:bodyPr>
          <a:lstStyle/>
          <a:p>
            <a:r>
              <a:rPr lang="en-IN" sz="3600" dirty="0">
                <a:solidFill>
                  <a:schemeClr val="accent1">
                    <a:lumMod val="20000"/>
                    <a:lumOff val="80000"/>
                  </a:schemeClr>
                </a:solidFill>
              </a:rPr>
              <a:t>Limited edition </a:t>
            </a:r>
            <a:r>
              <a:rPr lang="en-IN" sz="3600" dirty="0" smtClean="0">
                <a:solidFill>
                  <a:schemeClr val="accent1">
                    <a:lumMod val="20000"/>
                    <a:lumOff val="80000"/>
                  </a:schemeClr>
                </a:solidFill>
              </a:rPr>
              <a:t>packaging:</a:t>
            </a:r>
            <a:endParaRPr lang="en-IN" dirty="0"/>
          </a:p>
        </p:txBody>
      </p:sp>
      <p:sp>
        <p:nvSpPr>
          <p:cNvPr id="18" name="Rectangle 17"/>
          <p:cNvSpPr/>
          <p:nvPr/>
        </p:nvSpPr>
        <p:spPr>
          <a:xfrm>
            <a:off x="7176963" y="4522351"/>
            <a:ext cx="9144000" cy="1200329"/>
          </a:xfrm>
          <a:prstGeom prst="rect">
            <a:avLst/>
          </a:prstGeom>
        </p:spPr>
        <p:txBody>
          <a:bodyPr>
            <a:spAutoFit/>
          </a:bodyPr>
          <a:lstStyle/>
          <a:p>
            <a:r>
              <a:rPr lang="en-US" sz="2400" dirty="0" smtClean="0">
                <a:solidFill>
                  <a:schemeClr val="bg1"/>
                </a:solidFill>
              </a:rPr>
              <a:t>Creates a sense of scarcity and urgency, Generates excitement and buzz, and promotes collectability which may increase sales </a:t>
            </a:r>
            <a:r>
              <a:rPr lang="en-US" sz="2400" dirty="0">
                <a:solidFill>
                  <a:schemeClr val="bg1"/>
                </a:solidFill>
              </a:rPr>
              <a:t>a</a:t>
            </a:r>
            <a:r>
              <a:rPr lang="en-US" sz="2400" dirty="0" smtClean="0">
                <a:solidFill>
                  <a:schemeClr val="bg1"/>
                </a:solidFill>
              </a:rPr>
              <a:t>s 40% of respondents voted in favor of limited edition packaging. </a:t>
            </a:r>
            <a:endParaRPr lang="en-IN" sz="2400" dirty="0">
              <a:solidFill>
                <a:schemeClr val="bg1"/>
              </a:solidFill>
            </a:endParaRPr>
          </a:p>
        </p:txBody>
      </p:sp>
      <p:sp>
        <p:nvSpPr>
          <p:cNvPr id="9" name="Rectangle 8"/>
          <p:cNvSpPr/>
          <p:nvPr/>
        </p:nvSpPr>
        <p:spPr>
          <a:xfrm>
            <a:off x="2438400" y="6896098"/>
            <a:ext cx="4745210" cy="646331"/>
          </a:xfrm>
          <a:prstGeom prst="rect">
            <a:avLst/>
          </a:prstGeom>
        </p:spPr>
        <p:txBody>
          <a:bodyPr wrap="none">
            <a:spAutoFit/>
          </a:bodyPr>
          <a:lstStyle/>
          <a:p>
            <a:r>
              <a:rPr lang="en-IN" sz="3600" dirty="0">
                <a:solidFill>
                  <a:schemeClr val="accent1">
                    <a:lumMod val="20000"/>
                    <a:lumOff val="80000"/>
                  </a:schemeClr>
                </a:solidFill>
              </a:rPr>
              <a:t>Brand Identity </a:t>
            </a:r>
            <a:r>
              <a:rPr lang="en-IN" sz="3600" dirty="0" smtClean="0">
                <a:solidFill>
                  <a:schemeClr val="accent1">
                    <a:lumMod val="20000"/>
                    <a:lumOff val="80000"/>
                  </a:schemeClr>
                </a:solidFill>
              </a:rPr>
              <a:t>&amp; Image :</a:t>
            </a:r>
            <a:endParaRPr lang="en-IN" sz="3600" dirty="0">
              <a:solidFill>
                <a:schemeClr val="accent1">
                  <a:lumMod val="20000"/>
                  <a:lumOff val="80000"/>
                </a:schemeClr>
              </a:solidFill>
            </a:endParaRPr>
          </a:p>
        </p:txBody>
      </p:sp>
      <p:sp>
        <p:nvSpPr>
          <p:cNvPr id="10" name="Rectangle 9"/>
          <p:cNvSpPr/>
          <p:nvPr/>
        </p:nvSpPr>
        <p:spPr>
          <a:xfrm>
            <a:off x="7176963" y="6950120"/>
            <a:ext cx="9144000" cy="1938992"/>
          </a:xfrm>
          <a:prstGeom prst="rect">
            <a:avLst/>
          </a:prstGeom>
        </p:spPr>
        <p:txBody>
          <a:bodyPr>
            <a:spAutoFit/>
          </a:bodyPr>
          <a:lstStyle/>
          <a:p>
            <a:r>
              <a:rPr lang="en-US" sz="2400" dirty="0" smtClean="0">
                <a:solidFill>
                  <a:schemeClr val="bg1"/>
                </a:solidFill>
              </a:rPr>
              <a:t>We should cultivate </a:t>
            </a:r>
            <a:r>
              <a:rPr lang="en-US" sz="2400" dirty="0">
                <a:solidFill>
                  <a:schemeClr val="bg1"/>
                </a:solidFill>
              </a:rPr>
              <a:t>a distinct brand identity </a:t>
            </a:r>
            <a:r>
              <a:rPr lang="en-US" sz="2400" dirty="0" smtClean="0">
                <a:solidFill>
                  <a:schemeClr val="bg1"/>
                </a:solidFill>
              </a:rPr>
              <a:t>as the survey says 25% of respondents prefer a brand over others because of brand reputation. </a:t>
            </a:r>
            <a:r>
              <a:rPr lang="en-US" sz="2400" dirty="0">
                <a:solidFill>
                  <a:schemeClr val="bg1"/>
                </a:solidFill>
              </a:rPr>
              <a:t>As </a:t>
            </a:r>
            <a:r>
              <a:rPr lang="en-US" sz="2400" dirty="0" smtClean="0">
                <a:solidFill>
                  <a:schemeClr val="bg1"/>
                </a:solidFill>
              </a:rPr>
              <a:t>Nowadays people </a:t>
            </a:r>
            <a:r>
              <a:rPr lang="en-US" sz="2400" dirty="0">
                <a:solidFill>
                  <a:schemeClr val="bg1"/>
                </a:solidFill>
              </a:rPr>
              <a:t>are becoming </a:t>
            </a:r>
            <a:r>
              <a:rPr lang="en-US" sz="2400" dirty="0" smtClean="0">
                <a:solidFill>
                  <a:schemeClr val="bg1"/>
                </a:solidFill>
              </a:rPr>
              <a:t>health-conscious, </a:t>
            </a:r>
            <a:r>
              <a:rPr lang="en-US" sz="2400" dirty="0">
                <a:solidFill>
                  <a:schemeClr val="bg1"/>
                </a:solidFill>
              </a:rPr>
              <a:t>we can market ourselves as a healthier alternative to other </a:t>
            </a:r>
            <a:r>
              <a:rPr lang="en-US" sz="2400" dirty="0" smtClean="0">
                <a:solidFill>
                  <a:schemeClr val="bg1"/>
                </a:solidFill>
              </a:rPr>
              <a:t>brands by reducing sugar content and adding more vitamins.</a:t>
            </a:r>
            <a:endParaRPr lang="en-IN" sz="2400" dirty="0">
              <a:solidFill>
                <a:schemeClr val="bg1"/>
              </a:solidFill>
            </a:endParaRPr>
          </a:p>
        </p:txBody>
      </p:sp>
    </p:spTree>
    <p:extLst>
      <p:ext uri="{BB962C8B-B14F-4D97-AF65-F5344CB8AC3E}">
        <p14:creationId xmlns:p14="http://schemas.microsoft.com/office/powerpoint/2010/main" val="321696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5" name="Freeform 6"/>
          <p:cNvSpPr/>
          <p:nvPr/>
        </p:nvSpPr>
        <p:spPr>
          <a:xfrm>
            <a:off x="5257800" y="417013"/>
            <a:ext cx="6433243"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5562600" y="507586"/>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Recommendations</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438400" y="1942250"/>
            <a:ext cx="13882563" cy="646331"/>
          </a:xfrm>
          <a:prstGeom prst="rect">
            <a:avLst/>
          </a:prstGeom>
        </p:spPr>
        <p:txBody>
          <a:bodyPr wrap="square">
            <a:spAutoFit/>
          </a:bodyPr>
          <a:lstStyle/>
          <a:p>
            <a:r>
              <a:rPr lang="en-IN" sz="3600" dirty="0" smtClean="0">
                <a:solidFill>
                  <a:schemeClr val="accent1">
                    <a:lumMod val="20000"/>
                    <a:lumOff val="80000"/>
                  </a:schemeClr>
                </a:solidFill>
              </a:rPr>
              <a:t>Affordability:</a:t>
            </a:r>
            <a:endParaRPr lang="en-IN" sz="3600" dirty="0">
              <a:solidFill>
                <a:schemeClr val="accent1">
                  <a:lumMod val="20000"/>
                  <a:lumOff val="80000"/>
                </a:schemeClr>
              </a:solidFill>
            </a:endParaRPr>
          </a:p>
        </p:txBody>
      </p:sp>
      <p:sp>
        <p:nvSpPr>
          <p:cNvPr id="11" name="Freeform 3"/>
          <p:cNvSpPr/>
          <p:nvPr/>
        </p:nvSpPr>
        <p:spPr>
          <a:xfrm>
            <a:off x="2133600" y="21717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Freeform 3"/>
          <p:cNvSpPr/>
          <p:nvPr/>
        </p:nvSpPr>
        <p:spPr>
          <a:xfrm>
            <a:off x="2133598" y="47625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4" name="Freeform 3"/>
          <p:cNvSpPr/>
          <p:nvPr/>
        </p:nvSpPr>
        <p:spPr>
          <a:xfrm>
            <a:off x="2133598" y="7136247"/>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7" name="Rectangle 6"/>
          <p:cNvSpPr/>
          <p:nvPr/>
        </p:nvSpPr>
        <p:spPr>
          <a:xfrm>
            <a:off x="7176963" y="1988416"/>
            <a:ext cx="9144000" cy="1569660"/>
          </a:xfrm>
          <a:prstGeom prst="rect">
            <a:avLst/>
          </a:prstGeom>
        </p:spPr>
        <p:txBody>
          <a:bodyPr>
            <a:spAutoFit/>
          </a:bodyPr>
          <a:lstStyle/>
          <a:p>
            <a:r>
              <a:rPr lang="en-IN" sz="2400" dirty="0" smtClean="0">
                <a:solidFill>
                  <a:schemeClr val="bg1"/>
                </a:solidFill>
              </a:rPr>
              <a:t>position our brand as </a:t>
            </a:r>
            <a:r>
              <a:rPr lang="en-IN" sz="2400" dirty="0">
                <a:solidFill>
                  <a:schemeClr val="bg1"/>
                </a:solidFill>
              </a:rPr>
              <a:t>a more affordable alternative to established brands like Red Bull. This pricing strategy appealed to cost-conscious consumers, especially in a price-sensitive market like </a:t>
            </a:r>
            <a:r>
              <a:rPr lang="en-IN" sz="2400" dirty="0" smtClean="0">
                <a:solidFill>
                  <a:schemeClr val="bg1"/>
                </a:solidFill>
              </a:rPr>
              <a:t>India. Preferred price range is 50-100 Rupees.</a:t>
            </a:r>
            <a:endParaRPr lang="en-IN" sz="2400" dirty="0">
              <a:solidFill>
                <a:schemeClr val="bg1"/>
              </a:solidFill>
            </a:endParaRPr>
          </a:p>
        </p:txBody>
      </p:sp>
      <p:sp>
        <p:nvSpPr>
          <p:cNvPr id="8" name="Rectangle 7"/>
          <p:cNvSpPr/>
          <p:nvPr/>
        </p:nvSpPr>
        <p:spPr>
          <a:xfrm>
            <a:off x="2438400" y="4522351"/>
            <a:ext cx="4125296" cy="646331"/>
          </a:xfrm>
          <a:prstGeom prst="rect">
            <a:avLst/>
          </a:prstGeom>
        </p:spPr>
        <p:txBody>
          <a:bodyPr wrap="none">
            <a:spAutoFit/>
          </a:bodyPr>
          <a:lstStyle/>
          <a:p>
            <a:r>
              <a:rPr lang="en-IN" sz="3600" dirty="0">
                <a:solidFill>
                  <a:schemeClr val="accent1">
                    <a:lumMod val="20000"/>
                    <a:lumOff val="80000"/>
                  </a:schemeClr>
                </a:solidFill>
              </a:rPr>
              <a:t>Localized</a:t>
            </a:r>
            <a:r>
              <a:rPr lang="en-IN" dirty="0"/>
              <a:t> </a:t>
            </a:r>
            <a:r>
              <a:rPr lang="en-IN" sz="3600" dirty="0" smtClean="0">
                <a:solidFill>
                  <a:schemeClr val="accent1">
                    <a:lumMod val="20000"/>
                    <a:lumOff val="80000"/>
                  </a:schemeClr>
                </a:solidFill>
              </a:rPr>
              <a:t>Marketing:</a:t>
            </a:r>
            <a:endParaRPr lang="en-IN" dirty="0"/>
          </a:p>
        </p:txBody>
      </p:sp>
      <p:sp>
        <p:nvSpPr>
          <p:cNvPr id="18" name="Rectangle 17"/>
          <p:cNvSpPr/>
          <p:nvPr/>
        </p:nvSpPr>
        <p:spPr>
          <a:xfrm>
            <a:off x="7176963" y="4522351"/>
            <a:ext cx="9144000" cy="1569660"/>
          </a:xfrm>
          <a:prstGeom prst="rect">
            <a:avLst/>
          </a:prstGeom>
        </p:spPr>
        <p:txBody>
          <a:bodyPr>
            <a:spAutoFit/>
          </a:bodyPr>
          <a:lstStyle/>
          <a:p>
            <a:r>
              <a:rPr lang="en-US" sz="2400" dirty="0" smtClean="0">
                <a:solidFill>
                  <a:schemeClr val="bg1"/>
                </a:solidFill>
              </a:rPr>
              <a:t>adopt a marketing strategy </a:t>
            </a:r>
            <a:r>
              <a:rPr lang="en-US" sz="2400" dirty="0">
                <a:solidFill>
                  <a:schemeClr val="bg1"/>
                </a:solidFill>
              </a:rPr>
              <a:t>to resonate with Indian consumers. This included localized advertising campaigns, celebrity endorsements, and sponsorships of </a:t>
            </a:r>
            <a:r>
              <a:rPr lang="en-US" sz="2400" dirty="0" smtClean="0">
                <a:solidFill>
                  <a:schemeClr val="bg1"/>
                </a:solidFill>
              </a:rPr>
              <a:t>events like IPL </a:t>
            </a:r>
            <a:r>
              <a:rPr lang="en-US" sz="2400" dirty="0">
                <a:solidFill>
                  <a:schemeClr val="bg1"/>
                </a:solidFill>
              </a:rPr>
              <a:t>and activities that </a:t>
            </a:r>
            <a:r>
              <a:rPr lang="en-US" sz="2400" dirty="0" smtClean="0">
                <a:solidFill>
                  <a:schemeClr val="bg1"/>
                </a:solidFill>
              </a:rPr>
              <a:t>are relevant </a:t>
            </a:r>
            <a:r>
              <a:rPr lang="en-US" sz="2400" dirty="0">
                <a:solidFill>
                  <a:schemeClr val="bg1"/>
                </a:solidFill>
              </a:rPr>
              <a:t>to the Indian audience.</a:t>
            </a:r>
            <a:endParaRPr lang="en-IN" sz="2400" dirty="0">
              <a:solidFill>
                <a:schemeClr val="bg1"/>
              </a:solidFill>
            </a:endParaRPr>
          </a:p>
        </p:txBody>
      </p:sp>
      <p:sp>
        <p:nvSpPr>
          <p:cNvPr id="9" name="Rectangle 8"/>
          <p:cNvSpPr/>
          <p:nvPr/>
        </p:nvSpPr>
        <p:spPr>
          <a:xfrm>
            <a:off x="2438400" y="6896098"/>
            <a:ext cx="4165051" cy="646331"/>
          </a:xfrm>
          <a:prstGeom prst="rect">
            <a:avLst/>
          </a:prstGeom>
        </p:spPr>
        <p:txBody>
          <a:bodyPr wrap="none">
            <a:spAutoFit/>
          </a:bodyPr>
          <a:lstStyle/>
          <a:p>
            <a:r>
              <a:rPr lang="en-IN" sz="3600" dirty="0">
                <a:solidFill>
                  <a:schemeClr val="accent1">
                    <a:lumMod val="20000"/>
                    <a:lumOff val="80000"/>
                  </a:schemeClr>
                </a:solidFill>
              </a:rPr>
              <a:t>Distribution Strategy:</a:t>
            </a:r>
          </a:p>
        </p:txBody>
      </p:sp>
      <p:sp>
        <p:nvSpPr>
          <p:cNvPr id="10" name="Rectangle 9"/>
          <p:cNvSpPr/>
          <p:nvPr/>
        </p:nvSpPr>
        <p:spPr>
          <a:xfrm>
            <a:off x="7176963" y="6950120"/>
            <a:ext cx="9144000" cy="1569660"/>
          </a:xfrm>
          <a:prstGeom prst="rect">
            <a:avLst/>
          </a:prstGeom>
        </p:spPr>
        <p:txBody>
          <a:bodyPr>
            <a:spAutoFit/>
          </a:bodyPr>
          <a:lstStyle/>
          <a:p>
            <a:r>
              <a:rPr lang="en-IN" sz="2400" dirty="0" smtClean="0">
                <a:solidFill>
                  <a:schemeClr val="bg1"/>
                </a:solidFill>
              </a:rPr>
              <a:t>focus </a:t>
            </a:r>
            <a:r>
              <a:rPr lang="en-IN" sz="2400" dirty="0">
                <a:solidFill>
                  <a:schemeClr val="bg1"/>
                </a:solidFill>
              </a:rPr>
              <a:t>on expanding </a:t>
            </a:r>
            <a:r>
              <a:rPr lang="en-IN" sz="2400" dirty="0" smtClean="0">
                <a:solidFill>
                  <a:schemeClr val="bg1"/>
                </a:solidFill>
              </a:rPr>
              <a:t>our distribution </a:t>
            </a:r>
            <a:r>
              <a:rPr lang="en-IN" sz="2400" dirty="0">
                <a:solidFill>
                  <a:schemeClr val="bg1"/>
                </a:solidFill>
              </a:rPr>
              <a:t>network across India, making its products widely available in </a:t>
            </a:r>
            <a:r>
              <a:rPr lang="en-IN" sz="2400" dirty="0" smtClean="0">
                <a:solidFill>
                  <a:schemeClr val="bg1"/>
                </a:solidFill>
              </a:rPr>
              <a:t>urban i.e both Tier-1 and Tier-2 cities </a:t>
            </a:r>
            <a:r>
              <a:rPr lang="en-IN" sz="2400" dirty="0">
                <a:solidFill>
                  <a:schemeClr val="bg1"/>
                </a:solidFill>
              </a:rPr>
              <a:t>and rural areas alike. This increased accessibility </a:t>
            </a:r>
            <a:r>
              <a:rPr lang="en-IN" sz="2400" dirty="0" smtClean="0">
                <a:solidFill>
                  <a:schemeClr val="bg1"/>
                </a:solidFill>
              </a:rPr>
              <a:t>will help </a:t>
            </a:r>
            <a:r>
              <a:rPr lang="en-IN" sz="2400" dirty="0">
                <a:solidFill>
                  <a:schemeClr val="bg1"/>
                </a:solidFill>
              </a:rPr>
              <a:t>drive visibility and sales of </a:t>
            </a:r>
            <a:r>
              <a:rPr lang="en-IN" sz="2400" dirty="0" smtClean="0">
                <a:solidFill>
                  <a:schemeClr val="bg1"/>
                </a:solidFill>
              </a:rPr>
              <a:t>our product.</a:t>
            </a:r>
            <a:endParaRPr lang="en-IN" sz="2400" dirty="0">
              <a:solidFill>
                <a:schemeClr val="bg1"/>
              </a:solidFill>
            </a:endParaRPr>
          </a:p>
        </p:txBody>
      </p:sp>
    </p:spTree>
    <p:extLst>
      <p:ext uri="{BB962C8B-B14F-4D97-AF65-F5344CB8AC3E}">
        <p14:creationId xmlns:p14="http://schemas.microsoft.com/office/powerpoint/2010/main" val="373843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grpSp>
        <p:nvGrpSpPr>
          <p:cNvPr id="7" name="Group 7"/>
          <p:cNvGrpSpPr/>
          <p:nvPr/>
        </p:nvGrpSpPr>
        <p:grpSpPr>
          <a:xfrm>
            <a:off x="12458700" y="4240312"/>
            <a:ext cx="4800600" cy="979389"/>
            <a:chOff x="-165773" y="-1065365"/>
            <a:chExt cx="8050453" cy="1305852"/>
          </a:xfrm>
        </p:grpSpPr>
        <p:sp>
          <p:nvSpPr>
            <p:cNvPr id="8" name="TextBox 8"/>
            <p:cNvSpPr txBox="1"/>
            <p:nvPr/>
          </p:nvSpPr>
          <p:spPr>
            <a:xfrm>
              <a:off x="-165773" y="-1065365"/>
              <a:ext cx="8050453" cy="520228"/>
            </a:xfrm>
            <a:prstGeom prst="rect">
              <a:avLst/>
            </a:prstGeom>
          </p:spPr>
          <p:txBody>
            <a:bodyPr lIns="0" tIns="0" rIns="0" bIns="0" rtlCol="0" anchor="t">
              <a:spAutoFit/>
            </a:bodyPr>
            <a:lstStyle/>
            <a:p>
              <a:pPr marL="0" lvl="1" indent="0" algn="ctr">
                <a:lnSpc>
                  <a:spcPts val="3359"/>
                </a:lnSpc>
                <a:spcBef>
                  <a:spcPct val="0"/>
                </a:spcBef>
              </a:pPr>
              <a:r>
                <a:rPr lang="en-US" sz="2400" u="none"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Development</a:t>
              </a:r>
              <a:endParaRPr lang="en-US" sz="2400" u="none"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Freeform 9"/>
            <p:cNvSpPr/>
            <p:nvPr/>
          </p:nvSpPr>
          <p:spPr>
            <a:xfrm rot="10800000">
              <a:off x="0" y="0"/>
              <a:ext cx="7494300" cy="240487"/>
            </a:xfrm>
            <a:custGeom>
              <a:avLst/>
              <a:gdLst/>
              <a:ahLst/>
              <a:cxnLst/>
              <a:rect l="l" t="t" r="r" b="b"/>
              <a:pathLst>
                <a:path w="7494300" h="393451">
                  <a:moveTo>
                    <a:pt x="0" y="0"/>
                  </a:moveTo>
                  <a:lnTo>
                    <a:pt x="7494300" y="0"/>
                  </a:lnTo>
                  <a:lnTo>
                    <a:pt x="7494300" y="393451"/>
                  </a:lnTo>
                  <a:lnTo>
                    <a:pt x="0" y="393451"/>
                  </a:lnTo>
                  <a:lnTo>
                    <a:pt x="0" y="0"/>
                  </a:lnTo>
                  <a:close/>
                </a:path>
              </a:pathLst>
            </a:custGeom>
            <a:blipFill>
              <a:blip r:embed="rId3"/>
              <a:stretch>
                <a:fillRect/>
              </a:stretch>
            </a:blipFill>
          </p:spPr>
        </p:sp>
      </p:grpSp>
      <p:grpSp>
        <p:nvGrpSpPr>
          <p:cNvPr id="17" name="Group 7"/>
          <p:cNvGrpSpPr/>
          <p:nvPr/>
        </p:nvGrpSpPr>
        <p:grpSpPr>
          <a:xfrm>
            <a:off x="1752600" y="4240311"/>
            <a:ext cx="4800600" cy="979389"/>
            <a:chOff x="-165773" y="-1065365"/>
            <a:chExt cx="8050453" cy="1305852"/>
          </a:xfrm>
        </p:grpSpPr>
        <p:sp>
          <p:nvSpPr>
            <p:cNvPr id="18" name="TextBox 8"/>
            <p:cNvSpPr txBox="1"/>
            <p:nvPr/>
          </p:nvSpPr>
          <p:spPr>
            <a:xfrm>
              <a:off x="-165773" y="-1065365"/>
              <a:ext cx="8050453" cy="520228"/>
            </a:xfrm>
            <a:prstGeom prst="rect">
              <a:avLst/>
            </a:prstGeom>
          </p:spPr>
          <p:txBody>
            <a:bodyPr lIns="0" tIns="0" rIns="0" bIns="0" rtlCol="0" anchor="t">
              <a:spAutoFit/>
            </a:bodyPr>
            <a:lstStyle/>
            <a:p>
              <a:pPr marL="0" lvl="1" indent="0" algn="ctr">
                <a:lnSpc>
                  <a:spcPts val="3359"/>
                </a:lnSpc>
                <a:spcBef>
                  <a:spcPct val="0"/>
                </a:spcBef>
              </a:pPr>
              <a:r>
                <a:rPr lang="en-US" sz="2400" u="none" dirty="0" smtClean="0">
                  <a:solidFill>
                    <a:schemeClr val="bg1"/>
                  </a:solidFill>
                  <a:latin typeface="Tahoma" panose="020B0604030504040204" pitchFamily="34" charset="0"/>
                  <a:ea typeface="Tahoma" panose="020B0604030504040204" pitchFamily="34" charset="0"/>
                  <a:cs typeface="Tahoma" panose="020B0604030504040204" pitchFamily="34" charset="0"/>
                </a:rPr>
                <a:t>Increase Brand Awareness</a:t>
              </a:r>
              <a:endParaRPr lang="en-US" sz="2400" u="none"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Freeform 9"/>
            <p:cNvSpPr/>
            <p:nvPr/>
          </p:nvSpPr>
          <p:spPr>
            <a:xfrm rot="10800000">
              <a:off x="0" y="0"/>
              <a:ext cx="7494300" cy="240487"/>
            </a:xfrm>
            <a:custGeom>
              <a:avLst/>
              <a:gdLst/>
              <a:ahLst/>
              <a:cxnLst/>
              <a:rect l="l" t="t" r="r" b="b"/>
              <a:pathLst>
                <a:path w="7494300" h="393451">
                  <a:moveTo>
                    <a:pt x="0" y="0"/>
                  </a:moveTo>
                  <a:lnTo>
                    <a:pt x="7494300" y="0"/>
                  </a:lnTo>
                  <a:lnTo>
                    <a:pt x="7494300" y="393451"/>
                  </a:lnTo>
                  <a:lnTo>
                    <a:pt x="0" y="393451"/>
                  </a:lnTo>
                  <a:lnTo>
                    <a:pt x="0" y="0"/>
                  </a:lnTo>
                  <a:close/>
                </a:path>
              </a:pathLst>
            </a:custGeom>
            <a:blipFill>
              <a:blip r:embed="rId3"/>
              <a:stretch>
                <a:fillRect/>
              </a:stretch>
            </a:blipFill>
          </p:spPr>
        </p:sp>
      </p:grpSp>
      <p:grpSp>
        <p:nvGrpSpPr>
          <p:cNvPr id="22" name="Group 7"/>
          <p:cNvGrpSpPr/>
          <p:nvPr/>
        </p:nvGrpSpPr>
        <p:grpSpPr>
          <a:xfrm>
            <a:off x="7182652" y="4240311"/>
            <a:ext cx="4800600" cy="979390"/>
            <a:chOff x="-165773" y="-1065365"/>
            <a:chExt cx="8050453" cy="1305853"/>
          </a:xfrm>
        </p:grpSpPr>
        <p:sp>
          <p:nvSpPr>
            <p:cNvPr id="23" name="TextBox 8"/>
            <p:cNvSpPr txBox="1"/>
            <p:nvPr/>
          </p:nvSpPr>
          <p:spPr>
            <a:xfrm>
              <a:off x="-165773" y="-1065365"/>
              <a:ext cx="8050453" cy="520228"/>
            </a:xfrm>
            <a:prstGeom prst="rect">
              <a:avLst/>
            </a:prstGeom>
          </p:spPr>
          <p:txBody>
            <a:bodyPr lIns="0" tIns="0" rIns="0" bIns="0" rtlCol="0" anchor="t">
              <a:spAutoFit/>
            </a:bodyPr>
            <a:lstStyle/>
            <a:p>
              <a:pPr marL="0" lvl="1" indent="0" algn="ctr">
                <a:lnSpc>
                  <a:spcPts val="3359"/>
                </a:lnSpc>
                <a:spcBef>
                  <a:spcPct val="0"/>
                </a:spcBef>
              </a:pPr>
              <a:r>
                <a:rPr lang="en-US" sz="2400" u="none" dirty="0" smtClean="0">
                  <a:solidFill>
                    <a:schemeClr val="bg1"/>
                  </a:solidFill>
                  <a:latin typeface="Tahoma" panose="020B0604030504040204" pitchFamily="34" charset="0"/>
                  <a:ea typeface="Tahoma" panose="020B0604030504040204" pitchFamily="34" charset="0"/>
                  <a:cs typeface="Tahoma" panose="020B0604030504040204" pitchFamily="34" charset="0"/>
                </a:rPr>
                <a:t>Increase Market Share</a:t>
              </a:r>
              <a:endParaRPr lang="en-US" sz="2400" u="none"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4" name="Freeform 9"/>
            <p:cNvSpPr/>
            <p:nvPr/>
          </p:nvSpPr>
          <p:spPr>
            <a:xfrm rot="10800000">
              <a:off x="0" y="0"/>
              <a:ext cx="7494300" cy="240488"/>
            </a:xfrm>
            <a:custGeom>
              <a:avLst/>
              <a:gdLst/>
              <a:ahLst/>
              <a:cxnLst/>
              <a:rect l="l" t="t" r="r" b="b"/>
              <a:pathLst>
                <a:path w="7494300" h="393451">
                  <a:moveTo>
                    <a:pt x="0" y="0"/>
                  </a:moveTo>
                  <a:lnTo>
                    <a:pt x="7494300" y="0"/>
                  </a:lnTo>
                  <a:lnTo>
                    <a:pt x="7494300" y="393451"/>
                  </a:lnTo>
                  <a:lnTo>
                    <a:pt x="0" y="393451"/>
                  </a:lnTo>
                  <a:lnTo>
                    <a:pt x="0" y="0"/>
                  </a:lnTo>
                  <a:close/>
                </a:path>
              </a:pathLst>
            </a:custGeom>
            <a:blipFill>
              <a:blip r:embed="rId3"/>
              <a:stretch>
                <a:fillRect/>
              </a:stretch>
            </a:blipFill>
          </p:spPr>
        </p:sp>
      </p:grpSp>
      <p:sp>
        <p:nvSpPr>
          <p:cNvPr id="30" name="Freeform 7"/>
          <p:cNvSpPr/>
          <p:nvPr/>
        </p:nvSpPr>
        <p:spPr>
          <a:xfrm>
            <a:off x="6769881" y="1407380"/>
            <a:ext cx="5133616" cy="2297529"/>
          </a:xfrm>
          <a:custGeom>
            <a:avLst/>
            <a:gdLst/>
            <a:ahLst/>
            <a:cxnLst/>
            <a:rect l="l" t="t" r="r" b="b"/>
            <a:pathLst>
              <a:path w="5405951" h="2297529">
                <a:moveTo>
                  <a:pt x="0" y="0"/>
                </a:moveTo>
                <a:lnTo>
                  <a:pt x="5405952" y="0"/>
                </a:lnTo>
                <a:lnTo>
                  <a:pt x="5405952" y="2297530"/>
                </a:lnTo>
                <a:lnTo>
                  <a:pt x="0" y="2297530"/>
                </a:lnTo>
                <a:lnTo>
                  <a:pt x="0" y="0"/>
                </a:lnTo>
                <a:close/>
              </a:path>
            </a:pathLst>
          </a:custGeom>
          <a:blipFill>
            <a:blip r:embed="rId4"/>
            <a:stretch>
              <a:fillRect/>
            </a:stretch>
          </a:blipFill>
        </p:spPr>
      </p:sp>
      <p:sp>
        <p:nvSpPr>
          <p:cNvPr id="31" name="TextBox 6"/>
          <p:cNvSpPr txBox="1"/>
          <p:nvPr/>
        </p:nvSpPr>
        <p:spPr>
          <a:xfrm>
            <a:off x="8229599" y="2062419"/>
            <a:ext cx="2214180" cy="987450"/>
          </a:xfrm>
          <a:prstGeom prst="rect">
            <a:avLst/>
          </a:prstGeom>
        </p:spPr>
        <p:txBody>
          <a:bodyPr wrap="square" lIns="0" tIns="0" rIns="0" bIns="0" rtlCol="0" anchor="t">
            <a:spAutoFit/>
          </a:bodyPr>
          <a:lstStyle/>
          <a:p>
            <a:pPr marL="0" lvl="0" indent="0">
              <a:lnSpc>
                <a:spcPts val="7680"/>
              </a:lnSpc>
              <a:spcBef>
                <a:spcPct val="0"/>
              </a:spcBef>
            </a:pPr>
            <a:r>
              <a:rPr lang="en-US" sz="7200" u="none"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Goals</a:t>
            </a:r>
            <a:endParaRPr lang="en-US" sz="7200" u="none"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024" y="5105441"/>
            <a:ext cx="3617253" cy="361725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8600" y="5628554"/>
            <a:ext cx="2885693" cy="288569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663" y="5547142"/>
            <a:ext cx="3264338" cy="32643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5" name="Freeform 6"/>
          <p:cNvSpPr/>
          <p:nvPr/>
        </p:nvSpPr>
        <p:spPr>
          <a:xfrm>
            <a:off x="5623583" y="357676"/>
            <a:ext cx="6433243"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5943600" y="536188"/>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Recommendations</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438400" y="1942250"/>
            <a:ext cx="13882563" cy="646331"/>
          </a:xfrm>
          <a:prstGeom prst="rect">
            <a:avLst/>
          </a:prstGeom>
        </p:spPr>
        <p:txBody>
          <a:bodyPr wrap="square">
            <a:spAutoFit/>
          </a:bodyPr>
          <a:lstStyle/>
          <a:p>
            <a:r>
              <a:rPr lang="en-IN" sz="3600" dirty="0">
                <a:solidFill>
                  <a:schemeClr val="accent1">
                    <a:lumMod val="20000"/>
                    <a:lumOff val="80000"/>
                  </a:schemeClr>
                </a:solidFill>
              </a:rPr>
              <a:t>Product </a:t>
            </a:r>
            <a:r>
              <a:rPr lang="en-IN" sz="3600" dirty="0" smtClean="0">
                <a:solidFill>
                  <a:schemeClr val="accent1">
                    <a:lumMod val="20000"/>
                    <a:lumOff val="80000"/>
                  </a:schemeClr>
                </a:solidFill>
              </a:rPr>
              <a:t>Differentiation:</a:t>
            </a:r>
            <a:endParaRPr lang="en-IN" sz="3600" dirty="0">
              <a:solidFill>
                <a:schemeClr val="accent1">
                  <a:lumMod val="20000"/>
                  <a:lumOff val="80000"/>
                </a:schemeClr>
              </a:solidFill>
            </a:endParaRPr>
          </a:p>
        </p:txBody>
      </p:sp>
      <p:sp>
        <p:nvSpPr>
          <p:cNvPr id="11" name="Freeform 3"/>
          <p:cNvSpPr/>
          <p:nvPr/>
        </p:nvSpPr>
        <p:spPr>
          <a:xfrm>
            <a:off x="2133600" y="21717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Freeform 3"/>
          <p:cNvSpPr/>
          <p:nvPr/>
        </p:nvSpPr>
        <p:spPr>
          <a:xfrm>
            <a:off x="2133598" y="47625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4" name="Freeform 3"/>
          <p:cNvSpPr/>
          <p:nvPr/>
        </p:nvSpPr>
        <p:spPr>
          <a:xfrm>
            <a:off x="2133598" y="7136247"/>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7" name="Rectangle 6"/>
          <p:cNvSpPr/>
          <p:nvPr/>
        </p:nvSpPr>
        <p:spPr>
          <a:xfrm>
            <a:off x="7176963" y="1988416"/>
            <a:ext cx="9144000" cy="1938992"/>
          </a:xfrm>
          <a:prstGeom prst="rect">
            <a:avLst/>
          </a:prstGeom>
        </p:spPr>
        <p:txBody>
          <a:bodyPr>
            <a:spAutoFit/>
          </a:bodyPr>
          <a:lstStyle/>
          <a:p>
            <a:r>
              <a:rPr lang="en-US" sz="2400" dirty="0">
                <a:solidFill>
                  <a:schemeClr val="bg1"/>
                </a:solidFill>
              </a:rPr>
              <a:t>While </a:t>
            </a:r>
            <a:r>
              <a:rPr lang="en-US" sz="2400" dirty="0" smtClean="0">
                <a:solidFill>
                  <a:schemeClr val="bg1"/>
                </a:solidFill>
              </a:rPr>
              <a:t>our brand shares </a:t>
            </a:r>
            <a:r>
              <a:rPr lang="en-US" sz="2400" dirty="0">
                <a:solidFill>
                  <a:schemeClr val="bg1"/>
                </a:solidFill>
              </a:rPr>
              <a:t>similarities with other energy drinks in terms of ingredients and functionality, </a:t>
            </a:r>
            <a:r>
              <a:rPr lang="en-US" sz="2400" dirty="0" smtClean="0">
                <a:solidFill>
                  <a:schemeClr val="bg1"/>
                </a:solidFill>
              </a:rPr>
              <a:t>we should differentiate ourselves through </a:t>
            </a:r>
            <a:r>
              <a:rPr lang="en-US" sz="2400" dirty="0">
                <a:solidFill>
                  <a:schemeClr val="bg1"/>
                </a:solidFill>
              </a:rPr>
              <a:t>branding, packaging, and flavor varieties that </a:t>
            </a:r>
            <a:r>
              <a:rPr lang="en-US" sz="2400" dirty="0" smtClean="0">
                <a:solidFill>
                  <a:schemeClr val="bg1"/>
                </a:solidFill>
              </a:rPr>
              <a:t>appeal </a:t>
            </a:r>
            <a:r>
              <a:rPr lang="en-US" sz="2400" dirty="0">
                <a:solidFill>
                  <a:schemeClr val="bg1"/>
                </a:solidFill>
              </a:rPr>
              <a:t>to Indian tastes and preferences</a:t>
            </a:r>
            <a:r>
              <a:rPr lang="en-US" sz="2400" dirty="0" smtClean="0">
                <a:solidFill>
                  <a:schemeClr val="bg1"/>
                </a:solidFill>
              </a:rPr>
              <a:t>. More caffeine and vitamins are should be added while reducing the sugar content.</a:t>
            </a:r>
            <a:endParaRPr lang="en-IN" sz="2400" dirty="0">
              <a:solidFill>
                <a:schemeClr val="bg1"/>
              </a:solidFill>
            </a:endParaRPr>
          </a:p>
        </p:txBody>
      </p:sp>
      <p:sp>
        <p:nvSpPr>
          <p:cNvPr id="8" name="Rectangle 7"/>
          <p:cNvSpPr/>
          <p:nvPr/>
        </p:nvSpPr>
        <p:spPr>
          <a:xfrm>
            <a:off x="2438400" y="4522351"/>
            <a:ext cx="3207929" cy="646331"/>
          </a:xfrm>
          <a:prstGeom prst="rect">
            <a:avLst/>
          </a:prstGeom>
        </p:spPr>
        <p:txBody>
          <a:bodyPr wrap="none">
            <a:spAutoFit/>
          </a:bodyPr>
          <a:lstStyle/>
          <a:p>
            <a:r>
              <a:rPr lang="en-IN" sz="3600" dirty="0">
                <a:solidFill>
                  <a:schemeClr val="accent1">
                    <a:lumMod val="20000"/>
                    <a:lumOff val="80000"/>
                  </a:schemeClr>
                </a:solidFill>
              </a:rPr>
              <a:t>Word of Mouth:</a:t>
            </a:r>
            <a:endParaRPr lang="en-IN" dirty="0"/>
          </a:p>
        </p:txBody>
      </p:sp>
      <p:sp>
        <p:nvSpPr>
          <p:cNvPr id="18" name="Rectangle 17"/>
          <p:cNvSpPr/>
          <p:nvPr/>
        </p:nvSpPr>
        <p:spPr>
          <a:xfrm>
            <a:off x="7176963" y="4522351"/>
            <a:ext cx="9144000" cy="1569660"/>
          </a:xfrm>
          <a:prstGeom prst="rect">
            <a:avLst/>
          </a:prstGeom>
        </p:spPr>
        <p:txBody>
          <a:bodyPr>
            <a:spAutoFit/>
          </a:bodyPr>
          <a:lstStyle/>
          <a:p>
            <a:r>
              <a:rPr lang="en-US" sz="2400" dirty="0" smtClean="0">
                <a:solidFill>
                  <a:schemeClr val="bg1"/>
                </a:solidFill>
              </a:rPr>
              <a:t>Since our product only has 22% positive </a:t>
            </a:r>
            <a:r>
              <a:rPr lang="en-US" sz="2400" dirty="0">
                <a:solidFill>
                  <a:schemeClr val="bg1"/>
                </a:solidFill>
              </a:rPr>
              <a:t>brand </a:t>
            </a:r>
            <a:r>
              <a:rPr lang="en-US" sz="2400" dirty="0" smtClean="0">
                <a:solidFill>
                  <a:schemeClr val="bg1"/>
                </a:solidFill>
              </a:rPr>
              <a:t>perception, </a:t>
            </a:r>
            <a:r>
              <a:rPr lang="en-US" sz="2400" dirty="0">
                <a:solidFill>
                  <a:schemeClr val="bg1"/>
                </a:solidFill>
              </a:rPr>
              <a:t>Positive word-of-mouth recommendations and endorsements from satisfied consumers </a:t>
            </a:r>
            <a:r>
              <a:rPr lang="en-US" sz="2400" dirty="0" smtClean="0">
                <a:solidFill>
                  <a:schemeClr val="bg1"/>
                </a:solidFill>
              </a:rPr>
              <a:t>help </a:t>
            </a:r>
            <a:r>
              <a:rPr lang="en-US" sz="2400" dirty="0">
                <a:solidFill>
                  <a:schemeClr val="bg1"/>
                </a:solidFill>
              </a:rPr>
              <a:t>spread awareness of </a:t>
            </a:r>
            <a:r>
              <a:rPr lang="en-US" sz="2400" dirty="0" smtClean="0">
                <a:solidFill>
                  <a:schemeClr val="bg1"/>
                </a:solidFill>
              </a:rPr>
              <a:t>our energy drink </a:t>
            </a:r>
            <a:r>
              <a:rPr lang="en-US" sz="2400" dirty="0">
                <a:solidFill>
                  <a:schemeClr val="bg1"/>
                </a:solidFill>
              </a:rPr>
              <a:t>in India. As more people </a:t>
            </a:r>
            <a:r>
              <a:rPr lang="en-US" sz="2400" dirty="0" smtClean="0">
                <a:solidFill>
                  <a:schemeClr val="bg1"/>
                </a:solidFill>
              </a:rPr>
              <a:t>try </a:t>
            </a:r>
            <a:r>
              <a:rPr lang="en-US" sz="2400" dirty="0">
                <a:solidFill>
                  <a:schemeClr val="bg1"/>
                </a:solidFill>
              </a:rPr>
              <a:t>and </a:t>
            </a:r>
            <a:r>
              <a:rPr lang="en-US" sz="2400" dirty="0" smtClean="0">
                <a:solidFill>
                  <a:schemeClr val="bg1"/>
                </a:solidFill>
              </a:rPr>
              <a:t>like </a:t>
            </a:r>
            <a:r>
              <a:rPr lang="en-US" sz="2400" dirty="0">
                <a:solidFill>
                  <a:schemeClr val="bg1"/>
                </a:solidFill>
              </a:rPr>
              <a:t>the product, its </a:t>
            </a:r>
            <a:r>
              <a:rPr lang="en-US" sz="2400" dirty="0" smtClean="0">
                <a:solidFill>
                  <a:schemeClr val="bg1"/>
                </a:solidFill>
              </a:rPr>
              <a:t>popularity will grow rapidly.</a:t>
            </a:r>
            <a:endParaRPr lang="en-IN" sz="2400" dirty="0">
              <a:solidFill>
                <a:schemeClr val="bg1"/>
              </a:solidFill>
            </a:endParaRPr>
          </a:p>
        </p:txBody>
      </p:sp>
      <p:sp>
        <p:nvSpPr>
          <p:cNvPr id="9" name="Rectangle 8"/>
          <p:cNvSpPr/>
          <p:nvPr/>
        </p:nvSpPr>
        <p:spPr>
          <a:xfrm>
            <a:off x="2438400" y="6896098"/>
            <a:ext cx="3969676" cy="646331"/>
          </a:xfrm>
          <a:prstGeom prst="rect">
            <a:avLst/>
          </a:prstGeom>
        </p:spPr>
        <p:txBody>
          <a:bodyPr wrap="none">
            <a:spAutoFit/>
          </a:bodyPr>
          <a:lstStyle/>
          <a:p>
            <a:r>
              <a:rPr lang="en-IN" sz="3600" dirty="0">
                <a:solidFill>
                  <a:schemeClr val="accent1">
                    <a:lumMod val="20000"/>
                    <a:lumOff val="80000"/>
                  </a:schemeClr>
                </a:solidFill>
              </a:rPr>
              <a:t>Expanding Portfolio:</a:t>
            </a:r>
          </a:p>
        </p:txBody>
      </p:sp>
      <p:sp>
        <p:nvSpPr>
          <p:cNvPr id="10" name="Rectangle 9"/>
          <p:cNvSpPr/>
          <p:nvPr/>
        </p:nvSpPr>
        <p:spPr>
          <a:xfrm>
            <a:off x="7176963" y="6950120"/>
            <a:ext cx="9144000" cy="1569660"/>
          </a:xfrm>
          <a:prstGeom prst="rect">
            <a:avLst/>
          </a:prstGeom>
        </p:spPr>
        <p:txBody>
          <a:bodyPr>
            <a:spAutoFit/>
          </a:bodyPr>
          <a:lstStyle/>
          <a:p>
            <a:r>
              <a:rPr lang="en-US" sz="2400" dirty="0" smtClean="0">
                <a:solidFill>
                  <a:schemeClr val="bg1"/>
                </a:solidFill>
              </a:rPr>
              <a:t>Diversify our product </a:t>
            </a:r>
            <a:r>
              <a:rPr lang="en-US" sz="2400" dirty="0">
                <a:solidFill>
                  <a:schemeClr val="bg1"/>
                </a:solidFill>
              </a:rPr>
              <a:t>portfolio to include various flavor variants and packaging sizes to cater to different consumer preferences and occasions. This expanded range of options </a:t>
            </a:r>
            <a:r>
              <a:rPr lang="en-US" sz="2400" dirty="0" smtClean="0">
                <a:solidFill>
                  <a:schemeClr val="bg1"/>
                </a:solidFill>
              </a:rPr>
              <a:t>will contribute </a:t>
            </a:r>
            <a:r>
              <a:rPr lang="en-US" sz="2400" dirty="0">
                <a:solidFill>
                  <a:schemeClr val="bg1"/>
                </a:solidFill>
              </a:rPr>
              <a:t>to its popularity among a wider </a:t>
            </a:r>
            <a:r>
              <a:rPr lang="en-US" sz="2400" dirty="0" smtClean="0">
                <a:solidFill>
                  <a:schemeClr val="bg1"/>
                </a:solidFill>
              </a:rPr>
              <a:t>audience.</a:t>
            </a:r>
            <a:endParaRPr lang="en-IN" sz="2400" dirty="0">
              <a:solidFill>
                <a:schemeClr val="bg1"/>
              </a:solidFill>
            </a:endParaRPr>
          </a:p>
        </p:txBody>
      </p:sp>
    </p:spTree>
    <p:extLst>
      <p:ext uri="{BB962C8B-B14F-4D97-AF65-F5344CB8AC3E}">
        <p14:creationId xmlns:p14="http://schemas.microsoft.com/office/powerpoint/2010/main" val="1809253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5" name="Freeform 6"/>
          <p:cNvSpPr/>
          <p:nvPr/>
        </p:nvSpPr>
        <p:spPr>
          <a:xfrm>
            <a:off x="5029200" y="782929"/>
            <a:ext cx="6433243"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5257800" y="884260"/>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Redbull case study</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438400" y="1942250"/>
            <a:ext cx="13882563" cy="7848302"/>
          </a:xfrm>
          <a:prstGeom prst="rect">
            <a:avLst/>
          </a:prstGeom>
        </p:spPr>
        <p:txBody>
          <a:bodyPr wrap="square">
            <a:spAutoFit/>
          </a:bodyPr>
          <a:lstStyle/>
          <a:p>
            <a:r>
              <a:rPr lang="en-US" sz="3600" dirty="0" smtClean="0">
                <a:solidFill>
                  <a:schemeClr val="bg1"/>
                </a:solidFill>
              </a:rPr>
              <a:t>Through </a:t>
            </a:r>
            <a:r>
              <a:rPr lang="en-US" sz="3600" dirty="0">
                <a:solidFill>
                  <a:schemeClr val="bg1"/>
                </a:solidFill>
              </a:rPr>
              <a:t>sponsorship of athletes</a:t>
            </a:r>
            <a:r>
              <a:rPr lang="en-US" sz="3600" dirty="0" smtClean="0">
                <a:solidFill>
                  <a:schemeClr val="bg1"/>
                </a:solidFill>
              </a:rPr>
              <a:t>, sports </a:t>
            </a:r>
            <a:r>
              <a:rPr lang="en-US" sz="3600" dirty="0">
                <a:solidFill>
                  <a:schemeClr val="bg1"/>
                </a:solidFill>
              </a:rPr>
              <a:t>teams and investment </a:t>
            </a:r>
            <a:r>
              <a:rPr lang="en-US" sz="3600" dirty="0" smtClean="0">
                <a:solidFill>
                  <a:schemeClr val="bg1"/>
                </a:solidFill>
              </a:rPr>
              <a:t>in own </a:t>
            </a:r>
            <a:r>
              <a:rPr lang="en-US" sz="3600" dirty="0">
                <a:solidFill>
                  <a:schemeClr val="bg1"/>
                </a:solidFill>
              </a:rPr>
              <a:t>media production </a:t>
            </a:r>
            <a:r>
              <a:rPr lang="en-US" sz="3600" dirty="0" smtClean="0">
                <a:solidFill>
                  <a:schemeClr val="bg1"/>
                </a:solidFill>
              </a:rPr>
              <a:t>they engaged </a:t>
            </a:r>
            <a:r>
              <a:rPr lang="en-US" sz="3600" dirty="0">
                <a:solidFill>
                  <a:schemeClr val="bg1"/>
                </a:solidFill>
              </a:rPr>
              <a:t>with </a:t>
            </a:r>
            <a:r>
              <a:rPr lang="en-US" sz="3600" dirty="0" smtClean="0">
                <a:solidFill>
                  <a:schemeClr val="bg1"/>
                </a:solidFill>
              </a:rPr>
              <a:t>customer </a:t>
            </a:r>
            <a:r>
              <a:rPr lang="en-US" sz="3600" dirty="0">
                <a:solidFill>
                  <a:schemeClr val="bg1"/>
                </a:solidFill>
              </a:rPr>
              <a:t>in a deeper way than traditional advertising ever </a:t>
            </a:r>
            <a:r>
              <a:rPr lang="en-US" sz="3600" dirty="0" smtClean="0">
                <a:solidFill>
                  <a:schemeClr val="bg1"/>
                </a:solidFill>
              </a:rPr>
              <a:t>could.</a:t>
            </a:r>
          </a:p>
          <a:p>
            <a:endParaRPr lang="en-US" sz="3600" dirty="0" smtClean="0">
              <a:solidFill>
                <a:schemeClr val="bg1"/>
              </a:solidFill>
            </a:endParaRPr>
          </a:p>
          <a:p>
            <a:r>
              <a:rPr lang="en-US" sz="3600" dirty="0" smtClean="0">
                <a:solidFill>
                  <a:schemeClr val="bg1"/>
                </a:solidFill>
              </a:rPr>
              <a:t>Redbull outsourced </a:t>
            </a:r>
            <a:r>
              <a:rPr lang="en-US" sz="3600" dirty="0">
                <a:solidFill>
                  <a:schemeClr val="bg1"/>
                </a:solidFill>
              </a:rPr>
              <a:t>production and filling of cans and focus mainly on marketing</a:t>
            </a:r>
            <a:r>
              <a:rPr lang="en-US" sz="3600" dirty="0" smtClean="0">
                <a:solidFill>
                  <a:schemeClr val="bg1"/>
                </a:solidFill>
              </a:rPr>
              <a:t>.</a:t>
            </a:r>
          </a:p>
          <a:p>
            <a:endParaRPr lang="en-US" sz="3600" dirty="0">
              <a:solidFill>
                <a:schemeClr val="bg1"/>
              </a:solidFill>
            </a:endParaRPr>
          </a:p>
          <a:p>
            <a:r>
              <a:rPr lang="en-US" sz="3600" dirty="0" smtClean="0">
                <a:solidFill>
                  <a:schemeClr val="bg1"/>
                </a:solidFill>
              </a:rPr>
              <a:t>Focus </a:t>
            </a:r>
            <a:r>
              <a:rPr lang="en-US" sz="3600" dirty="0">
                <a:solidFill>
                  <a:schemeClr val="bg1"/>
                </a:solidFill>
              </a:rPr>
              <a:t>on night clubs and music festivals using student brand managers who are popular university students encouraged to promote redbull on university campuses and throw parties at different locations, supplied entirely by </a:t>
            </a:r>
            <a:r>
              <a:rPr lang="en-US" sz="3600" dirty="0" smtClean="0">
                <a:solidFill>
                  <a:schemeClr val="bg1"/>
                </a:solidFill>
              </a:rPr>
              <a:t>Redbull.</a:t>
            </a:r>
          </a:p>
          <a:p>
            <a:endParaRPr lang="en-US" sz="3600" dirty="0">
              <a:solidFill>
                <a:schemeClr val="bg1"/>
              </a:solidFill>
            </a:endParaRPr>
          </a:p>
          <a:p>
            <a:r>
              <a:rPr lang="en-US" sz="3600" dirty="0" smtClean="0">
                <a:solidFill>
                  <a:schemeClr val="bg1"/>
                </a:solidFill>
              </a:rPr>
              <a:t>spent </a:t>
            </a:r>
            <a:r>
              <a:rPr lang="en-US" sz="3600" dirty="0">
                <a:solidFill>
                  <a:schemeClr val="bg1"/>
                </a:solidFill>
              </a:rPr>
              <a:t>almost a third of </a:t>
            </a:r>
            <a:r>
              <a:rPr lang="en-US" sz="3600" dirty="0" smtClean="0">
                <a:solidFill>
                  <a:schemeClr val="bg1"/>
                </a:solidFill>
              </a:rPr>
              <a:t>the budget </a:t>
            </a:r>
            <a:r>
              <a:rPr lang="en-US" sz="3600" dirty="0">
                <a:solidFill>
                  <a:schemeClr val="bg1"/>
                </a:solidFill>
              </a:rPr>
              <a:t>on marketing as selling an energy drink is hard compared to its production.</a:t>
            </a:r>
            <a:endParaRPr lang="en-IN" sz="3600" dirty="0">
              <a:solidFill>
                <a:schemeClr val="bg1"/>
              </a:solidFill>
            </a:endParaRPr>
          </a:p>
        </p:txBody>
      </p:sp>
      <p:sp>
        <p:nvSpPr>
          <p:cNvPr id="11" name="Freeform 3"/>
          <p:cNvSpPr/>
          <p:nvPr/>
        </p:nvSpPr>
        <p:spPr>
          <a:xfrm>
            <a:off x="2133600" y="21717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2" name="Freeform 3"/>
          <p:cNvSpPr/>
          <p:nvPr/>
        </p:nvSpPr>
        <p:spPr>
          <a:xfrm>
            <a:off x="2133600" y="4395844"/>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3" name="Freeform 3"/>
          <p:cNvSpPr/>
          <p:nvPr/>
        </p:nvSpPr>
        <p:spPr>
          <a:xfrm>
            <a:off x="2133600" y="6057900"/>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4" name="Freeform 3"/>
          <p:cNvSpPr/>
          <p:nvPr/>
        </p:nvSpPr>
        <p:spPr>
          <a:xfrm>
            <a:off x="2133599" y="8843275"/>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4167030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2019300"/>
            <a:ext cx="12521185" cy="6019800"/>
          </a:xfrm>
          <a:prstGeom prst="rect">
            <a:avLst/>
          </a:prstGeom>
        </p:spPr>
      </p:pic>
    </p:spTree>
    <p:extLst>
      <p:ext uri="{BB962C8B-B14F-4D97-AF65-F5344CB8AC3E}">
        <p14:creationId xmlns:p14="http://schemas.microsoft.com/office/powerpoint/2010/main" val="61792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TextBox 6"/>
          <p:cNvSpPr txBox="1"/>
          <p:nvPr/>
        </p:nvSpPr>
        <p:spPr>
          <a:xfrm>
            <a:off x="1915478" y="4229100"/>
            <a:ext cx="15011400" cy="2215991"/>
          </a:xfrm>
          <a:prstGeom prst="rect">
            <a:avLst/>
          </a:prstGeom>
        </p:spPr>
        <p:txBody>
          <a:bodyPr wrap="square" lIns="0" tIns="0" rIns="0" bIns="0" rtlCol="0" anchor="t">
            <a:spAutoFit/>
          </a:bodyPr>
          <a:lstStyle/>
          <a:p>
            <a:r>
              <a:rPr lang="en-US" sz="3600" dirty="0">
                <a:solidFill>
                  <a:schemeClr val="bg1"/>
                </a:solidFill>
                <a:latin typeface="+mj-lt"/>
                <a:ea typeface="Tahoma" panose="020B0604030504040204" pitchFamily="34" charset="0"/>
                <a:cs typeface="Tahoma" panose="020B0604030504040204" pitchFamily="34" charset="0"/>
              </a:rPr>
              <a:t>As a marketing data analyst my task is </a:t>
            </a:r>
            <a:r>
              <a:rPr lang="en-US" sz="3600" dirty="0" smtClean="0">
                <a:solidFill>
                  <a:schemeClr val="bg1"/>
                </a:solidFill>
                <a:latin typeface="+mj-lt"/>
                <a:ea typeface="Tahoma" panose="020B0604030504040204" pitchFamily="34" charset="0"/>
                <a:cs typeface="Tahoma" panose="020B0604030504040204" pitchFamily="34" charset="0"/>
              </a:rPr>
              <a:t>to </a:t>
            </a:r>
            <a:r>
              <a:rPr lang="en-US" sz="3600" dirty="0" smtClean="0">
                <a:solidFill>
                  <a:schemeClr val="bg1"/>
                </a:solidFill>
                <a:latin typeface="+mj-lt"/>
              </a:rPr>
              <a:t>create </a:t>
            </a:r>
            <a:r>
              <a:rPr lang="en-US" sz="3600" dirty="0">
                <a:solidFill>
                  <a:schemeClr val="bg1"/>
                </a:solidFill>
                <a:latin typeface="+mj-lt"/>
              </a:rPr>
              <a:t>a dashboard for the marketing team to convert these survey results </a:t>
            </a:r>
            <a:r>
              <a:rPr lang="en-US" sz="3600" dirty="0" smtClean="0">
                <a:solidFill>
                  <a:schemeClr val="bg1"/>
                </a:solidFill>
                <a:latin typeface="+mj-lt"/>
              </a:rPr>
              <a:t>into </a:t>
            </a:r>
            <a:r>
              <a:rPr lang="en-US" sz="3600" dirty="0">
                <a:solidFill>
                  <a:schemeClr val="bg1"/>
                </a:solidFill>
                <a:latin typeface="+mj-lt"/>
              </a:rPr>
              <a:t>meaningful insights </a:t>
            </a:r>
          </a:p>
          <a:p>
            <a:r>
              <a:rPr lang="en-US" sz="3600" dirty="0">
                <a:solidFill>
                  <a:schemeClr val="bg1"/>
                </a:solidFill>
                <a:latin typeface="+mj-lt"/>
              </a:rPr>
              <a:t>which can be used to drive actions and help in better and deeper understanding of the </a:t>
            </a:r>
            <a:r>
              <a:rPr lang="en-US" sz="3600" dirty="0" smtClean="0">
                <a:solidFill>
                  <a:schemeClr val="bg1"/>
                </a:solidFill>
                <a:latin typeface="+mj-lt"/>
              </a:rPr>
              <a:t>market.</a:t>
            </a:r>
            <a:endParaRPr lang="en-US" sz="3600" dirty="0">
              <a:solidFill>
                <a:schemeClr val="bg1"/>
              </a:solidFill>
              <a:latin typeface="+mj-lt"/>
            </a:endParaRPr>
          </a:p>
        </p:txBody>
      </p:sp>
      <p:sp>
        <p:nvSpPr>
          <p:cNvPr id="7" name="Freeform 7"/>
          <p:cNvSpPr/>
          <p:nvPr/>
        </p:nvSpPr>
        <p:spPr>
          <a:xfrm>
            <a:off x="5334000" y="1090483"/>
            <a:ext cx="7696200" cy="2297529"/>
          </a:xfrm>
          <a:custGeom>
            <a:avLst/>
            <a:gdLst/>
            <a:ahLst/>
            <a:cxnLst/>
            <a:rect l="l" t="t" r="r" b="b"/>
            <a:pathLst>
              <a:path w="5405951" h="2297529">
                <a:moveTo>
                  <a:pt x="0" y="0"/>
                </a:moveTo>
                <a:lnTo>
                  <a:pt x="5405952" y="0"/>
                </a:lnTo>
                <a:lnTo>
                  <a:pt x="5405952" y="2297530"/>
                </a:lnTo>
                <a:lnTo>
                  <a:pt x="0" y="2297530"/>
                </a:lnTo>
                <a:lnTo>
                  <a:pt x="0" y="0"/>
                </a:lnTo>
                <a:close/>
              </a:path>
            </a:pathLst>
          </a:custGeom>
          <a:blipFill>
            <a:blip r:embed="rId3"/>
            <a:stretch>
              <a:fillRect/>
            </a:stretch>
          </a:blipFill>
        </p:spPr>
      </p:sp>
      <p:sp>
        <p:nvSpPr>
          <p:cNvPr id="8" name="TextBox 8"/>
          <p:cNvSpPr txBox="1"/>
          <p:nvPr/>
        </p:nvSpPr>
        <p:spPr>
          <a:xfrm>
            <a:off x="4868299" y="1739206"/>
            <a:ext cx="8551400" cy="927433"/>
          </a:xfrm>
          <a:prstGeom prst="rect">
            <a:avLst/>
          </a:prstGeom>
        </p:spPr>
        <p:txBody>
          <a:bodyPr wrap="square" lIns="0" tIns="0" rIns="0" bIns="0" rtlCol="0" anchor="t">
            <a:spAutoFit/>
          </a:bodyPr>
          <a:lstStyle/>
          <a:p>
            <a:pPr algn="ctr">
              <a:lnSpc>
                <a:spcPts val="8000"/>
              </a:lnSpc>
            </a:pPr>
            <a:r>
              <a:rPr lang="en-US" sz="60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Objective</a:t>
            </a:r>
            <a:endParaRPr lang="en-US" sz="60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Freeform 9"/>
          <p:cNvSpPr/>
          <p:nvPr/>
        </p:nvSpPr>
        <p:spPr>
          <a:xfrm>
            <a:off x="6041284" y="3568693"/>
            <a:ext cx="6205430" cy="203208"/>
          </a:xfrm>
          <a:custGeom>
            <a:avLst/>
            <a:gdLst/>
            <a:ahLst/>
            <a:cxnLst/>
            <a:rect l="l" t="t" r="r" b="b"/>
            <a:pathLst>
              <a:path w="6205430" h="325785">
                <a:moveTo>
                  <a:pt x="0" y="0"/>
                </a:moveTo>
                <a:lnTo>
                  <a:pt x="6205430" y="0"/>
                </a:lnTo>
                <a:lnTo>
                  <a:pt x="6205430" y="325785"/>
                </a:lnTo>
                <a:lnTo>
                  <a:pt x="0" y="325785"/>
                </a:lnTo>
                <a:lnTo>
                  <a:pt x="0" y="0"/>
                </a:lnTo>
                <a:close/>
              </a:path>
            </a:pathLst>
          </a:custGeom>
          <a:blipFill>
            <a:blip r:embed="rId4"/>
            <a:stretch>
              <a:fillRect/>
            </a:stretch>
          </a:blipFill>
        </p:spPr>
      </p:sp>
    </p:spTree>
    <p:extLst>
      <p:ext uri="{BB962C8B-B14F-4D97-AF65-F5344CB8AC3E}">
        <p14:creationId xmlns:p14="http://schemas.microsoft.com/office/powerpoint/2010/main" val="79175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TextBox 6"/>
          <p:cNvSpPr txBox="1"/>
          <p:nvPr/>
        </p:nvSpPr>
        <p:spPr>
          <a:xfrm>
            <a:off x="6781800" y="2247900"/>
            <a:ext cx="10987876" cy="6463308"/>
          </a:xfrm>
          <a:prstGeom prst="rect">
            <a:avLst/>
          </a:prstGeom>
        </p:spPr>
        <p:txBody>
          <a:bodyPr wrap="square" lIns="0" tIns="0" rIns="0" bIns="0" rtlCol="0" anchor="t">
            <a:spAutoFit/>
          </a:bodyPr>
          <a:lstStyle/>
          <a:p>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-&gt; </a:t>
            </a:r>
            <a:r>
              <a:rPr lang="en-US" sz="2800" dirty="0" smtClean="0">
                <a:solidFill>
                  <a:schemeClr val="bg1"/>
                </a:solidFill>
                <a:latin typeface="+mj-lt"/>
                <a:ea typeface="Tahoma" panose="020B0604030504040204" pitchFamily="34" charset="0"/>
                <a:cs typeface="Tahoma" panose="020B0604030504040204" pitchFamily="34" charset="0"/>
              </a:rPr>
              <a:t>The </a:t>
            </a:r>
            <a:r>
              <a:rPr lang="en-US" sz="2800" dirty="0">
                <a:solidFill>
                  <a:schemeClr val="bg1"/>
                </a:solidFill>
                <a:latin typeface="+mj-lt"/>
                <a:ea typeface="Tahoma" panose="020B0604030504040204" pitchFamily="34" charset="0"/>
                <a:cs typeface="Tahoma" panose="020B0604030504040204" pitchFamily="34" charset="0"/>
              </a:rPr>
              <a:t>Indian energy drink market has experienced significant growth in recent years, driven by changing lifestyles, increasing urbanization, and a growing young population</a:t>
            </a:r>
            <a:r>
              <a:rPr lang="en-US" sz="2800" dirty="0" smtClean="0">
                <a:solidFill>
                  <a:schemeClr val="bg1"/>
                </a:solidFill>
                <a:latin typeface="+mj-lt"/>
                <a:ea typeface="Tahoma" panose="020B0604030504040204" pitchFamily="34" charset="0"/>
                <a:cs typeface="Tahoma" panose="020B0604030504040204" pitchFamily="34" charset="0"/>
              </a:rPr>
              <a:t>.</a:t>
            </a:r>
          </a:p>
          <a:p>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-&gt; </a:t>
            </a:r>
            <a:r>
              <a:rPr lang="en-US" sz="2800" dirty="0" smtClean="0">
                <a:solidFill>
                  <a:schemeClr val="bg1"/>
                </a:solidFill>
                <a:latin typeface="+mj-lt"/>
                <a:ea typeface="Tahoma" panose="020B0604030504040204" pitchFamily="34" charset="0"/>
                <a:cs typeface="Tahoma" panose="020B0604030504040204" pitchFamily="34" charset="0"/>
              </a:rPr>
              <a:t>According </a:t>
            </a:r>
            <a:r>
              <a:rPr lang="en-US" sz="2800" dirty="0">
                <a:solidFill>
                  <a:schemeClr val="bg1"/>
                </a:solidFill>
                <a:latin typeface="+mj-lt"/>
                <a:ea typeface="Tahoma" panose="020B0604030504040204" pitchFamily="34" charset="0"/>
                <a:cs typeface="Tahoma" panose="020B0604030504040204" pitchFamily="34" charset="0"/>
              </a:rPr>
              <a:t>to industry reports, the market size is estimated to be worth over $1 billion, with a compound annual growth rate (CAGR) of around 15-20</a:t>
            </a:r>
            <a:r>
              <a:rPr lang="en-US" sz="2800" dirty="0" smtClean="0">
                <a:solidFill>
                  <a:schemeClr val="bg1"/>
                </a:solidFill>
                <a:latin typeface="+mj-lt"/>
                <a:ea typeface="Tahoma" panose="020B0604030504040204" pitchFamily="34" charset="0"/>
                <a:cs typeface="Tahoma" panose="020B0604030504040204" pitchFamily="34" charset="0"/>
              </a:rPr>
              <a:t>%.</a:t>
            </a:r>
          </a:p>
          <a:p>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-&gt; </a:t>
            </a:r>
            <a:r>
              <a:rPr lang="en-US" sz="2800" dirty="0">
                <a:solidFill>
                  <a:schemeClr val="bg1"/>
                </a:solidFill>
              </a:rPr>
              <a:t>Red Bull holds a dominant position in the Indian market, followed by Monster Energy and other local brands</a:t>
            </a:r>
            <a:r>
              <a:rPr lang="en-US" sz="2800" dirty="0" smtClean="0">
                <a:solidFill>
                  <a:schemeClr val="bg1"/>
                </a:solidFill>
              </a:rPr>
              <a:t>.</a:t>
            </a:r>
          </a:p>
          <a:p>
            <a:endParaRPr lang="en-US" sz="2800" dirty="0">
              <a:solidFill>
                <a:schemeClr val="bg1"/>
              </a:solidFill>
            </a:endParaRPr>
          </a:p>
          <a:p>
            <a:r>
              <a:rPr lang="en-US" sz="2800" dirty="0" smtClean="0">
                <a:solidFill>
                  <a:schemeClr val="bg1"/>
                </a:solidFill>
              </a:rPr>
              <a:t>-&gt; </a:t>
            </a:r>
            <a:r>
              <a:rPr lang="en-US" sz="2800" dirty="0">
                <a:solidFill>
                  <a:schemeClr val="bg1"/>
                </a:solidFill>
              </a:rPr>
              <a:t>Caffeine content is closely </a:t>
            </a:r>
            <a:r>
              <a:rPr lang="en-US" sz="2800" dirty="0" smtClean="0">
                <a:solidFill>
                  <a:schemeClr val="bg1"/>
                </a:solidFill>
              </a:rPr>
              <a:t>monitored by FSSAI, </a:t>
            </a:r>
            <a:r>
              <a:rPr lang="en-US" sz="2800" dirty="0">
                <a:solidFill>
                  <a:schemeClr val="bg1"/>
                </a:solidFill>
              </a:rPr>
              <a:t>and brands must comply with maximum permissible limits set by the regulatory authority.</a:t>
            </a:r>
          </a:p>
          <a:p>
            <a:endParaRPr lang="en-US" sz="2800" dirty="0">
              <a:solidFill>
                <a:schemeClr val="bg1"/>
              </a:solidFill>
            </a:endParaRPr>
          </a:p>
          <a:p>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7"/>
          <p:cNvSpPr txBox="1"/>
          <p:nvPr/>
        </p:nvSpPr>
        <p:spPr>
          <a:xfrm>
            <a:off x="916568" y="4334230"/>
            <a:ext cx="5108250" cy="786626"/>
          </a:xfrm>
          <a:prstGeom prst="rect">
            <a:avLst/>
          </a:prstGeom>
        </p:spPr>
        <p:txBody>
          <a:bodyPr wrap="square" lIns="0" tIns="0" rIns="0" bIns="0" rtlCol="0" anchor="t">
            <a:spAutoFit/>
          </a:bodyPr>
          <a:lstStyle/>
          <a:p>
            <a:pPr algn="r">
              <a:lnSpc>
                <a:spcPts val="6720"/>
              </a:lnSpc>
            </a:pPr>
            <a:r>
              <a:rPr lang="en-US" sz="54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Market Analysis</a:t>
            </a:r>
            <a:endParaRPr lang="en-US" sz="54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8" name="Group 8"/>
          <p:cNvGrpSpPr/>
          <p:nvPr/>
        </p:nvGrpSpPr>
        <p:grpSpPr>
          <a:xfrm>
            <a:off x="6248400" y="1333500"/>
            <a:ext cx="11359333" cy="6884140"/>
            <a:chOff x="-2955325" y="-943046"/>
            <a:chExt cx="15145777" cy="9178853"/>
          </a:xfrm>
        </p:grpSpPr>
        <p:sp>
          <p:nvSpPr>
            <p:cNvPr id="9" name="Freeform 9"/>
            <p:cNvSpPr/>
            <p:nvPr/>
          </p:nvSpPr>
          <p:spPr>
            <a:xfrm rot="16200000">
              <a:off x="-6995139" y="4001715"/>
              <a:ext cx="8273906" cy="194277"/>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grpSp>
          <p:nvGrpSpPr>
            <p:cNvPr id="10" name="Group 10"/>
            <p:cNvGrpSpPr/>
            <p:nvPr/>
          </p:nvGrpSpPr>
          <p:grpSpPr>
            <a:xfrm rot="-5400000">
              <a:off x="8131266" y="2964838"/>
              <a:ext cx="7967069" cy="151302"/>
              <a:chOff x="3669352" y="39747105"/>
              <a:chExt cx="26615905" cy="505461"/>
            </a:xfrm>
          </p:grpSpPr>
          <p:sp>
            <p:nvSpPr>
              <p:cNvPr id="11" name="Freeform 11"/>
              <p:cNvSpPr/>
              <p:nvPr/>
            </p:nvSpPr>
            <p:spPr>
              <a:xfrm>
                <a:off x="3669352" y="39747105"/>
                <a:ext cx="26615905" cy="505461"/>
              </a:xfrm>
              <a:custGeom>
                <a:avLst/>
                <a:gdLst/>
                <a:ahLst/>
                <a:cxnLst/>
                <a:rect l="l" t="t" r="r" b="b"/>
                <a:pathLst>
                  <a:path w="26615904" h="50546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004AAD"/>
              </a:solidFill>
            </p:spPr>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grpSp>
        <p:nvGrpSpPr>
          <p:cNvPr id="9" name="Group 9"/>
          <p:cNvGrpSpPr/>
          <p:nvPr/>
        </p:nvGrpSpPr>
        <p:grpSpPr>
          <a:xfrm>
            <a:off x="838201" y="2944006"/>
            <a:ext cx="8305799" cy="5323694"/>
            <a:chOff x="0" y="570564"/>
            <a:chExt cx="9423763" cy="3154839"/>
          </a:xfrm>
        </p:grpSpPr>
        <p:sp>
          <p:nvSpPr>
            <p:cNvPr id="10" name="TextBox 10"/>
            <p:cNvSpPr txBox="1"/>
            <p:nvPr/>
          </p:nvSpPr>
          <p:spPr>
            <a:xfrm>
              <a:off x="0" y="3081722"/>
              <a:ext cx="8094777" cy="64368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1" name="TextBox 11"/>
            <p:cNvSpPr txBox="1"/>
            <p:nvPr/>
          </p:nvSpPr>
          <p:spPr>
            <a:xfrm>
              <a:off x="1328986" y="570564"/>
              <a:ext cx="8094777" cy="449438"/>
            </a:xfrm>
            <a:prstGeom prst="rect">
              <a:avLst/>
            </a:prstGeom>
          </p:spPr>
          <p:txBody>
            <a:bodyPr lIns="0" tIns="0" rIns="0" bIns="0" rtlCol="0" anchor="t">
              <a:spAutoFit/>
            </a:bodyPr>
            <a:lstStyle/>
            <a:p>
              <a:pPr>
                <a:lnSpc>
                  <a:spcPts val="6888"/>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Demographic Insights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5" name="Freeform 6"/>
          <p:cNvSpPr/>
          <p:nvPr/>
        </p:nvSpPr>
        <p:spPr>
          <a:xfrm>
            <a:off x="5029200" y="782929"/>
            <a:ext cx="6433243" cy="1089266"/>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6" name="TextBox 11"/>
          <p:cNvSpPr txBox="1"/>
          <p:nvPr/>
        </p:nvSpPr>
        <p:spPr>
          <a:xfrm>
            <a:off x="5576763" y="873685"/>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Primary Insights</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1"/>
          <p:cNvSpPr txBox="1"/>
          <p:nvPr/>
        </p:nvSpPr>
        <p:spPr>
          <a:xfrm>
            <a:off x="8534400" y="2948024"/>
            <a:ext cx="7134474" cy="884858"/>
          </a:xfrm>
          <a:prstGeom prst="rect">
            <a:avLst/>
          </a:prstGeom>
        </p:spPr>
        <p:txBody>
          <a:bodyPr lIns="0" tIns="0" rIns="0" bIns="0" rtlCol="0" anchor="t">
            <a:spAutoFit/>
          </a:bodyPr>
          <a:lstStyle/>
          <a:p>
            <a:pPr>
              <a:lnSpc>
                <a:spcPts val="6888"/>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Consumer Preferences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1964034" y="4809517"/>
            <a:ext cx="7134474" cy="884858"/>
          </a:xfrm>
          <a:prstGeom prst="rect">
            <a:avLst/>
          </a:prstGeom>
        </p:spPr>
        <p:txBody>
          <a:bodyPr lIns="0" tIns="0" rIns="0" bIns="0" rtlCol="0" anchor="t">
            <a:spAutoFit/>
          </a:bodyPr>
          <a:lstStyle/>
          <a:p>
            <a:pPr>
              <a:lnSpc>
                <a:spcPts val="6888"/>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Competition Analysis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11"/>
          <p:cNvSpPr txBox="1"/>
          <p:nvPr/>
        </p:nvSpPr>
        <p:spPr>
          <a:xfrm>
            <a:off x="8534400" y="4755315"/>
            <a:ext cx="8839200" cy="884858"/>
          </a:xfrm>
          <a:prstGeom prst="rect">
            <a:avLst/>
          </a:prstGeom>
        </p:spPr>
        <p:txBody>
          <a:bodyPr wrap="square" lIns="0" tIns="0" rIns="0" bIns="0" rtlCol="0" anchor="t">
            <a:spAutoFit/>
          </a:bodyPr>
          <a:lstStyle/>
          <a:p>
            <a:pPr>
              <a:lnSpc>
                <a:spcPts val="6888"/>
              </a:lnSpc>
            </a:pP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Marketing Channels and Brand </a:t>
            </a: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Awareness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1"/>
          <p:cNvSpPr txBox="1"/>
          <p:nvPr/>
        </p:nvSpPr>
        <p:spPr>
          <a:xfrm>
            <a:off x="1950386" y="6423095"/>
            <a:ext cx="7134474" cy="884858"/>
          </a:xfrm>
          <a:prstGeom prst="rect">
            <a:avLst/>
          </a:prstGeom>
        </p:spPr>
        <p:txBody>
          <a:bodyPr lIns="0" tIns="0" rIns="0" bIns="0" rtlCol="0" anchor="t">
            <a:spAutoFit/>
          </a:bodyPr>
          <a:lstStyle/>
          <a:p>
            <a:pPr>
              <a:lnSpc>
                <a:spcPts val="6888"/>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Brand Penetration</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1"/>
          <p:cNvSpPr txBox="1"/>
          <p:nvPr/>
        </p:nvSpPr>
        <p:spPr>
          <a:xfrm>
            <a:off x="8534400" y="6423095"/>
            <a:ext cx="7134474" cy="884858"/>
          </a:xfrm>
          <a:prstGeom prst="rect">
            <a:avLst/>
          </a:prstGeom>
        </p:spPr>
        <p:txBody>
          <a:bodyPr lIns="0" tIns="0" rIns="0" bIns="0" rtlCol="0" anchor="t">
            <a:spAutoFit/>
          </a:bodyPr>
          <a:lstStyle/>
          <a:p>
            <a:pPr>
              <a:lnSpc>
                <a:spcPts val="6888"/>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Purchase Behavior</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TextBox 11"/>
          <p:cNvSpPr txBox="1"/>
          <p:nvPr/>
        </p:nvSpPr>
        <p:spPr>
          <a:xfrm>
            <a:off x="1924227" y="8167880"/>
            <a:ext cx="7134474" cy="758413"/>
          </a:xfrm>
          <a:prstGeom prst="rect">
            <a:avLst/>
          </a:prstGeom>
        </p:spPr>
        <p:txBody>
          <a:bodyPr lIns="0" tIns="0" rIns="0" bIns="0" rtlCol="0" anchor="t">
            <a:spAutoFit/>
          </a:bodyPr>
          <a:lstStyle/>
          <a:p>
            <a:pPr>
              <a:lnSpc>
                <a:spcPts val="6888"/>
              </a:lnSpc>
            </a:pPr>
            <a:r>
              <a:rPr lang="en-US"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Development</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2" name="Freeform 2"/>
          <p:cNvSpPr/>
          <p:nvPr/>
        </p:nvSpPr>
        <p:spPr>
          <a:xfrm>
            <a:off x="1524001" y="3323213"/>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3" name="Freeform 2"/>
          <p:cNvSpPr/>
          <p:nvPr/>
        </p:nvSpPr>
        <p:spPr>
          <a:xfrm>
            <a:off x="1524001" y="5197744"/>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4" name="Freeform 2"/>
          <p:cNvSpPr/>
          <p:nvPr/>
        </p:nvSpPr>
        <p:spPr>
          <a:xfrm>
            <a:off x="1524001" y="6838210"/>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5" name="Freeform 2"/>
          <p:cNvSpPr/>
          <p:nvPr/>
        </p:nvSpPr>
        <p:spPr>
          <a:xfrm>
            <a:off x="1524001" y="8536173"/>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6" name="Freeform 2"/>
          <p:cNvSpPr/>
          <p:nvPr/>
        </p:nvSpPr>
        <p:spPr>
          <a:xfrm>
            <a:off x="8130654" y="3323213"/>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7" name="Freeform 2"/>
          <p:cNvSpPr/>
          <p:nvPr/>
        </p:nvSpPr>
        <p:spPr>
          <a:xfrm>
            <a:off x="8024369" y="5141902"/>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8" name="Freeform 2"/>
          <p:cNvSpPr/>
          <p:nvPr/>
        </p:nvSpPr>
        <p:spPr>
          <a:xfrm>
            <a:off x="8024369" y="6850296"/>
            <a:ext cx="228600" cy="220088"/>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373974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6" name="Freeform 6"/>
          <p:cNvSpPr/>
          <p:nvPr/>
        </p:nvSpPr>
        <p:spPr>
          <a:xfrm>
            <a:off x="10315325" y="2339399"/>
            <a:ext cx="6433243" cy="6425201"/>
          </a:xfrm>
          <a:custGeom>
            <a:avLst/>
            <a:gdLst/>
            <a:ahLst/>
            <a:cxnLst/>
            <a:rect l="l" t="t" r="r" b="b"/>
            <a:pathLst>
              <a:path w="6433243" h="6425201">
                <a:moveTo>
                  <a:pt x="0" y="0"/>
                </a:moveTo>
                <a:lnTo>
                  <a:pt x="6433242" y="0"/>
                </a:lnTo>
                <a:lnTo>
                  <a:pt x="6433242" y="6425200"/>
                </a:lnTo>
                <a:lnTo>
                  <a:pt x="0" y="6425200"/>
                </a:lnTo>
                <a:lnTo>
                  <a:pt x="0" y="0"/>
                </a:lnTo>
                <a:close/>
              </a:path>
            </a:pathLst>
          </a:custGeom>
          <a:blipFill>
            <a:blip r:embed="rId3"/>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2" name="Freeform 12"/>
          <p:cNvSpPr/>
          <p:nvPr/>
        </p:nvSpPr>
        <p:spPr>
          <a:xfrm rot="-5400000">
            <a:off x="6081048" y="5436343"/>
            <a:ext cx="5921888" cy="231311"/>
          </a:xfrm>
          <a:custGeom>
            <a:avLst/>
            <a:gdLst/>
            <a:ahLst/>
            <a:cxnLst/>
            <a:rect l="l" t="t" r="r" b="b"/>
            <a:pathLst>
              <a:path w="5921888" h="231311">
                <a:moveTo>
                  <a:pt x="0" y="0"/>
                </a:moveTo>
                <a:lnTo>
                  <a:pt x="5921888" y="0"/>
                </a:lnTo>
                <a:lnTo>
                  <a:pt x="5921888" y="231310"/>
                </a:lnTo>
                <a:lnTo>
                  <a:pt x="0" y="231310"/>
                </a:lnTo>
                <a:lnTo>
                  <a:pt x="0" y="0"/>
                </a:lnTo>
                <a:close/>
              </a:path>
            </a:pathLst>
          </a:custGeom>
          <a:blipFill>
            <a:blip r:embed="rId4"/>
            <a:stretch>
              <a:fillRect t="-17203" b="-17203"/>
            </a:stretch>
          </a:blipFill>
        </p:spPr>
      </p:sp>
      <p:sp>
        <p:nvSpPr>
          <p:cNvPr id="13" name="TextBox 11"/>
          <p:cNvSpPr txBox="1"/>
          <p:nvPr/>
        </p:nvSpPr>
        <p:spPr>
          <a:xfrm>
            <a:off x="882610" y="3293383"/>
            <a:ext cx="7668903" cy="3539430"/>
          </a:xfrm>
          <a:prstGeom prst="rect">
            <a:avLst/>
          </a:prstGeom>
        </p:spPr>
        <p:txBody>
          <a:bodyPr wrap="square" lIns="0" tIns="0" rIns="0" bIns="0" rtlCol="0" anchor="t">
            <a:spAutoFit/>
          </a:bodyPr>
          <a:lstStyle/>
          <a:p>
            <a:pPr marL="514350" indent="-514350">
              <a:lnSpc>
                <a:spcPts val="6888"/>
              </a:lnSpc>
              <a:buAutoNum type="alphaLcPeriod"/>
            </a:pPr>
            <a:r>
              <a:rPr lang="en-US" sz="2800" dirty="0" smtClean="0">
                <a:solidFill>
                  <a:schemeClr val="bg1"/>
                </a:solidFill>
              </a:rPr>
              <a:t>Who </a:t>
            </a:r>
            <a:r>
              <a:rPr lang="en-US" sz="2800" dirty="0">
                <a:solidFill>
                  <a:schemeClr val="bg1"/>
                </a:solidFill>
              </a:rPr>
              <a:t>prefers energy drink more? </a:t>
            </a:r>
            <a:endParaRPr lang="en-US" sz="2800" dirty="0" smtClean="0">
              <a:solidFill>
                <a:schemeClr val="bg1"/>
              </a:solidFill>
            </a:endParaRPr>
          </a:p>
          <a:p>
            <a:pPr marL="514350" indent="-514350">
              <a:lnSpc>
                <a:spcPts val="6888"/>
              </a:lnSpc>
              <a:buAutoNum type="alphaLcPeriod"/>
            </a:pPr>
            <a:r>
              <a:rPr lang="en-US" sz="2800" dirty="0" smtClean="0">
                <a:solidFill>
                  <a:schemeClr val="bg1"/>
                </a:solidFill>
              </a:rPr>
              <a:t>b</a:t>
            </a:r>
            <a:r>
              <a:rPr lang="en-US" sz="2800" dirty="0">
                <a:solidFill>
                  <a:schemeClr val="bg1"/>
                </a:solidFill>
              </a:rPr>
              <a:t>. Which age group prefers energy drinks more? </a:t>
            </a:r>
            <a:endParaRPr lang="en-US" sz="2800" dirty="0" smtClean="0">
              <a:solidFill>
                <a:schemeClr val="bg1"/>
              </a:solidFill>
            </a:endParaRPr>
          </a:p>
          <a:p>
            <a:pPr marL="514350" indent="-514350">
              <a:lnSpc>
                <a:spcPts val="6888"/>
              </a:lnSpc>
              <a:buAutoNum type="alphaLcPeriod"/>
            </a:pPr>
            <a:r>
              <a:rPr lang="en-US" sz="2800" dirty="0" smtClean="0">
                <a:solidFill>
                  <a:schemeClr val="bg1"/>
                </a:solidFill>
              </a:rPr>
              <a:t>c</a:t>
            </a:r>
            <a:r>
              <a:rPr lang="en-US" sz="2800" dirty="0">
                <a:solidFill>
                  <a:schemeClr val="bg1"/>
                </a:solidFill>
              </a:rPr>
              <a:t>. Which type of marketing reaches the most </a:t>
            </a:r>
            <a:r>
              <a:rPr lang="en-US" sz="2800" dirty="0" smtClean="0">
                <a:solidFill>
                  <a:schemeClr val="bg1"/>
                </a:solidFill>
              </a:rPr>
              <a:t>Youth </a:t>
            </a:r>
            <a:r>
              <a:rPr lang="en-IN" sz="2800" dirty="0" smtClean="0">
                <a:solidFill>
                  <a:schemeClr val="bg1"/>
                </a:solidFill>
              </a:rPr>
              <a:t>(</a:t>
            </a:r>
            <a:r>
              <a:rPr lang="en-IN" sz="2800" dirty="0">
                <a:solidFill>
                  <a:schemeClr val="bg1"/>
                </a:solidFill>
              </a:rPr>
              <a:t>15-30)</a:t>
            </a:r>
            <a:r>
              <a:rPr lang="en-US" sz="2800" dirty="0" smtClean="0">
                <a:solidFill>
                  <a:schemeClr val="bg1"/>
                </a:solidFill>
              </a:rPr>
              <a:t>?</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1"/>
          <p:cNvSpPr txBox="1"/>
          <p:nvPr/>
        </p:nvSpPr>
        <p:spPr>
          <a:xfrm>
            <a:off x="4876800" y="1048118"/>
            <a:ext cx="7134474" cy="811119"/>
          </a:xfrm>
          <a:prstGeom prst="rect">
            <a:avLst/>
          </a:prstGeom>
        </p:spPr>
        <p:txBody>
          <a:bodyPr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Demographic Insights</a:t>
            </a:r>
            <a:endPar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1874" y="2744095"/>
            <a:ext cx="4876190" cy="4876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6962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3" name="Freeform 3"/>
          <p:cNvSpPr/>
          <p:nvPr/>
        </p:nvSpPr>
        <p:spPr>
          <a:xfrm>
            <a:off x="6962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4" name="Freeform 4"/>
          <p:cNvSpPr/>
          <p:nvPr/>
        </p:nvSpPr>
        <p:spPr>
          <a:xfrm>
            <a:off x="16926878" y="782929"/>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5" name="Freeform 5"/>
          <p:cNvSpPr/>
          <p:nvPr/>
        </p:nvSpPr>
        <p:spPr>
          <a:xfrm>
            <a:off x="16926878" y="8926293"/>
            <a:ext cx="664844" cy="664013"/>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10" name="TextBox 10"/>
          <p:cNvSpPr txBox="1"/>
          <p:nvPr/>
        </p:nvSpPr>
        <p:spPr>
          <a:xfrm>
            <a:off x="838201" y="4827376"/>
            <a:ext cx="7134474" cy="482761"/>
          </a:xfrm>
          <a:prstGeom prst="rect">
            <a:avLst/>
          </a:prstGeom>
        </p:spPr>
        <p:txBody>
          <a:bodyPr lIns="0" tIns="0" rIns="0" bIns="0" rtlCol="0" anchor="t">
            <a:spAutoFit/>
          </a:bodyPr>
          <a:lstStyle/>
          <a:p>
            <a:pPr marL="0" lvl="1" indent="0" algn="l">
              <a:lnSpc>
                <a:spcPts val="3919"/>
              </a:lnSpc>
              <a:spcBef>
                <a:spcPct val="0"/>
              </a:spcBef>
            </a:pPr>
            <a:endParaRPr lang="en-US" sz="2800" u="none" dirty="0">
              <a:solidFill>
                <a:srgbClr val="BBBBBB"/>
              </a:solidFill>
              <a:latin typeface="HK Grotesk Light"/>
            </a:endParaRPr>
          </a:p>
        </p:txBody>
      </p:sp>
      <p:sp>
        <p:nvSpPr>
          <p:cNvPr id="13" name="TextBox 11"/>
          <p:cNvSpPr txBox="1"/>
          <p:nvPr/>
        </p:nvSpPr>
        <p:spPr>
          <a:xfrm>
            <a:off x="1752600" y="672506"/>
            <a:ext cx="11461790" cy="884858"/>
          </a:xfrm>
          <a:prstGeom prst="rect">
            <a:avLst/>
          </a:prstGeom>
        </p:spPr>
        <p:txBody>
          <a:bodyPr wrap="square" lIns="0" tIns="0" rIns="0" bIns="0" rtlCol="0" anchor="t">
            <a:spAutoFit/>
          </a:bodyPr>
          <a:lstStyle/>
          <a:p>
            <a:pPr>
              <a:lnSpc>
                <a:spcPts val="6888"/>
              </a:lnSpc>
            </a:pPr>
            <a:r>
              <a:rPr lang="en-US" sz="5600" dirty="0" smtClean="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a.Who </a:t>
            </a:r>
            <a:r>
              <a:rPr lang="en-US" sz="5600" dirty="0">
                <a:solidFill>
                  <a:schemeClr val="tx2">
                    <a:lumMod val="20000"/>
                    <a:lumOff val="80000"/>
                  </a:schemeClr>
                </a:solidFill>
                <a:latin typeface="Tahoma" panose="020B0604030504040204" pitchFamily="34" charset="0"/>
                <a:ea typeface="Tahoma" panose="020B0604030504040204" pitchFamily="34" charset="0"/>
                <a:cs typeface="Tahoma" panose="020B0604030504040204" pitchFamily="34" charset="0"/>
              </a:rPr>
              <a:t>prefers energy drink more? </a:t>
            </a:r>
          </a:p>
        </p:txBody>
      </p:sp>
      <p:sp>
        <p:nvSpPr>
          <p:cNvPr id="14" name="Freeform 9"/>
          <p:cNvSpPr/>
          <p:nvPr/>
        </p:nvSpPr>
        <p:spPr>
          <a:xfrm rot="16200000">
            <a:off x="5223398" y="4483151"/>
            <a:ext cx="5603078" cy="104524"/>
          </a:xfrm>
          <a:custGeom>
            <a:avLst/>
            <a:gdLst/>
            <a:ahLst/>
            <a:cxnLst/>
            <a:rect l="l" t="t" r="r" b="b"/>
            <a:pathLst>
              <a:path w="8273907" h="434380">
                <a:moveTo>
                  <a:pt x="0" y="0"/>
                </a:moveTo>
                <a:lnTo>
                  <a:pt x="8273906" y="0"/>
                </a:lnTo>
                <a:lnTo>
                  <a:pt x="8273906" y="434380"/>
                </a:lnTo>
                <a:lnTo>
                  <a:pt x="0" y="434380"/>
                </a:lnTo>
                <a:lnTo>
                  <a:pt x="0" y="0"/>
                </a:lnTo>
                <a:close/>
              </a:path>
            </a:pathLst>
          </a:custGeom>
          <a:blipFill>
            <a:blip r:embed="rId3"/>
            <a:stretch>
              <a:fillRect/>
            </a:stretch>
          </a:blipFill>
        </p:spPr>
      </p:sp>
      <p:sp>
        <p:nvSpPr>
          <p:cNvPr id="7" name="Rectangle 6"/>
          <p:cNvSpPr/>
          <p:nvPr/>
        </p:nvSpPr>
        <p:spPr>
          <a:xfrm>
            <a:off x="1600200" y="7996671"/>
            <a:ext cx="12020266" cy="1200329"/>
          </a:xfrm>
          <a:prstGeom prst="rect">
            <a:avLst/>
          </a:prstGeom>
        </p:spPr>
        <p:txBody>
          <a:bodyPr wrap="square">
            <a:spAutoFit/>
          </a:bodyPr>
          <a:lstStyle/>
          <a:p>
            <a:r>
              <a:rPr lang="en-US" sz="2400" dirty="0">
                <a:solidFill>
                  <a:schemeClr val="bg1"/>
                </a:solidFill>
                <a:latin typeface="Söhne"/>
              </a:rPr>
              <a:t>Energy drink marketing often targets young men with images of extreme sports, adventure, and high-energy lifestyles. These advertisements might resonate more strongly with men, leading to higher consumption rates.</a:t>
            </a:r>
            <a:endParaRPr lang="en-IN" sz="2400" dirty="0">
              <a:solidFill>
                <a:schemeClr val="bg1"/>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238500"/>
            <a:ext cx="4125640" cy="272739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7919" y="2040649"/>
            <a:ext cx="5066008" cy="5123095"/>
          </a:xfrm>
          <a:prstGeom prst="rect">
            <a:avLst/>
          </a:prstGeom>
        </p:spPr>
      </p:pic>
      <p:sp>
        <p:nvSpPr>
          <p:cNvPr id="11" name="Rectangle 10"/>
          <p:cNvSpPr/>
          <p:nvPr/>
        </p:nvSpPr>
        <p:spPr>
          <a:xfrm>
            <a:off x="1644923" y="7425459"/>
            <a:ext cx="8424807" cy="461665"/>
          </a:xfrm>
          <a:prstGeom prst="rect">
            <a:avLst/>
          </a:prstGeom>
        </p:spPr>
        <p:txBody>
          <a:bodyPr wrap="none">
            <a:spAutoFit/>
          </a:bodyPr>
          <a:lstStyle/>
          <a:p>
            <a:r>
              <a:rPr lang="en-US" sz="2400" dirty="0">
                <a:solidFill>
                  <a:schemeClr val="bg1"/>
                </a:solidFill>
              </a:rPr>
              <a:t>Males preferred more energy drink i.e. 60.38% among all genders.</a:t>
            </a:r>
            <a:endParaRPr lang="en-IN" sz="2400" dirty="0">
              <a:solidFill>
                <a:schemeClr val="bg1"/>
              </a:solidFill>
            </a:endParaRPr>
          </a:p>
        </p:txBody>
      </p:sp>
      <p:sp>
        <p:nvSpPr>
          <p:cNvPr id="19" name="Freeform 3"/>
          <p:cNvSpPr/>
          <p:nvPr/>
        </p:nvSpPr>
        <p:spPr>
          <a:xfrm>
            <a:off x="1361122" y="7573273"/>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
        <p:nvSpPr>
          <p:cNvPr id="20" name="Freeform 3"/>
          <p:cNvSpPr/>
          <p:nvPr/>
        </p:nvSpPr>
        <p:spPr>
          <a:xfrm>
            <a:off x="1361121" y="8166765"/>
            <a:ext cx="162921" cy="166035"/>
          </a:xfrm>
          <a:custGeom>
            <a:avLst/>
            <a:gdLst/>
            <a:ahLst/>
            <a:cxnLst/>
            <a:rect l="l" t="t" r="r" b="b"/>
            <a:pathLst>
              <a:path w="664844" h="664013">
                <a:moveTo>
                  <a:pt x="0" y="0"/>
                </a:moveTo>
                <a:lnTo>
                  <a:pt x="664844" y="0"/>
                </a:lnTo>
                <a:lnTo>
                  <a:pt x="664844" y="664014"/>
                </a:lnTo>
                <a:lnTo>
                  <a:pt x="0" y="664014"/>
                </a:lnTo>
                <a:lnTo>
                  <a:pt x="0" y="0"/>
                </a:lnTo>
                <a:close/>
              </a:path>
            </a:pathLst>
          </a:custGeom>
          <a:blipFill>
            <a:blip r:embed="rId2"/>
            <a:stretch>
              <a:fillRect/>
            </a:stretch>
          </a:blipFill>
        </p:spPr>
      </p:sp>
    </p:spTree>
    <p:extLst>
      <p:ext uri="{BB962C8B-B14F-4D97-AF65-F5344CB8AC3E}">
        <p14:creationId xmlns:p14="http://schemas.microsoft.com/office/powerpoint/2010/main" val="136169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3155</TotalTime>
  <Words>2129</Words>
  <Application>Microsoft Office PowerPoint</Application>
  <PresentationFormat>Custom</PresentationFormat>
  <Paragraphs>165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Tahoma</vt:lpstr>
      <vt:lpstr>HK Grotesk Light</vt:lpstr>
      <vt:lpstr>HK Grotesk Medium</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Charcoal and Green Dark Neomorphic Money Budgeting Marketing Talking Presentation</dc:title>
  <dc:creator>Sridhar Reddy</dc:creator>
  <cp:lastModifiedBy>Microsoft account</cp:lastModifiedBy>
  <cp:revision>86</cp:revision>
  <dcterms:created xsi:type="dcterms:W3CDTF">2006-08-16T00:00:00Z</dcterms:created>
  <dcterms:modified xsi:type="dcterms:W3CDTF">2024-05-01T10:38:56Z</dcterms:modified>
  <dc:identifier>DAGDxVy7FZ4</dc:identifier>
</cp:coreProperties>
</file>