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0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91FB2-4C86-40C2-B2DF-732C33EA1CD9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4B7FB-D2F8-4876-9B9D-75660B761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2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146E887-426E-4836-A85D-FEB432C89E0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0CA5FE0-A323-422B-ABFB-89A0331DBD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E887-426E-4836-A85D-FEB432C89E0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FE0-A323-422B-ABFB-89A0331DB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E887-426E-4836-A85D-FEB432C89E0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FE0-A323-422B-ABFB-89A0331DB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46E887-426E-4836-A85D-FEB432C89E0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CA5FE0-A323-422B-ABFB-89A0331DBD6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146E887-426E-4836-A85D-FEB432C89E0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0CA5FE0-A323-422B-ABFB-89A0331DBD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E887-426E-4836-A85D-FEB432C89E0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FE0-A323-422B-ABFB-89A0331DBD6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E887-426E-4836-A85D-FEB432C89E0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FE0-A323-422B-ABFB-89A0331DBD6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46E887-426E-4836-A85D-FEB432C89E0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CA5FE0-A323-422B-ABFB-89A0331DBD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E887-426E-4836-A85D-FEB432C89E0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A5FE0-A323-422B-ABFB-89A0331DBD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146E887-426E-4836-A85D-FEB432C89E0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0CA5FE0-A323-422B-ABFB-89A0331DBD6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146E887-426E-4836-A85D-FEB432C89E0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CA5FE0-A323-422B-ABFB-89A0331DBD6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146E887-426E-4836-A85D-FEB432C89E06}" type="datetimeFigureOut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0CA5FE0-A323-422B-ABFB-89A0331DBD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1096962"/>
          </a:xfrm>
        </p:spPr>
        <p:txBody>
          <a:bodyPr/>
          <a:lstStyle/>
          <a:p>
            <a:r>
              <a:rPr lang="en-US" dirty="0"/>
              <a:t>DIALYSIS MODALITIES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 smtClean="0"/>
              <a:t>Conventional Hemodialysis</a:t>
            </a:r>
          </a:p>
          <a:p>
            <a:pPr marL="514350" indent="-514350">
              <a:buAutoNum type="arabicParenR"/>
            </a:pPr>
            <a:r>
              <a:rPr lang="en-US" dirty="0" smtClean="0"/>
              <a:t>Online Hemofiltration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Online Hemodiafiltration</a:t>
            </a:r>
          </a:p>
          <a:p>
            <a:pPr marL="514350" indent="-514350">
              <a:buAutoNum type="arabicParenR"/>
            </a:pPr>
            <a:r>
              <a:rPr lang="en-US" dirty="0" smtClean="0"/>
              <a:t>Expanded hemodialysis </a:t>
            </a:r>
          </a:p>
          <a:p>
            <a:pPr marL="514350" indent="-514350">
              <a:buAutoNum type="arabicParenR"/>
            </a:pPr>
            <a:r>
              <a:rPr lang="en-US" dirty="0" smtClean="0"/>
              <a:t>Acetate free bio filtration (AFB)</a:t>
            </a:r>
          </a:p>
          <a:p>
            <a:pPr marL="514350" indent="-514350">
              <a:buAutoNum type="arabicParenR"/>
            </a:pPr>
            <a:r>
              <a:rPr lang="en-US" dirty="0" smtClean="0"/>
              <a:t>Sorbent Dialysis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4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467600" cy="914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Conventional hemodialysis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commonly used modality</a:t>
            </a:r>
          </a:p>
          <a:p>
            <a:r>
              <a:rPr lang="en-US" dirty="0" smtClean="0"/>
              <a:t>Simple diffusion based therapy </a:t>
            </a:r>
          </a:p>
          <a:p>
            <a:r>
              <a:rPr lang="en-US" dirty="0" smtClean="0"/>
              <a:t>Only dialysis fluid(dialysate) is required </a:t>
            </a:r>
          </a:p>
          <a:p>
            <a:r>
              <a:rPr lang="en-US" dirty="0" smtClean="0"/>
              <a:t>Water treatment system to provide dialysis quality water as per ISO 13959  standards</a:t>
            </a:r>
          </a:p>
          <a:p>
            <a:r>
              <a:rPr lang="en-US" dirty="0" smtClean="0"/>
              <a:t>Low flux (F6/F8) &amp;high flux dialyzers (Fx60/Fx80/F80s)can be used </a:t>
            </a:r>
          </a:p>
          <a:p>
            <a:r>
              <a:rPr lang="en-US" dirty="0" smtClean="0"/>
              <a:t>Best suitable for small molecular weight removal </a:t>
            </a:r>
          </a:p>
          <a:p>
            <a:r>
              <a:rPr lang="en-US" dirty="0" smtClean="0"/>
              <a:t>2 to3 times/week</a:t>
            </a:r>
          </a:p>
          <a:p>
            <a:r>
              <a:rPr lang="en-US" dirty="0" smtClean="0"/>
              <a:t>4 hours duration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0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533400" y="304800"/>
            <a:ext cx="7772400" cy="792162"/>
          </a:xfrm>
        </p:spPr>
        <p:txBody>
          <a:bodyPr>
            <a:normAutofit/>
          </a:bodyPr>
          <a:lstStyle/>
          <a:p>
            <a:r>
              <a:rPr lang="en-US" dirty="0"/>
              <a:t>Online </a:t>
            </a:r>
            <a:r>
              <a:rPr lang="en-US" dirty="0" smtClean="0"/>
              <a:t>Hemofiltration(online </a:t>
            </a:r>
            <a:r>
              <a:rPr lang="en-US" dirty="0" err="1" smtClean="0"/>
              <a:t>hf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Pure convection(solvent drag) based technique.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High flux dialyzer is required 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No dialysate is required.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Sterile substitution/replacement Fluid is required.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Machine can produce sterile substitution Fluid during treatment –Hence the name “Online “!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HF offers superior clearance of middle sized uremic solutes (example:B2M,P-Cresoletc)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HF can be applied in 2Configurations:</a:t>
            </a:r>
          </a:p>
          <a:p>
            <a:pPr marL="0" indent="0">
              <a:buNone/>
            </a:pPr>
            <a:r>
              <a:rPr lang="en-US" sz="2000" dirty="0" smtClean="0"/>
              <a:t> 1) </a:t>
            </a:r>
            <a:r>
              <a:rPr lang="en-US" sz="2000" smtClean="0"/>
              <a:t>pre-dilution HDF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2)Post-dilution HDF</a:t>
            </a:r>
          </a:p>
          <a:p>
            <a:pPr marL="0" indent="0">
              <a:buNone/>
            </a:pPr>
            <a:r>
              <a:rPr lang="en-US" sz="2000" dirty="0" smtClean="0"/>
              <a:t>3) </a:t>
            </a:r>
            <a:r>
              <a:rPr lang="en-US" sz="2000" dirty="0"/>
              <a:t>Mixed -dilution </a:t>
            </a:r>
            <a:r>
              <a:rPr lang="en-US" sz="2000" dirty="0" smtClean="0"/>
              <a:t>HDF</a:t>
            </a:r>
          </a:p>
        </p:txBody>
      </p:sp>
    </p:spTree>
    <p:extLst>
      <p:ext uri="{BB962C8B-B14F-4D97-AF65-F5344CB8AC3E}">
        <p14:creationId xmlns:p14="http://schemas.microsoft.com/office/powerpoint/2010/main" val="211538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hemodialysis(</a:t>
            </a:r>
            <a:r>
              <a:rPr lang="en-US" dirty="0" err="1"/>
              <a:t>HDx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An innovation hemodialysis technique.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err="1" smtClean="0"/>
              <a:t>Requres</a:t>
            </a:r>
            <a:r>
              <a:rPr lang="en-US" sz="2000" dirty="0" smtClean="0"/>
              <a:t> a special MCO ( medium cut off) Dialyzer / Filter with HMRO (High </a:t>
            </a:r>
            <a:r>
              <a:rPr lang="en-US" sz="2000" dirty="0" err="1" smtClean="0"/>
              <a:t>Molcular</a:t>
            </a:r>
            <a:r>
              <a:rPr lang="en-US" sz="2000" dirty="0" smtClean="0"/>
              <a:t> weight retention Onset)such A </a:t>
            </a:r>
            <a:r>
              <a:rPr lang="en-US" sz="2000" dirty="0" err="1" smtClean="0"/>
              <a:t>Theranova</a:t>
            </a:r>
            <a:r>
              <a:rPr lang="en-US" sz="2000" dirty="0" smtClean="0"/>
              <a:t> 400 by Baxter Inc.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No special Machine is required .Can be performed in a normal hemodialysis Machine (EX4008S /Dialog +/</a:t>
            </a:r>
            <a:r>
              <a:rPr lang="en-US" sz="2000" dirty="0" err="1" smtClean="0"/>
              <a:t>Surdia</a:t>
            </a:r>
            <a:r>
              <a:rPr lang="en-US" sz="2000" dirty="0" smtClean="0"/>
              <a:t> /</a:t>
            </a:r>
            <a:r>
              <a:rPr lang="en-US" sz="2000" dirty="0" err="1" smtClean="0"/>
              <a:t>Diamax</a:t>
            </a:r>
            <a:r>
              <a:rPr lang="en-US" sz="2000" dirty="0" smtClean="0"/>
              <a:t>  </a:t>
            </a:r>
            <a:r>
              <a:rPr lang="en-US" sz="2000" dirty="0" err="1" smtClean="0"/>
              <a:t>etc</a:t>
            </a:r>
            <a:r>
              <a:rPr lang="en-US" sz="2000" dirty="0" smtClean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 These Filters have a MWCO of </a:t>
            </a:r>
            <a:r>
              <a:rPr lang="en-US" sz="2000" dirty="0" err="1" smtClean="0"/>
              <a:t>of</a:t>
            </a:r>
            <a:r>
              <a:rPr lang="en-US" sz="2000" dirty="0" smtClean="0"/>
              <a:t> </a:t>
            </a:r>
            <a:r>
              <a:rPr lang="en-US" sz="2000" dirty="0" err="1" smtClean="0"/>
              <a:t>Approx</a:t>
            </a:r>
            <a:r>
              <a:rPr lang="en-US" sz="2000" dirty="0" smtClean="0"/>
              <a:t> 45000 Da with minimal or no protein loss.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Superior medium to larger molecular weight uremic toxins by simple </a:t>
            </a:r>
            <a:r>
              <a:rPr lang="en-US" sz="2000" dirty="0" err="1" smtClean="0"/>
              <a:t>Diffussion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Not yet commercially </a:t>
            </a:r>
            <a:r>
              <a:rPr lang="en-US" sz="2000" dirty="0" err="1" smtClean="0"/>
              <a:t>introdution</a:t>
            </a:r>
            <a:r>
              <a:rPr lang="en-US" sz="2000" dirty="0" smtClean="0"/>
              <a:t> in the Market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Still Need Study/ Trials to prove efficacy in MHD patients.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548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Acetate free </a:t>
            </a:r>
            <a:r>
              <a:rPr lang="en-US" dirty="0" err="1" smtClean="0"/>
              <a:t>biofiltration</a:t>
            </a:r>
            <a:r>
              <a:rPr lang="en-US" dirty="0" smtClean="0"/>
              <a:t>(</a:t>
            </a:r>
            <a:r>
              <a:rPr lang="en-US" dirty="0" err="1" smtClean="0"/>
              <a:t>afb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AFB is a HFD modality with some improvisations.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 OL-HDF Machine is required.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hollow fiber AN69 Membrane is usually used for AFB for better endotoxin retention by adsorption.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Buffer Free dialysate is used &amp;145mmol/L sterile NaHCo3 solution is administered 8 to 10 Liters /session in post –Dilution Mode.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Benefits of AFB are :Superior cardiovascular stability ,higher Albumin level , better  correction of Acidosis, superior clearance of small&amp; middle molecules.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9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Sorbent dialysis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Not a </a:t>
            </a:r>
            <a:r>
              <a:rPr lang="en-US" dirty="0" err="1" smtClean="0"/>
              <a:t>sigle</a:t>
            </a:r>
            <a:r>
              <a:rPr lang="en-US" dirty="0" smtClean="0"/>
              <a:t> pass Dialysate delivery system.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Reuse of fixed volume Dialysate.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Only 6L Tap water is required for 4 hours HD session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Machine uses disposable cartridge for dialysate purification during treatment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R.O systems not required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Machine purifies the used dialysate using a zirconium based cartridge and adds </a:t>
            </a:r>
            <a:r>
              <a:rPr lang="en-US" dirty="0" err="1" smtClean="0"/>
              <a:t>concentrted</a:t>
            </a:r>
            <a:r>
              <a:rPr lang="en-US" dirty="0" smtClean="0"/>
              <a:t> electrolytes (called </a:t>
            </a:r>
            <a:r>
              <a:rPr lang="en-US" dirty="0" err="1" smtClean="0"/>
              <a:t>infusate</a:t>
            </a:r>
            <a:r>
              <a:rPr lang="en-US" dirty="0" smtClean="0"/>
              <a:t> ) to prepare fresh dialysate . This cycle repeats throughout the treatment 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High efficiency in terms of </a:t>
            </a:r>
            <a:r>
              <a:rPr lang="en-US" smtClean="0"/>
              <a:t>water consumption.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26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115</TotalTime>
  <Words>428</Words>
  <Application>Microsoft Office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DIALYSIS MODALITIES OVERVIEW</vt:lpstr>
      <vt:lpstr> Conventional hemodialysis</vt:lpstr>
      <vt:lpstr>Online Hemofiltration(online hf)</vt:lpstr>
      <vt:lpstr>Expand hemodialysis(HDx)</vt:lpstr>
      <vt:lpstr>Acetate free biofiltration(afb)</vt:lpstr>
      <vt:lpstr>Sorbent dialysis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DIALYSIS MODALITIES OVERVIEW</dc:title>
  <dc:creator>admin</dc:creator>
  <cp:lastModifiedBy>admin</cp:lastModifiedBy>
  <cp:revision>13</cp:revision>
  <dcterms:created xsi:type="dcterms:W3CDTF">2020-05-14T01:55:28Z</dcterms:created>
  <dcterms:modified xsi:type="dcterms:W3CDTF">2020-05-15T16:52:00Z</dcterms:modified>
</cp:coreProperties>
</file>